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r>
              <a:t>Answer B.</a:t>
            </a:r>
          </a:p>
          <a:p>
            <a:pPr/>
          </a:p>
          <a:p>
            <a:pPr/>
            <a:r>
              <a:t>The smallest possible value of n is 0, which will return the initial character. This rules out A, D, and E.   If n = str.length(), where str = “ABCDE”, n will be 5.  substring(5, 5+1) will return an array index out of bounds exception, because there is no character w/ an index of 5.</a:t>
            </a:r>
          </a:p>
          <a:p>
            <a:pPr/>
          </a:p>
          <a:p>
            <a:pPr/>
            <a:r>
              <a:t>+how does substring(n,n+1) work? Look at your java quick reference!!!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Shape 215"/>
          <p:cNvSpPr/>
          <p:nvPr>
            <p:ph type="sldImg"/>
          </p:nvPr>
        </p:nvSpPr>
        <p:spPr>
          <a:prstGeom prst="rect">
            <a:avLst/>
          </a:prstGeom>
        </p:spPr>
        <p:txBody>
          <a:bodyPr/>
          <a:lstStyle/>
          <a:p>
            <a:pPr/>
          </a:p>
        </p:txBody>
      </p:sp>
      <p:sp>
        <p:nvSpPr>
          <p:cNvPr id="216" name="Shape 216"/>
          <p:cNvSpPr/>
          <p:nvPr>
            <p:ph type="body" sz="quarter" idx="1"/>
          </p:nvPr>
        </p:nvSpPr>
        <p:spPr>
          <a:prstGeom prst="rect">
            <a:avLst/>
          </a:prstGeom>
        </p:spPr>
        <p:txBody>
          <a:bodyPr/>
          <a:lstStyle/>
          <a:p>
            <a:pPr/>
            <a:r>
              <a:t>SEE CODEHS PROBLEM GUIDES FOR DETAILED SOLUTIONS.</a:t>
            </a:r>
          </a:p>
          <a:p>
            <a:pPr/>
          </a:p>
          <a:p>
            <a:pPr/>
          </a:p>
          <a:p>
            <a:pPr/>
            <a:r>
              <a:t>+What should I be commenting on?  Comments should generally help explain what each step in a program is doing. In this case, students should use the line breaks as an indicator that another step or task is being done in the ActivityTracker class. Have students analyze each line break separately, and describe what each step is doing.</a:t>
            </a:r>
          </a:p>
          <a:p>
            <a:pPr/>
          </a:p>
          <a:p>
            <a:pPr/>
            <a:r>
              <a:t>+How do I use @param and @return?  If a method has a parameter, then in the documentation, it should note with @param what the parameter is. If the method has a return value, then the @return should be used to indicate what is returned to the program.</a:t>
            </a:r>
          </a:p>
          <a:p>
            <a:pPr/>
          </a:p>
          <a:p>
            <a:pPr/>
          </a:p>
          <a:p>
            <a:pPr/>
            <a:r>
              <a:t>+Where am I supposed to leave comments?  There should be a comment included with every method in the ActivityLog class.</a:t>
            </a:r>
          </a:p>
          <a:p>
            <a:pPr/>
          </a:p>
          <a:p>
            <a:pPr/>
          </a:p>
          <a:p>
            <a:pPr/>
            <a:r>
              <a:t>+What is a choose your own adventure?  In this context, the user is able to make several different decisions leading them to a suggestion of a specific thing to do or thing to see in a given country (or state or city!)</a:t>
            </a:r>
          </a:p>
          <a:p>
            <a:pPr/>
          </a:p>
          <a:p>
            <a:pPr/>
          </a:p>
          <a:p>
            <a:pPr/>
            <a:r>
              <a:t>+How can I create a chose your own adventure?  In this case, students should be using if-else statements to help them guide the user on a vacation adventure. Depending on what the user chooses, one branch of the if statement will execute. The program will involve a series of if-else statements that continue to branch until the user is presented with a suggested activity.</a:t>
            </a:r>
          </a:p>
          <a:p>
            <a:pPr/>
          </a:p>
          <a:p>
            <a:pPr/>
          </a:p>
          <a:p>
            <a:pPr/>
          </a:p>
          <a:p>
            <a:pPr/>
          </a:p>
          <a:p>
            <a:pPr/>
          </a:p>
          <a:p>
            <a:pPr/>
          </a:p>
          <a:p>
            <a:pPr/>
          </a:p>
          <a:p>
            <a:pPr/>
          </a:p>
          <a:p>
            <a:pPr/>
          </a:p>
          <a:p>
            <a:pPr/>
          </a:p>
          <a:p>
            <a:pPr/>
          </a:p>
          <a:p>
            <a:pPr/>
          </a:p>
          <a:p>
            <a:pPr/>
          </a:p>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Shape 227"/>
          <p:cNvSpPr/>
          <p:nvPr>
            <p:ph type="sldImg"/>
          </p:nvPr>
        </p:nvSpPr>
        <p:spPr>
          <a:prstGeom prst="rect">
            <a:avLst/>
          </a:prstGeom>
        </p:spPr>
        <p:txBody>
          <a:bodyPr/>
          <a:lstStyle/>
          <a:p>
            <a:pPr/>
          </a:p>
        </p:txBody>
      </p:sp>
      <p:sp>
        <p:nvSpPr>
          <p:cNvPr id="228" name="Shape 228"/>
          <p:cNvSpPr/>
          <p:nvPr>
            <p:ph type="body" sz="quarter" idx="1"/>
          </p:nvPr>
        </p:nvSpPr>
        <p:spPr>
          <a:prstGeom prst="rect">
            <a:avLst/>
          </a:prstGeom>
        </p:spPr>
        <p:txBody>
          <a:bodyPr/>
          <a:lstStyle/>
          <a:p>
            <a:pPr/>
            <a:r>
              <a:t>SEE CODEHS PROBLEM GUIDES FOR DETAILED SOLUTIONS.</a:t>
            </a:r>
          </a:p>
          <a:p>
            <a:pPr/>
          </a:p>
          <a:p>
            <a:pPr/>
          </a:p>
          <a:p>
            <a:pPr/>
            <a:r>
              <a:t>+What should I be commenting on?  Comments should generally help explain what each step in a program is doing. In this case, students should use the line breaks as an indicator that another step or task is being done in the ActivityTracker class. Have students analyze each line break separately, and describe what each step is doing.</a:t>
            </a:r>
          </a:p>
          <a:p>
            <a:pPr/>
          </a:p>
          <a:p>
            <a:pPr/>
            <a:r>
              <a:t>+How do I use @param and @return?  If a method has a parameter, then in the documentation, it should note with @param what the parameter is. If the method has a return value, then the @return should be used to indicate what is returned to the program.</a:t>
            </a:r>
          </a:p>
          <a:p>
            <a:pPr/>
          </a:p>
          <a:p>
            <a:pPr/>
          </a:p>
          <a:p>
            <a:pPr/>
            <a:r>
              <a:t>+Where am I supposed to leave comments?  There should be a comment included with every method in the ActivityLog class.</a:t>
            </a:r>
          </a:p>
          <a:p>
            <a:pPr/>
          </a:p>
          <a:p>
            <a:pPr/>
          </a:p>
          <a:p>
            <a:pPr/>
            <a:r>
              <a:t>+What is a choose your own adventure?  In this context, the user is able to make several different decisions leading them to a suggestion of a specific thing to do or thing to see in a given country (or state or city!)</a:t>
            </a:r>
          </a:p>
          <a:p>
            <a:pPr/>
          </a:p>
          <a:p>
            <a:pPr/>
          </a:p>
          <a:p>
            <a:pPr/>
            <a:r>
              <a:t>+How can I create a chose your own adventure?  In this case, students should be using if-else statements to help them guide the user on a vacation adventure. Depending on what the user chooses, one branch of the if statement will execute. The program will involve a series of if-else statements that continue to branch until the user is presented with a suggested activity.</a:t>
            </a:r>
          </a:p>
          <a:p>
            <a:pPr/>
          </a:p>
          <a:p>
            <a:pPr/>
          </a:p>
          <a:p>
            <a:pPr/>
          </a:p>
          <a:p>
            <a:pPr/>
          </a:p>
          <a:p>
            <a:pPr/>
          </a:p>
          <a:p>
            <a:pPr/>
          </a:p>
          <a:p>
            <a:pPr/>
          </a:p>
          <a:p>
            <a:pPr/>
          </a:p>
          <a:p>
            <a:pPr/>
          </a:p>
          <a:p>
            <a:pPr/>
          </a:p>
          <a:p>
            <a:pPr/>
          </a:p>
          <a:p>
            <a:pPr/>
          </a:p>
          <a:p>
            <a:pPr/>
          </a:p>
          <a:p>
            <a:pP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576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javadocs comments in CodeHS?</a:t>
            </a:r>
            <a:endParaRPr b="0" sz="1200"/>
          </a:p>
        </p:txBody>
      </p:sp>
      <p:sp>
        <p:nvSpPr>
          <p:cNvPr id="46" name="Dr. O’Brien. 12/16"/>
          <p:cNvSpPr txBox="1"/>
          <p:nvPr/>
        </p:nvSpPr>
        <p:spPr>
          <a:xfrm>
            <a:off x="7653808" y="39450"/>
            <a:ext cx="1425986"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12/16</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AP CS A</a:t>
            </a:r>
          </a:p>
          <a:p>
            <a:pPr>
              <a:defRPr sz="4300">
                <a:solidFill>
                  <a:srgbClr val="0000FF"/>
                </a:solidFill>
              </a:defRPr>
            </a:pPr>
            <a:r>
              <a:t>Lesson 13.4</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16 December 2021</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Do now</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Copy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Then (i) select an answer for the problem below, and (ii) justify your answer in a complete sentence:</a:t>
            </a:r>
          </a:p>
        </p:txBody>
      </p:sp>
      <p:sp>
        <p:nvSpPr>
          <p:cNvPr id="191" name="This method is intended to return a string containing the character at position n in the string str. For example, getChar(&quot;ABCDE&quot;, 2) should return “C&quot;.Which of the following is the most appropriate precondition for the method so that it does not throw a"/>
          <p:cNvSpPr txBox="1"/>
          <p:nvPr/>
        </p:nvSpPr>
        <p:spPr>
          <a:xfrm>
            <a:off x="246763" y="1656889"/>
            <a:ext cx="8239173" cy="53518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400"/>
              </a:spcBef>
              <a:defRPr sz="1200">
                <a:solidFill>
                  <a:schemeClr val="accent1">
                    <a:lumOff val="-6117"/>
                  </a:schemeClr>
                </a:solidFill>
              </a:defRPr>
            </a:pPr>
            <a:r>
              <a:t>This method is intended to return a string containing the character at position</a:t>
            </a:r>
            <a:r>
              <a:rPr>
                <a:latin typeface="Menlo Regular"/>
                <a:ea typeface="Menlo Regular"/>
                <a:cs typeface="Menlo Regular"/>
                <a:sym typeface="Menlo Regular"/>
              </a:rPr>
              <a:t> </a:t>
            </a:r>
            <a:r>
              <a:rPr>
                <a:solidFill>
                  <a:schemeClr val="accent5"/>
                </a:solidFill>
                <a:latin typeface="Menlo Regular"/>
                <a:ea typeface="Menlo Regular"/>
                <a:cs typeface="Menlo Regular"/>
                <a:sym typeface="Menlo Regular"/>
              </a:rPr>
              <a:t>n</a:t>
            </a:r>
            <a:r>
              <a:rPr>
                <a:latin typeface="Menlo Regular"/>
                <a:ea typeface="Menlo Regular"/>
                <a:cs typeface="Menlo Regular"/>
                <a:sym typeface="Menlo Regular"/>
              </a:rPr>
              <a:t> </a:t>
            </a:r>
            <a:r>
              <a:t>in the string</a:t>
            </a:r>
            <a:r>
              <a:rPr>
                <a:latin typeface="Menlo Regular"/>
                <a:ea typeface="Menlo Regular"/>
                <a:cs typeface="Menlo Regular"/>
                <a:sym typeface="Menlo Regular"/>
              </a:rPr>
              <a:t> </a:t>
            </a:r>
            <a:r>
              <a:rPr>
                <a:solidFill>
                  <a:schemeClr val="accent5"/>
                </a:solidFill>
                <a:latin typeface="Menlo Regular"/>
                <a:ea typeface="Menlo Regular"/>
                <a:cs typeface="Menlo Regular"/>
                <a:sym typeface="Menlo Regular"/>
              </a:rPr>
              <a:t>str</a:t>
            </a:r>
            <a:r>
              <a:t>. For example,</a:t>
            </a:r>
            <a:r>
              <a:rPr>
                <a:latin typeface="Menlo Regular"/>
                <a:ea typeface="Menlo Regular"/>
                <a:cs typeface="Menlo Regular"/>
                <a:sym typeface="Menlo Regular"/>
              </a:rPr>
              <a:t> </a:t>
            </a:r>
            <a:r>
              <a:rPr>
                <a:solidFill>
                  <a:schemeClr val="accent5"/>
                </a:solidFill>
                <a:latin typeface="Menlo Regular"/>
                <a:ea typeface="Menlo Regular"/>
                <a:cs typeface="Menlo Regular"/>
                <a:sym typeface="Menlo Regular"/>
              </a:rPr>
              <a:t>getChar("ABCDE", 2)</a:t>
            </a:r>
            <a:r>
              <a:rPr>
                <a:latin typeface="Menlo Regular"/>
                <a:ea typeface="Menlo Regular"/>
                <a:cs typeface="Menlo Regular"/>
                <a:sym typeface="Menlo Regular"/>
              </a:rPr>
              <a:t> </a:t>
            </a:r>
            <a:r>
              <a:t>should return</a:t>
            </a:r>
            <a:r>
              <a:rPr>
                <a:latin typeface="Menlo Regular"/>
                <a:ea typeface="Menlo Regular"/>
                <a:cs typeface="Menlo Regular"/>
                <a:sym typeface="Menlo Regular"/>
              </a:rPr>
              <a:t> </a:t>
            </a:r>
            <a:r>
              <a:rPr>
                <a:solidFill>
                  <a:schemeClr val="accent5"/>
                </a:solidFill>
                <a:latin typeface="Menlo Regular"/>
                <a:ea typeface="Menlo Regular"/>
                <a:cs typeface="Menlo Regular"/>
                <a:sym typeface="Menlo Regular"/>
              </a:rPr>
              <a:t>“C"</a:t>
            </a:r>
            <a:r>
              <a:t>.Which of the following is the most appropriate precondition for the method so that it does not throw an exception?</a:t>
            </a:r>
          </a:p>
        </p:txBody>
      </p:sp>
      <p:pic>
        <p:nvPicPr>
          <p:cNvPr id="192" name="Image" descr="Image"/>
          <p:cNvPicPr>
            <a:picLocks noChangeAspect="1"/>
          </p:cNvPicPr>
          <p:nvPr/>
        </p:nvPicPr>
        <p:blipFill>
          <a:blip r:embed="rId3">
            <a:extLst/>
          </a:blip>
          <a:stretch>
            <a:fillRect/>
          </a:stretch>
        </p:blipFill>
        <p:spPr>
          <a:xfrm>
            <a:off x="4620785" y="3208591"/>
            <a:ext cx="3940480" cy="1158965"/>
          </a:xfrm>
          <a:prstGeom prst="rect">
            <a:avLst/>
          </a:prstGeom>
          <a:ln w="25400">
            <a:solidFill>
              <a:schemeClr val="accent1"/>
            </a:solidFill>
          </a:ln>
        </p:spPr>
      </p:pic>
      <p:sp>
        <p:nvSpPr>
          <p:cNvPr id="193" name="/* Precondition: 0 &lt; n &lt; str.length() - 1 */…"/>
          <p:cNvSpPr txBox="1"/>
          <p:nvPr/>
        </p:nvSpPr>
        <p:spPr>
          <a:xfrm>
            <a:off x="173508" y="2427653"/>
            <a:ext cx="5154727" cy="1016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233947" indent="-233947">
              <a:buSzPct val="100000"/>
              <a:buAutoNum type="alphaUcPeriod" startAt="1"/>
              <a:defRPr>
                <a:solidFill>
                  <a:schemeClr val="accent5"/>
                </a:solidFill>
                <a:latin typeface="Courier New"/>
                <a:ea typeface="Courier New"/>
                <a:cs typeface="Courier New"/>
                <a:sym typeface="Courier New"/>
              </a:defRPr>
            </a:pPr>
            <a:r>
              <a:t>/* Precondition: 0 &lt; n &lt; str.length() - 1 */</a:t>
            </a:r>
          </a:p>
          <a:p>
            <a:pPr marL="233947" indent="-233947">
              <a:buSzPct val="100000"/>
              <a:buAutoNum type="alphaUcPeriod" startAt="1"/>
              <a:defRPr>
                <a:solidFill>
                  <a:schemeClr val="accent5"/>
                </a:solidFill>
                <a:latin typeface="Courier New"/>
                <a:ea typeface="Courier New"/>
                <a:cs typeface="Courier New"/>
                <a:sym typeface="Courier New"/>
              </a:defRPr>
            </a:pPr>
            <a:r>
              <a:t>/* Precondition: 0 &lt;= n &lt;= str.length() - 1 */</a:t>
            </a:r>
          </a:p>
          <a:p>
            <a:pPr marL="233947" indent="-233947">
              <a:buSzPct val="100000"/>
              <a:buAutoNum type="alphaUcPeriod" startAt="1"/>
              <a:defRPr>
                <a:solidFill>
                  <a:schemeClr val="accent5"/>
                </a:solidFill>
                <a:latin typeface="Courier New"/>
                <a:ea typeface="Courier New"/>
                <a:cs typeface="Courier New"/>
                <a:sym typeface="Courier New"/>
              </a:defRPr>
            </a:pPr>
            <a:r>
              <a:t>/* Precondition: 0 &lt;= n &lt;= str.length()  */</a:t>
            </a:r>
          </a:p>
          <a:p>
            <a:pPr marL="233947" indent="-233947">
              <a:buSzPct val="100000"/>
              <a:buAutoNum type="alphaUcPeriod" startAt="1"/>
              <a:defRPr>
                <a:solidFill>
                  <a:schemeClr val="accent5"/>
                </a:solidFill>
                <a:latin typeface="Courier New"/>
                <a:ea typeface="Courier New"/>
                <a:cs typeface="Courier New"/>
                <a:sym typeface="Courier New"/>
              </a:defRPr>
            </a:pPr>
            <a:r>
              <a:t>/* Precondition: n &gt;str.length() */</a:t>
            </a:r>
          </a:p>
          <a:p>
            <a:pPr marL="233947" indent="-233947">
              <a:buSzPct val="100000"/>
              <a:buAutoNum type="alphaUcPeriod" startAt="1"/>
              <a:defRPr>
                <a:solidFill>
                  <a:schemeClr val="accent5"/>
                </a:solidFill>
                <a:latin typeface="Courier New"/>
                <a:ea typeface="Courier New"/>
                <a:cs typeface="Courier New"/>
                <a:sym typeface="Courier New"/>
              </a:defRPr>
            </a:pPr>
            <a:r>
              <a:t>Precondition: n &gt;= str.length()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22959">
              <a:lnSpc>
                <a:spcPct val="115000"/>
              </a:lnSpc>
              <a:defRPr b="1" sz="1619">
                <a:solidFill>
                  <a:schemeClr val="accent5"/>
                </a:solidFill>
                <a:latin typeface="Lato"/>
                <a:ea typeface="Lato"/>
                <a:cs typeface="Lato"/>
                <a:sym typeface="Lato"/>
              </a:defRPr>
            </a:pPr>
            <a:r>
              <a:t>framing</a:t>
            </a:r>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what:  </a:t>
            </a:r>
            <a:r>
              <a:rPr b="0"/>
              <a:t>implement javadocs comments in CodeHS</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why: </a:t>
            </a:r>
            <a:r>
              <a:rPr b="0"/>
              <a:t> Provides a standard format for commenting classes in Java. With access to a command line, you can make nice looking documentation pages.</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where to: </a:t>
            </a:r>
            <a:r>
              <a:rPr b="0"/>
              <a:t> Fun with accessor methods</a:t>
            </a:r>
          </a:p>
        </p:txBody>
      </p:sp>
      <p:pic>
        <p:nvPicPr>
          <p:cNvPr id="198" name="Image" descr="Image"/>
          <p:cNvPicPr>
            <a:picLocks noChangeAspect="1"/>
          </p:cNvPicPr>
          <p:nvPr/>
        </p:nvPicPr>
        <p:blipFill>
          <a:blip r:embed="rId2">
            <a:extLst/>
          </a:blip>
          <a:stretch>
            <a:fillRect/>
          </a:stretch>
        </p:blipFill>
        <p:spPr>
          <a:xfrm>
            <a:off x="239993" y="1497277"/>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7"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Vocab (review)…"/>
          <p:cNvSpPr txBox="1"/>
          <p:nvPr>
            <p:ph type="title"/>
          </p:nvPr>
        </p:nvSpPr>
        <p:spPr>
          <a:xfrm>
            <a:off x="1464071" y="5886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Vocab (review)</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Keep your </a:t>
            </a:r>
            <a:r>
              <a:rPr b="1">
                <a:solidFill>
                  <a:schemeClr val="accent3">
                    <a:lumOff val="-9098"/>
                  </a:schemeClr>
                </a:solidFill>
              </a:rPr>
              <a:t>notebook </a:t>
            </a:r>
            <a:r>
              <a:rPr>
                <a:solidFill>
                  <a:schemeClr val="accent3">
                    <a:lumOff val="-9098"/>
                  </a:schemeClr>
                </a:solidFill>
              </a:rPr>
              <a:t>open. These should be in your notes already! If not, copy the definition in your notebook.</a:t>
            </a:r>
          </a:p>
        </p:txBody>
      </p:sp>
      <p:sp>
        <p:nvSpPr>
          <p:cNvPr id="201" name="private access…"/>
          <p:cNvSpPr txBox="1"/>
          <p:nvPr/>
        </p:nvSpPr>
        <p:spPr>
          <a:xfrm>
            <a:off x="1063543" y="1861639"/>
            <a:ext cx="1929728" cy="1066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Comment</a:t>
            </a:r>
          </a:p>
          <a:p>
            <a:pPr>
              <a:defRPr>
                <a:solidFill>
                  <a:srgbClr val="FF6A00"/>
                </a:solidFill>
              </a:defRPr>
            </a:pPr>
            <a:r>
              <a:t>Embedded within code to explain what code does.</a:t>
            </a:r>
          </a:p>
        </p:txBody>
      </p:sp>
      <p:sp>
        <p:nvSpPr>
          <p:cNvPr id="202" name="private access…"/>
          <p:cNvSpPr txBox="1"/>
          <p:nvPr/>
        </p:nvSpPr>
        <p:spPr>
          <a:xfrm>
            <a:off x="1063543" y="3065553"/>
            <a:ext cx="1929728" cy="1282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Documentation</a:t>
            </a:r>
          </a:p>
          <a:p>
            <a:pPr>
              <a:defRPr>
                <a:solidFill>
                  <a:srgbClr val="FF6A00"/>
                </a:solidFill>
              </a:defRPr>
            </a:pPr>
            <a:r>
              <a:t>A general term for text that explains how a software program works.</a:t>
            </a:r>
          </a:p>
        </p:txBody>
      </p:sp>
      <p:sp>
        <p:nvSpPr>
          <p:cNvPr id="203" name="private access…"/>
          <p:cNvSpPr txBox="1"/>
          <p:nvPr/>
        </p:nvSpPr>
        <p:spPr>
          <a:xfrm>
            <a:off x="3607136" y="1861639"/>
            <a:ext cx="1929728" cy="1066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Precondition</a:t>
            </a:r>
          </a:p>
          <a:p>
            <a:pPr>
              <a:defRPr>
                <a:solidFill>
                  <a:srgbClr val="FF6A00"/>
                </a:solidFill>
              </a:defRPr>
            </a:pPr>
            <a:r>
              <a:t>Conditions that must be true </a:t>
            </a:r>
            <a:r>
              <a:rPr b="1"/>
              <a:t>prior to</a:t>
            </a:r>
            <a:r>
              <a:t> execution of code.</a:t>
            </a:r>
          </a:p>
        </p:txBody>
      </p:sp>
      <p:sp>
        <p:nvSpPr>
          <p:cNvPr id="204" name="private access…"/>
          <p:cNvSpPr txBox="1"/>
          <p:nvPr/>
        </p:nvSpPr>
        <p:spPr>
          <a:xfrm>
            <a:off x="3607136" y="2957603"/>
            <a:ext cx="1929728" cy="1498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Postcondition</a:t>
            </a:r>
          </a:p>
          <a:p>
            <a:pPr>
              <a:defRPr>
                <a:solidFill>
                  <a:srgbClr val="FF6A00"/>
                </a:solidFill>
              </a:defRPr>
            </a:pPr>
            <a:r>
              <a:t>Conditions that must be true </a:t>
            </a:r>
            <a:r>
              <a:rPr b="1"/>
              <a:t>after</a:t>
            </a:r>
            <a:r>
              <a:t> execution of code. Describes the outcome of executing code.</a:t>
            </a:r>
          </a:p>
        </p:txBody>
      </p:sp>
      <p:sp>
        <p:nvSpPr>
          <p:cNvPr id="205" name="private access…"/>
          <p:cNvSpPr txBox="1"/>
          <p:nvPr/>
        </p:nvSpPr>
        <p:spPr>
          <a:xfrm>
            <a:off x="6150729" y="2602357"/>
            <a:ext cx="1929728" cy="1282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Javadoc</a:t>
            </a:r>
          </a:p>
          <a:p>
            <a:pPr>
              <a:defRPr>
                <a:solidFill>
                  <a:srgbClr val="FF6A00"/>
                </a:solidFill>
              </a:defRPr>
            </a:pPr>
            <a:r>
              <a:t>Tool for creating in-code comments that can be transformed into HTML documentation pages.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2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2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2" grpId="2"/>
      <p:bldP build="whole" bldLvl="1" animBg="1" rev="0" advAuto="0" spid="201" grpId="1"/>
      <p:bldP build="whole" bldLvl="1" animBg="1" rev="0" advAuto="0" spid="204" grpId="4"/>
      <p:bldP build="whole" bldLvl="1" animBg="1" rev="0" advAuto="0" spid="203" grpId="3"/>
      <p:bldP build="whole" bldLvl="1" animBg="1" rev="0" advAuto="0" spid="205" grpId="5"/>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1" name="Google Shape;118;p19"/>
          <p:cNvGrpSpPr/>
          <p:nvPr/>
        </p:nvGrpSpPr>
        <p:grpSpPr>
          <a:xfrm>
            <a:off x="1449898" y="183715"/>
            <a:ext cx="5971665" cy="874270"/>
            <a:chOff x="0" y="0"/>
            <a:chExt cx="5971663" cy="874269"/>
          </a:xfrm>
        </p:grpSpPr>
        <p:sp>
          <p:nvSpPr>
            <p:cNvPr id="207" name="Rectangle"/>
            <p:cNvSpPr/>
            <p:nvPr/>
          </p:nvSpPr>
          <p:spPr>
            <a:xfrm>
              <a:off x="-1" y="0"/>
              <a:ext cx="5331479" cy="874270"/>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10" name="Do now…"/>
            <p:cNvGrpSpPr/>
            <p:nvPr/>
          </p:nvGrpSpPr>
          <p:grpSpPr>
            <a:xfrm>
              <a:off x="11088" y="11088"/>
              <a:ext cx="5960575" cy="852093"/>
              <a:chOff x="-1" y="-1"/>
              <a:chExt cx="5960573" cy="852091"/>
            </a:xfrm>
          </p:grpSpPr>
          <p:sp>
            <p:nvSpPr>
              <p:cNvPr id="208" name="Rectangle"/>
              <p:cNvSpPr/>
              <p:nvPr/>
            </p:nvSpPr>
            <p:spPr>
              <a:xfrm>
                <a:off x="-2" y="-2"/>
                <a:ext cx="5960575" cy="852093"/>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09" name="Mini-lesson…"/>
              <p:cNvSpPr txBox="1"/>
              <p:nvPr/>
            </p:nvSpPr>
            <p:spPr>
              <a:xfrm>
                <a:off x="14890" y="14890"/>
                <a:ext cx="5930792" cy="8223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latin typeface="+mn-lt"/>
                    <a:ea typeface="+mn-ea"/>
                    <a:cs typeface="+mn-cs"/>
                    <a:sym typeface="Arial"/>
                  </a:defRPr>
                </a:pPr>
                <a:r>
                  <a:t>Coding to lean: Independent work</a:t>
                </a:r>
              </a:p>
              <a:p>
                <a:pPr defTabSz="507148">
                  <a:defRPr sz="1300">
                    <a:solidFill>
                      <a:schemeClr val="accent5"/>
                    </a:solidFill>
                  </a:defRPr>
                </a:pPr>
                <a:r>
                  <a:rPr>
                    <a:solidFill>
                      <a:schemeClr val="accent1"/>
                    </a:solidFill>
                  </a:rPr>
                  <a:t>Remain your workstation. Read BSTs below.</a:t>
                </a:r>
              </a:p>
            </p:txBody>
          </p:sp>
        </p:grpSp>
      </p:grpSp>
      <p:sp>
        <p:nvSpPr>
          <p:cNvPr id="212" name="be sure to:"/>
          <p:cNvSpPr txBox="1"/>
          <p:nvPr/>
        </p:nvSpPr>
        <p:spPr>
          <a:xfrm>
            <a:off x="1198500" y="1152719"/>
            <a:ext cx="1283445"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507148">
              <a:defRPr sz="2000">
                <a:solidFill>
                  <a:schemeClr val="accent5">
                    <a:lumOff val="-9843"/>
                  </a:schemeClr>
                </a:solidFill>
              </a:defRPr>
            </a:lvl1pPr>
          </a:lstStyle>
          <a:p>
            <a:pPr/>
            <a:r>
              <a:t>be sure to: </a:t>
            </a:r>
          </a:p>
        </p:txBody>
      </p:sp>
      <p:sp>
        <p:nvSpPr>
          <p:cNvPr id="213" name="Work on following problems in CodeHS:…"/>
          <p:cNvSpPr txBox="1"/>
          <p:nvPr/>
        </p:nvSpPr>
        <p:spPr>
          <a:xfrm>
            <a:off x="697715" y="1735462"/>
            <a:ext cx="2877133" cy="26162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3">
                    <a:lumOff val="-9098"/>
                  </a:schemeClr>
                </a:solidFill>
              </a:defRPr>
            </a:pPr>
            <a:r>
              <a:t>Work on following problems in CodeHS:</a:t>
            </a:r>
          </a:p>
          <a:p>
            <a:pPr lvl="1" marL="695157" indent="-187157">
              <a:buSzPct val="100000"/>
              <a:buAutoNum type="alphaLcPeriod" startAt="1"/>
              <a:defRPr>
                <a:solidFill>
                  <a:schemeClr val="accent5"/>
                </a:solidFill>
              </a:defRPr>
            </a:pPr>
            <a:r>
              <a:t>5.3.5: Commenting activity tracker</a:t>
            </a:r>
          </a:p>
          <a:p>
            <a:pPr lvl="1" marL="695157" indent="-187157">
              <a:buSzPct val="100000"/>
              <a:buAutoNum type="alphaLcPeriod" startAt="1"/>
              <a:defRPr>
                <a:solidFill>
                  <a:schemeClr val="accent5"/>
                </a:solidFill>
              </a:defRPr>
            </a:pPr>
            <a:r>
              <a:t>5.3.6: Commenting Activity log</a:t>
            </a:r>
          </a:p>
          <a:p>
            <a:pPr lvl="1" marL="695157" indent="-187157">
              <a:buSzPct val="100000"/>
              <a:buAutoNum type="alphaLcPeriod" startAt="1"/>
              <a:defRPr>
                <a:solidFill>
                  <a:schemeClr val="accent5"/>
                </a:solidFill>
              </a:defRPr>
            </a:pPr>
            <a:r>
              <a:t>5.3.7 CYOA Layout</a:t>
            </a:r>
          </a:p>
          <a:p>
            <a:pPr lvl="1" marL="695157" indent="-187157">
              <a:buSzPct val="100000"/>
              <a:buAutoNum type="alphaLcPeriod" startAt="1"/>
              <a:defRPr>
                <a:solidFill>
                  <a:schemeClr val="accent5"/>
                </a:solidFill>
              </a:defRPr>
            </a:pPr>
            <a:r>
              <a:t>5.3.8 CYOA Finishing the story</a:t>
            </a:r>
          </a:p>
          <a:p>
            <a:pPr marL="187157" indent="-187157">
              <a:buSzPct val="100000"/>
              <a:buAutoNum type="arabicPeriod" startAt="1"/>
              <a:defRPr>
                <a:solidFill>
                  <a:schemeClr val="accent3">
                    <a:lumOff val="-9098"/>
                  </a:schemeClr>
                </a:solidFill>
              </a:defRPr>
            </a:pPr>
            <a:r>
              <a:t>If you have a question, ask!</a:t>
            </a:r>
          </a:p>
          <a:p>
            <a:pPr marL="187157" indent="-187157">
              <a:buSzPct val="100000"/>
              <a:buAutoNum type="arabicPeriod" startAt="1"/>
              <a:defRPr>
                <a:solidFill>
                  <a:schemeClr val="accent3">
                    <a:lumOff val="-9098"/>
                  </a:schemeClr>
                </a:solidFill>
              </a:defRPr>
            </a:pPr>
            <a:r>
              <a:t>complete any remaining assignment for </a:t>
            </a:r>
            <a:r>
              <a:rPr>
                <a:solidFill>
                  <a:schemeClr val="accent5"/>
                </a:solidFill>
              </a:rPr>
              <a:t>homework</a:t>
            </a:r>
            <a:r>
              <a:t>!</a:t>
            </a:r>
          </a:p>
        </p:txBody>
      </p:sp>
      <p:pic>
        <p:nvPicPr>
          <p:cNvPr id="214" name="Image" descr="Image"/>
          <p:cNvPicPr>
            <a:picLocks noChangeAspect="1"/>
          </p:cNvPicPr>
          <p:nvPr/>
        </p:nvPicPr>
        <p:blipFill>
          <a:blip r:embed="rId3">
            <a:extLst/>
          </a:blip>
          <a:stretch>
            <a:fillRect/>
          </a:stretch>
        </p:blipFill>
        <p:spPr>
          <a:xfrm>
            <a:off x="4040282" y="1344493"/>
            <a:ext cx="3998139" cy="299860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22" name="Google Shape;118;p19"/>
          <p:cNvGrpSpPr/>
          <p:nvPr/>
        </p:nvGrpSpPr>
        <p:grpSpPr>
          <a:xfrm>
            <a:off x="1449898" y="183715"/>
            <a:ext cx="5971665" cy="874270"/>
            <a:chOff x="0" y="0"/>
            <a:chExt cx="5971663" cy="874269"/>
          </a:xfrm>
        </p:grpSpPr>
        <p:sp>
          <p:nvSpPr>
            <p:cNvPr id="218" name="Rectangle"/>
            <p:cNvSpPr/>
            <p:nvPr/>
          </p:nvSpPr>
          <p:spPr>
            <a:xfrm>
              <a:off x="-1" y="0"/>
              <a:ext cx="5331479" cy="874270"/>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21" name="Do now…"/>
            <p:cNvGrpSpPr/>
            <p:nvPr/>
          </p:nvGrpSpPr>
          <p:grpSpPr>
            <a:xfrm>
              <a:off x="11088" y="11088"/>
              <a:ext cx="5960575" cy="852093"/>
              <a:chOff x="-1" y="-1"/>
              <a:chExt cx="5960573" cy="852091"/>
            </a:xfrm>
          </p:grpSpPr>
          <p:sp>
            <p:nvSpPr>
              <p:cNvPr id="219" name="Rectangle"/>
              <p:cNvSpPr/>
              <p:nvPr/>
            </p:nvSpPr>
            <p:spPr>
              <a:xfrm>
                <a:off x="-2" y="-2"/>
                <a:ext cx="5960575" cy="852093"/>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20" name="Mini-lesson…"/>
              <p:cNvSpPr txBox="1"/>
              <p:nvPr/>
            </p:nvSpPr>
            <p:spPr>
              <a:xfrm>
                <a:off x="14890" y="14890"/>
                <a:ext cx="5930792" cy="8223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lvl1pPr defTabSz="507148">
                  <a:defRPr sz="2000">
                    <a:latin typeface="+mn-lt"/>
                    <a:ea typeface="+mn-ea"/>
                    <a:cs typeface="+mn-cs"/>
                    <a:sym typeface="Arial"/>
                  </a:defRPr>
                </a:lvl1pPr>
              </a:lstStyle>
              <a:p>
                <a:pPr/>
                <a:r>
                  <a:t>Reflection &amp; wrapping up</a:t>
                </a:r>
              </a:p>
            </p:txBody>
          </p:sp>
        </p:grpSp>
      </p:grpSp>
      <p:sp>
        <p:nvSpPr>
          <p:cNvPr id="223" name="be sure to:"/>
          <p:cNvSpPr txBox="1"/>
          <p:nvPr/>
        </p:nvSpPr>
        <p:spPr>
          <a:xfrm>
            <a:off x="1198500" y="1152719"/>
            <a:ext cx="1283445"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507148">
              <a:defRPr sz="2000">
                <a:solidFill>
                  <a:schemeClr val="accent5">
                    <a:lumOff val="-9843"/>
                  </a:schemeClr>
                </a:solidFill>
              </a:defRPr>
            </a:lvl1pPr>
          </a:lstStyle>
          <a:p>
            <a:pPr/>
            <a:r>
              <a:t>be sure to: </a:t>
            </a:r>
          </a:p>
        </p:txBody>
      </p:sp>
      <p:sp>
        <p:nvSpPr>
          <p:cNvPr id="224" name="Get out your notebook. Answer the questions below with a complete sentence for each:…"/>
          <p:cNvSpPr txBox="1"/>
          <p:nvPr/>
        </p:nvSpPr>
        <p:spPr>
          <a:xfrm>
            <a:off x="697715" y="1735462"/>
            <a:ext cx="4046724" cy="19685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3">
                    <a:lumOff val="-9098"/>
                  </a:schemeClr>
                </a:solidFill>
              </a:defRPr>
            </a:pPr>
            <a:r>
              <a:t>Get out your notebook. Answer the questions below with a complete sentence for each:</a:t>
            </a:r>
          </a:p>
          <a:p>
            <a:pPr lvl="1" marL="695157" indent="-187157">
              <a:buSzPct val="100000"/>
              <a:buAutoNum type="alphaLcPeriod" startAt="1"/>
              <a:defRPr>
                <a:solidFill>
                  <a:schemeClr val="accent5"/>
                </a:solidFill>
              </a:defRPr>
            </a:pPr>
            <a:r>
              <a:t> What are the three ways that you can add comments? </a:t>
            </a:r>
          </a:p>
          <a:p>
            <a:pPr lvl="1" marL="695157" indent="-187157">
              <a:buSzPct val="100000"/>
              <a:buAutoNum type="alphaLcPeriod" startAt="1"/>
              <a:defRPr>
                <a:solidFill>
                  <a:schemeClr val="accent5"/>
                </a:solidFill>
              </a:defRPr>
            </a:pPr>
            <a:r>
              <a:t> How are javadocs comments used?</a:t>
            </a:r>
          </a:p>
          <a:p>
            <a:pPr lvl="1" marL="695157" indent="-187157">
              <a:buSzPct val="100000"/>
              <a:buAutoNum type="alphaLcPeriod" startAt="1"/>
              <a:defRPr>
                <a:solidFill>
                  <a:schemeClr val="accent5"/>
                </a:solidFill>
              </a:defRPr>
            </a:pPr>
            <a:r>
              <a:t>Why is it important to distinguish preconditions and post conditions?</a:t>
            </a:r>
          </a:p>
          <a:p>
            <a:pPr marL="187157" indent="-187157">
              <a:buSzPct val="100000"/>
              <a:buAutoNum type="arabicPeriod" startAt="1"/>
              <a:defRPr>
                <a:solidFill>
                  <a:schemeClr val="accent3">
                    <a:lumOff val="-9098"/>
                  </a:schemeClr>
                </a:solidFill>
              </a:defRPr>
            </a:pPr>
            <a:r>
              <a:t>Be prepared to share out!</a:t>
            </a:r>
          </a:p>
        </p:txBody>
      </p:sp>
      <p:pic>
        <p:nvPicPr>
          <p:cNvPr id="225" name="Image" descr="Image"/>
          <p:cNvPicPr>
            <a:picLocks noChangeAspect="1"/>
          </p:cNvPicPr>
          <p:nvPr/>
        </p:nvPicPr>
        <p:blipFill>
          <a:blip r:embed="rId3">
            <a:extLst/>
          </a:blip>
          <a:stretch>
            <a:fillRect/>
          </a:stretch>
        </p:blipFill>
        <p:spPr>
          <a:xfrm>
            <a:off x="5593952" y="1515115"/>
            <a:ext cx="3053022" cy="2034077"/>
          </a:xfrm>
          <a:prstGeom prst="rect">
            <a:avLst/>
          </a:prstGeom>
          <a:ln w="12700">
            <a:miter lim="400000"/>
          </a:ln>
        </p:spPr>
      </p:pic>
      <p:sp>
        <p:nvSpPr>
          <p:cNvPr id="226" name="complete any remaining CodeHS assignment for homework!"/>
          <p:cNvSpPr txBox="1"/>
          <p:nvPr/>
        </p:nvSpPr>
        <p:spPr>
          <a:xfrm>
            <a:off x="1822291" y="4197725"/>
            <a:ext cx="475626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defRPr>
                <a:solidFill>
                  <a:schemeClr val="accent3">
                    <a:lumOff val="-9098"/>
                  </a:schemeClr>
                </a:solidFill>
              </a:defRPr>
            </a:pPr>
            <a:r>
              <a:t>complete any remaining CodeHS assignment for </a:t>
            </a:r>
            <a:r>
              <a:rPr>
                <a:solidFill>
                  <a:schemeClr val="accent5"/>
                </a:solidFill>
              </a:rPr>
              <a:t>homework</a:t>
            </a: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6"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