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2.jpeg" ContentType="image/jpeg"/>
  <Override PartName="/ppt/notesSlides/notesSlide6.xml" ContentType="application/vnd.openxmlformats-officedocument.presentationml.notesSlid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line 3: no “ “ around blue</a:t>
            </a:r>
          </a:p>
          <a:p>
            <a:pPr/>
            <a:r>
              <a:t>line 6: radii not defined</a:t>
            </a:r>
          </a:p>
          <a:p>
            <a:pPr/>
            <a:r>
              <a:t>line 11: “:” unnecessary</a:t>
            </a:r>
          </a:p>
          <a:p>
            <a:pPr/>
            <a:r>
              <a:t>line 11 make_blue square defined before it’s called</a:t>
            </a:r>
          </a:p>
          <a:p>
            <a:pPr/>
            <a:r>
              <a:t>line 13: no parens after pendown</a:t>
            </a:r>
          </a:p>
          <a:p>
            <a:pPr/>
            <a:r>
              <a:t>line 15: make_red_circle() called before it’s defined</a:t>
            </a:r>
          </a:p>
          <a:p>
            <a:pPr/>
            <a:r>
              <a:t>line 21: no end_fill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538595" indent="-379845">
              <a:buClr>
                <a:srgbClr val="000000"/>
              </a:buClr>
              <a:buSzPts val="1400"/>
              <a:buFont typeface="Arial"/>
              <a:buChar char="●"/>
            </a:lvl1pPr>
          </a:lstStyle>
          <a:p>
            <a:pPr/>
            <a:r>
              <a:t>Mp1 ends this week! Some of you really need to focus.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+How does the 2.4 problem resemble the Assessment #1 problem? They both involve making columns, repeating the same action.</a:t>
            </a:r>
          </a:p>
          <a:p>
            <a:pPr/>
            <a:r>
              <a:t>+hdw use the code from 2.4? You can reuse your code you just need to make the columns smaller and add horizontal columns</a:t>
            </a:r>
          </a:p>
          <a:p>
            <a:pPr/>
          </a:p>
          <a:p>
            <a:pPr/>
            <a:r>
              <a:t>+ how do you draw columns? (illustrate on board).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+for students are starting the art project (this and subsequent slides):</a:t>
            </a:r>
          </a:p>
          <a:p>
            <a:pPr>
              <a:defRPr sz="1100"/>
            </a:pPr>
            <a:r>
              <a:t>+In what ways might computers be detrimental to creating art?</a:t>
            </a:r>
          </a:p>
          <a:p>
            <a:pPr>
              <a:defRPr sz="1100"/>
            </a:pPr>
            <a:r>
              <a:t>+What sorts of computational structures are needed to create an image like the one </a:t>
            </a:r>
          </a:p>
          <a:p>
            <a:pPr>
              <a:defRPr sz="1100"/>
            </a:pPr>
            <a:r>
              <a:t>This is something called ‘algorithmic art’.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Examples are on the right.</a:t>
            </a:r>
          </a:p>
          <a:p>
            <a:pPr>
              <a:defRPr sz="1100"/>
            </a:pPr>
            <a:r>
              <a:t>You’ll need to use color, functions, and loops in your project.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Google Shape;11;p2"/>
          <p:cNvSpPr/>
          <p:nvPr/>
        </p:nvSpPr>
        <p:spPr>
          <a:xfrm>
            <a:off x="2477723" y="415650"/>
            <a:ext cx="6244202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" name="Google Shape;12;p2"/>
          <p:cNvSpPr/>
          <p:nvPr/>
        </p:nvSpPr>
        <p:spPr>
          <a:xfrm>
            <a:off x="2477723" y="4739999"/>
            <a:ext cx="62442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" name="Google Shape;13;p2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1" cy="1241700"/>
          </a:xfrm>
          <a:prstGeom prst="rect">
            <a:avLst/>
          </a:prstGeom>
        </p:spPr>
        <p:txBody>
          <a:bodyPr anchor="b"/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5" name="xx%"/>
          <p:cNvSpPr txBox="1"/>
          <p:nvPr>
            <p:ph type="title" hasCustomPrompt="1"/>
          </p:nvPr>
        </p:nvSpPr>
        <p:spPr>
          <a:xfrm>
            <a:off x="853950" y="1304850"/>
            <a:ext cx="7436101" cy="1538400"/>
          </a:xfrm>
          <a:prstGeom prst="rect">
            <a:avLst/>
          </a:prstGeom>
        </p:spPr>
        <p:txBody>
          <a:bodyPr anchor="ctr"/>
          <a:lstStyle>
            <a:lvl1pPr algn="ctr">
              <a:defRPr sz="9600">
                <a:solidFill>
                  <a:srgbClr val="F465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853950" y="2919450"/>
            <a:ext cx="7436101" cy="10716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"/>
            <a:ext cx="1241701" cy="1241702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Google Shape;24;p4"/>
          <p:cNvSpPr/>
          <p:nvPr/>
        </p:nvSpPr>
        <p:spPr>
          <a:xfrm>
            <a:off x="2477723" y="415649"/>
            <a:ext cx="6244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17144" tIns="17144" rIns="17144" bIns="17144"/>
          <a:lstStyle/>
          <a:p>
            <a:pPr algn="ctr" defTabSz="914376">
              <a:defRPr sz="9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33" name="Google Shape;25;p4"/>
          <p:cNvSpPr/>
          <p:nvPr/>
        </p:nvSpPr>
        <p:spPr>
          <a:xfrm>
            <a:off x="2477723" y="4739999"/>
            <a:ext cx="6244202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17144" tIns="17144" rIns="17144" bIns="17144"/>
          <a:lstStyle/>
          <a:p>
            <a:pPr algn="ctr" defTabSz="914376">
              <a:defRPr sz="9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34" name="Google Shape;26;p4"/>
          <p:cNvSpPr/>
          <p:nvPr/>
        </p:nvSpPr>
        <p:spPr>
          <a:xfrm>
            <a:off x="425197" y="415649"/>
            <a:ext cx="183301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17144" tIns="17144" rIns="17144" bIns="17144"/>
          <a:lstStyle/>
          <a:p>
            <a:pPr algn="ctr" defTabSz="914376">
              <a:defRPr sz="9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35" name="Title Text"/>
          <p:cNvSpPr txBox="1"/>
          <p:nvPr>
            <p:ph type="title"/>
          </p:nvPr>
        </p:nvSpPr>
        <p:spPr>
          <a:xfrm>
            <a:off x="2400249" y="575949"/>
            <a:ext cx="6321602" cy="635402"/>
          </a:xfrm>
          <a:prstGeom prst="rect">
            <a:avLst/>
          </a:prstGeom>
        </p:spPr>
        <p:txBody>
          <a:bodyPr lIns="91424" tIns="91424" rIns="91424" bIns="91424"/>
          <a:lstStyle/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idx="1"/>
          </p:nvPr>
        </p:nvSpPr>
        <p:spPr>
          <a:xfrm>
            <a:off x="2410111" y="1595775"/>
            <a:ext cx="6321601" cy="3002402"/>
          </a:xfrm>
          <a:prstGeom prst="rect">
            <a:avLst/>
          </a:prstGeom>
        </p:spPr>
        <p:txBody>
          <a:bodyPr lIns="91424" tIns="91424" rIns="91424" bIns="91424"/>
          <a:lstStyle>
            <a:lvl2pPr marL="1005114" indent="-408214"/>
            <a:lvl3pPr marL="1462314" indent="-408214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Google Shape;30;p4"/>
          <p:cNvSpPr txBox="1"/>
          <p:nvPr/>
        </p:nvSpPr>
        <p:spPr>
          <a:xfrm>
            <a:off x="169149" y="4739999"/>
            <a:ext cx="85527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 </a:t>
            </a:r>
            <a:r>
              <a:t>Goal: </a:t>
            </a:r>
            <a:r>
              <a:rPr b="0"/>
              <a:t>Use functions, loops, and artistic effects to generate works of art</a:t>
            </a:r>
          </a:p>
        </p:txBody>
      </p:sp>
      <p:sp>
        <p:nvSpPr>
          <p:cNvPr id="138" name="Google Shape;31;p4"/>
          <p:cNvSpPr txBox="1"/>
          <p:nvPr/>
        </p:nvSpPr>
        <p:spPr>
          <a:xfrm>
            <a:off x="7263947" y="6563"/>
            <a:ext cx="5621101" cy="360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 10/18/21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8724013" y="4724284"/>
            <a:ext cx="322686" cy="322550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" name="Title Text"/>
          <p:cNvSpPr txBox="1"/>
          <p:nvPr>
            <p:ph type="title"/>
          </p:nvPr>
        </p:nvSpPr>
        <p:spPr>
          <a:xfrm>
            <a:off x="406424" y="1806824"/>
            <a:ext cx="8296801" cy="1542001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Google Shape;24;p4"/>
          <p:cNvSpPr/>
          <p:nvPr/>
        </p:nvSpPr>
        <p:spPr>
          <a:xfrm>
            <a:off x="2477723" y="415650"/>
            <a:ext cx="6244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" name="Google Shape;25;p4"/>
          <p:cNvSpPr/>
          <p:nvPr/>
        </p:nvSpPr>
        <p:spPr>
          <a:xfrm>
            <a:off x="2477723" y="4739999"/>
            <a:ext cx="62442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" name="Google Shape;26;p4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" name="Title Text"/>
          <p:cNvSpPr txBox="1"/>
          <p:nvPr>
            <p:ph type="title"/>
          </p:nvPr>
        </p:nvSpPr>
        <p:spPr>
          <a:xfrm>
            <a:off x="2400250" y="575950"/>
            <a:ext cx="6321601" cy="6354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idx="1"/>
          </p:nvPr>
        </p:nvSpPr>
        <p:spPr>
          <a:xfrm>
            <a:off x="2410111" y="1595776"/>
            <a:ext cx="6321602" cy="30024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Google Shape;30;p4"/>
          <p:cNvSpPr txBox="1"/>
          <p:nvPr/>
        </p:nvSpPr>
        <p:spPr>
          <a:xfrm>
            <a:off x="169150" y="4739999"/>
            <a:ext cx="85527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 </a:t>
            </a:r>
            <a:r>
              <a:t>Goal: </a:t>
            </a:r>
            <a:r>
              <a:rPr b="0"/>
              <a:t>Use functions, loops, and artistic effects to generate works of art/Kahoot</a:t>
            </a:r>
          </a:p>
        </p:txBody>
      </p:sp>
      <p:sp>
        <p:nvSpPr>
          <p:cNvPr id="43" name="Dr. O’Brien 10/25/21"/>
          <p:cNvSpPr txBox="1"/>
          <p:nvPr/>
        </p:nvSpPr>
        <p:spPr>
          <a:xfrm>
            <a:off x="7195498" y="146255"/>
            <a:ext cx="1623666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Dr. O’Brien 10/25/21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32;p5"/>
          <p:cNvSpPr/>
          <p:nvPr/>
        </p:nvSpPr>
        <p:spPr>
          <a:xfrm>
            <a:off x="2477723" y="415650"/>
            <a:ext cx="6244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" name="Google Shape;33;p5"/>
          <p:cNvSpPr/>
          <p:nvPr/>
        </p:nvSpPr>
        <p:spPr>
          <a:xfrm>
            <a:off x="2477723" y="4739999"/>
            <a:ext cx="62442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" name="Google Shape;34;p5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2400250" y="575950"/>
            <a:ext cx="6321601" cy="6354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2400302" y="1602675"/>
            <a:ext cx="3071401" cy="3002401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1" cy="3002401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43;p7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319499" y="936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319499" y="1846803"/>
            <a:ext cx="2808001" cy="28062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48;p8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xfrm>
            <a:off x="283102" y="712140"/>
            <a:ext cx="6244201" cy="38355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52;p9"/>
          <p:cNvSpPr/>
          <p:nvPr/>
        </p:nvSpPr>
        <p:spPr>
          <a:xfrm>
            <a:off x="4572000" y="124"/>
            <a:ext cx="4572000" cy="5143501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2" name="Google Shape;53;p9"/>
          <p:cNvSpPr/>
          <p:nvPr/>
        </p:nvSpPr>
        <p:spPr>
          <a:xfrm>
            <a:off x="5029675" y="4495500"/>
            <a:ext cx="468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265500" y="1397349"/>
            <a:ext cx="4045200" cy="1318201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F46524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FFFFFF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" name="Google Shape;60;p10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328016" y="4226024"/>
            <a:ext cx="8388602" cy="3936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303299" y="411575"/>
            <a:ext cx="8520602" cy="63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709886" y="4717934"/>
            <a:ext cx="336813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75;p13"/>
          <p:cNvSpPr txBox="1"/>
          <p:nvPr>
            <p:ph type="ctrTitle"/>
          </p:nvPr>
        </p:nvSpPr>
        <p:spPr>
          <a:xfrm>
            <a:off x="2371725" y="630224"/>
            <a:ext cx="6331500" cy="1542002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6.1</a:t>
            </a:r>
          </a:p>
        </p:txBody>
      </p:sp>
      <p:sp>
        <p:nvSpPr>
          <p:cNvPr id="149" name="Google Shape;76;p13"/>
          <p:cNvSpPr txBox="1"/>
          <p:nvPr>
            <p:ph type="subTitle" sz="quarter" idx="1"/>
          </p:nvPr>
        </p:nvSpPr>
        <p:spPr>
          <a:xfrm>
            <a:off x="2434073" y="2986488"/>
            <a:ext cx="6331501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Oct. 25, 2021</a:t>
            </a:r>
          </a:p>
          <a:p>
            <a:pPr marL="0" indent="0">
              <a:lnSpc>
                <a:spcPct val="80000"/>
              </a:lnSpc>
              <a:defRPr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82;p14"/>
          <p:cNvSpPr txBox="1"/>
          <p:nvPr>
            <p:ph type="body" sz="half" idx="1"/>
          </p:nvPr>
        </p:nvSpPr>
        <p:spPr>
          <a:xfrm>
            <a:off x="716902" y="1616314"/>
            <a:ext cx="3620798" cy="3069988"/>
          </a:xfrm>
          <a:prstGeom prst="rect">
            <a:avLst/>
          </a:prstGeom>
        </p:spPr>
        <p:txBody>
          <a:bodyPr/>
          <a:lstStyle/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How many errors can you find in this code, assuming you want to make the shape below?</a:t>
            </a:r>
            <a:br/>
            <a:br/>
          </a:p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What are some debugging strategies you use?</a:t>
            </a:r>
          </a:p>
        </p:txBody>
      </p:sp>
      <p:sp>
        <p:nvSpPr>
          <p:cNvPr id="152" name="Google Shape;118;p19"/>
          <p:cNvSpPr txBox="1"/>
          <p:nvPr/>
        </p:nvSpPr>
        <p:spPr>
          <a:xfrm>
            <a:off x="1501659" y="500360"/>
            <a:ext cx="4105565" cy="10495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795527">
              <a:defRPr sz="2088"/>
            </a:pPr>
            <a:r>
              <a:t>Do now</a:t>
            </a:r>
          </a:p>
          <a:p>
            <a:pPr defTabSz="795527">
              <a:defRPr sz="1218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1"/>
                </a:solidFill>
              </a:rPr>
              <a:t>find seat near the board. Get out your </a:t>
            </a:r>
            <a:r>
              <a:rPr b="1">
                <a:solidFill>
                  <a:schemeClr val="accent1"/>
                </a:solidFill>
              </a:rPr>
              <a:t>binder </a:t>
            </a:r>
            <a:r>
              <a:rPr>
                <a:solidFill>
                  <a:schemeClr val="accent1"/>
                </a:solidFill>
              </a:rPr>
              <a:t>and answer the do now questions below. Show all work or answer each question with a complete sentence.</a:t>
            </a:r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67183" y="396600"/>
            <a:ext cx="2602325" cy="41908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6527" r="4274" b="15395"/>
          <a:stretch>
            <a:fillRect/>
          </a:stretch>
        </p:blipFill>
        <p:spPr>
          <a:xfrm>
            <a:off x="2005807" y="2621895"/>
            <a:ext cx="1042909" cy="839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18;p19"/>
          <p:cNvSpPr txBox="1"/>
          <p:nvPr/>
        </p:nvSpPr>
        <p:spPr>
          <a:xfrm>
            <a:off x="1458489" y="658651"/>
            <a:ext cx="7266751" cy="73297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defTabSz="813816">
              <a:defRPr sz="2136"/>
            </a:lvl1pPr>
          </a:lstStyle>
          <a:p>
            <a:pPr/>
            <a:r>
              <a:t>Reminders:</a:t>
            </a:r>
          </a:p>
        </p:txBody>
      </p:sp>
      <p:sp>
        <p:nvSpPr>
          <p:cNvPr id="159" name="Coaches should...…"/>
          <p:cNvSpPr txBox="1"/>
          <p:nvPr/>
        </p:nvSpPr>
        <p:spPr>
          <a:xfrm>
            <a:off x="1526651" y="1712987"/>
            <a:ext cx="2927509" cy="246340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621791">
              <a:lnSpc>
                <a:spcPct val="115000"/>
              </a:lnSpc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</a:p>
          <a:p>
            <a:pPr marL="163629" indent="-163629" defTabSz="621791">
              <a:lnSpc>
                <a:spcPct val="115000"/>
              </a:lnSpc>
              <a:buSzPct val="100000"/>
              <a:buAutoNum type="arabicPeriod" startAt="1"/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Coaches should...</a:t>
            </a:r>
          </a:p>
          <a:p>
            <a:pPr lvl="1" marL="636336" indent="-204536" defTabSz="621791">
              <a:lnSpc>
                <a:spcPct val="115000"/>
              </a:lnSpc>
              <a:buSzPct val="100000"/>
              <a:buAutoNum type="alphaUcPeriod" startAt="1"/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Answer student questions.</a:t>
            </a:r>
          </a:p>
          <a:p>
            <a:pPr lvl="1" marL="636336" indent="-204536" defTabSz="621791">
              <a:lnSpc>
                <a:spcPct val="115000"/>
              </a:lnSpc>
              <a:buSzPct val="100000"/>
              <a:buAutoNum type="alphaUcPeriod" startAt="1"/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Provide hints.</a:t>
            </a:r>
          </a:p>
          <a:p>
            <a:pPr marL="163629" indent="-163629" defTabSz="621791">
              <a:lnSpc>
                <a:spcPct val="115000"/>
              </a:lnSpc>
              <a:buSzPct val="100000"/>
              <a:buAutoNum type="arabicPeriod" startAt="1"/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Coaches shouldn’t...</a:t>
            </a:r>
          </a:p>
          <a:p>
            <a:pPr lvl="1" marL="381802" indent="-122722" defTabSz="621791">
              <a:lnSpc>
                <a:spcPct val="115000"/>
              </a:lnSpc>
              <a:buSzPct val="100000"/>
              <a:buChar char="•"/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Talk to one student for for than a few minutes.</a:t>
            </a:r>
          </a:p>
          <a:p>
            <a:pPr lvl="1" marL="381802" indent="-122722" defTabSz="621791">
              <a:lnSpc>
                <a:spcPct val="115000"/>
              </a:lnSpc>
              <a:buSzPct val="100000"/>
              <a:buChar char="•"/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Touch other students keyboards. Ever.</a:t>
            </a:r>
          </a:p>
          <a:p>
            <a:pPr lvl="1" marL="381802" indent="-122722" defTabSz="621791">
              <a:lnSpc>
                <a:spcPct val="115000"/>
              </a:lnSpc>
              <a:buSzPct val="100000"/>
              <a:buChar char="•"/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Just tell students exactly what to do.</a:t>
            </a:r>
          </a:p>
        </p:txBody>
      </p:sp>
      <p:sp>
        <p:nvSpPr>
          <p:cNvPr id="160" name="MP1 requirements:…"/>
          <p:cNvSpPr txBox="1"/>
          <p:nvPr/>
        </p:nvSpPr>
        <p:spPr>
          <a:xfrm>
            <a:off x="4851181" y="1712987"/>
            <a:ext cx="3850829" cy="16054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MP1 requirements: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all CodeHS Lessons, Unit 2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Assessment #1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Turtle Art project (Assessment #2)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82;p14"/>
          <p:cNvSpPr txBox="1"/>
          <p:nvPr>
            <p:ph type="body" sz="quarter" idx="1"/>
          </p:nvPr>
        </p:nvSpPr>
        <p:spPr>
          <a:xfrm>
            <a:off x="817632" y="1213393"/>
            <a:ext cx="3007184" cy="2103024"/>
          </a:xfrm>
          <a:prstGeom prst="rect">
            <a:avLst/>
          </a:prstGeom>
        </p:spPr>
        <p:txBody>
          <a:bodyPr/>
          <a:lstStyle/>
          <a:p>
            <a:pPr marL="0" indent="0" defTabSz="685800">
              <a:buClrTx/>
              <a:buSzTx/>
              <a:buFontTx/>
              <a:buNone/>
              <a:defRPr b="1" sz="1350">
                <a:solidFill>
                  <a:srgbClr val="FF6A00"/>
                </a:solidFill>
              </a:defRPr>
            </a:pPr>
            <a:r>
              <a:t>Group A</a:t>
            </a:r>
          </a:p>
          <a:p>
            <a:pPr marL="225592" indent="-225592" defTabSz="685800">
              <a:buClrTx/>
              <a:buSzPct val="100000"/>
              <a:buFontTx/>
              <a:buAutoNum type="alphaUcPeriod" startAt="1"/>
              <a:defRPr b="1" sz="1350"/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25592" indent="-225592" defTabSz="685800">
              <a:buClrTx/>
              <a:buSzPct val="100000"/>
              <a:buFontTx/>
              <a:buAutoNum type="alphaUcPeriod" startAt="1"/>
              <a:defRPr b="1" sz="1350"/>
            </a:pPr>
            <a:r>
              <a:t>Read through the MP1 requirements below.</a:t>
            </a:r>
          </a:p>
          <a:p>
            <a:pPr marL="225592" indent="-225592" defTabSz="685800">
              <a:buClrTx/>
              <a:buSzPct val="100000"/>
              <a:buFontTx/>
              <a:buAutoNum type="alphaUcPeriod" startAt="1"/>
              <a:defRPr b="1" sz="1350"/>
            </a:pPr>
            <a:r>
              <a:t>Begin work! Raise your hand quietly if you have any questions</a:t>
            </a:r>
          </a:p>
        </p:txBody>
      </p:sp>
      <p:sp>
        <p:nvSpPr>
          <p:cNvPr id="165" name="Google Shape;118;p19"/>
          <p:cNvSpPr txBox="1"/>
          <p:nvPr/>
        </p:nvSpPr>
        <p:spPr>
          <a:xfrm>
            <a:off x="2147096" y="500360"/>
            <a:ext cx="6535193" cy="81060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/>
            </a:pPr>
            <a:r>
              <a:t>The rest of the day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1"/>
                </a:solidFill>
              </a:rPr>
              <a:t>find your </a:t>
            </a:r>
            <a:r>
              <a:rPr b="1">
                <a:solidFill>
                  <a:schemeClr val="accent1"/>
                </a:solidFill>
              </a:rPr>
              <a:t>assigned </a:t>
            </a:r>
            <a:r>
              <a:rPr>
                <a:solidFill>
                  <a:schemeClr val="accent1"/>
                </a:solidFill>
              </a:rPr>
              <a:t>seat.  Log in to CodeHS. Begin work!</a:t>
            </a:r>
          </a:p>
        </p:txBody>
      </p:sp>
      <p:sp>
        <p:nvSpPr>
          <p:cNvPr id="166" name="MP1 requirements:…"/>
          <p:cNvSpPr txBox="1"/>
          <p:nvPr/>
        </p:nvSpPr>
        <p:spPr>
          <a:xfrm>
            <a:off x="917448" y="3268067"/>
            <a:ext cx="2807552" cy="137765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rgbClr val="012F7B"/>
                </a:solidFill>
              </a:defRPr>
            </a:pPr>
            <a:r>
              <a:t>MP1 requirements:</a:t>
            </a:r>
          </a:p>
          <a:p>
            <a:pPr marL="213894" indent="-213894">
              <a:buSzPct val="100000"/>
              <a:buAutoNum type="arabicPeriod" startAt="1"/>
              <a:defRPr sz="1600"/>
            </a:pPr>
            <a:r>
              <a:t>Complete all CodeHS Lessons, Unit 2</a:t>
            </a:r>
          </a:p>
          <a:p>
            <a:pPr marL="213894" indent="-213894">
              <a:buSzPct val="100000"/>
              <a:buAutoNum type="arabicPeriod" startAt="1"/>
              <a:defRPr sz="1600"/>
            </a:pPr>
            <a:r>
              <a:t>Complete Assessment #1</a:t>
            </a:r>
          </a:p>
          <a:p>
            <a:pPr marL="213894" indent="-213894">
              <a:buSzPct val="100000"/>
              <a:buAutoNum type="arabicPeriod" startAt="1"/>
              <a:defRPr sz="1600"/>
            </a:pPr>
            <a:r>
              <a:t>Complete Turtle Art project (Assessment #2)</a:t>
            </a:r>
          </a:p>
        </p:txBody>
      </p:sp>
      <p:sp>
        <p:nvSpPr>
          <p:cNvPr id="167" name="Google Shape;82;p14"/>
          <p:cNvSpPr txBox="1"/>
          <p:nvPr/>
        </p:nvSpPr>
        <p:spPr>
          <a:xfrm>
            <a:off x="5582588" y="1376623"/>
            <a:ext cx="3007184" cy="2103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rgbClr val="012F7B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Group B</a:t>
            </a:r>
          </a:p>
          <a:p>
            <a:pPr marL="300789" indent="-300789">
              <a:lnSpc>
                <a:spcPct val="115000"/>
              </a:lnSpc>
              <a:buSzPct val="100000"/>
              <a:buAutoNum type="alphaUcPeriod" startAt="1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Take seat at front desk.</a:t>
            </a:r>
          </a:p>
          <a:p>
            <a:pPr marL="300789" indent="-300789">
              <a:lnSpc>
                <a:spcPct val="115000"/>
              </a:lnSpc>
              <a:buSzPct val="100000"/>
              <a:buAutoNum type="alphaUcPeriod" startAt="1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Keep out notebook and pen.</a:t>
            </a:r>
          </a:p>
          <a:p>
            <a:pPr marL="300789" indent="-300789">
              <a:lnSpc>
                <a:spcPct val="115000"/>
              </a:lnSpc>
              <a:buSzPct val="100000"/>
              <a:buAutoNum type="alphaUcPeriod" startAt="1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People in group B: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7" grpId="2"/>
      <p:bldP build="p" bldLvl="5" animBg="1" rev="0" advAuto="0" spid="16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ssessment #1: hospit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Assessment #1: hospital</a:t>
            </a:r>
          </a:p>
        </p:txBody>
      </p:sp>
      <p:sp>
        <p:nvSpPr>
          <p:cNvPr id="172" name="What similarities do you notice between these two result worlds?…"/>
          <p:cNvSpPr txBox="1"/>
          <p:nvPr>
            <p:ph type="body" sz="half" idx="1"/>
          </p:nvPr>
        </p:nvSpPr>
        <p:spPr>
          <a:xfrm>
            <a:off x="553798" y="1353173"/>
            <a:ext cx="3141405" cy="3002401"/>
          </a:xfrm>
          <a:prstGeom prst="rect">
            <a:avLst/>
          </a:prstGeom>
        </p:spPr>
        <p:txBody>
          <a:bodyPr/>
          <a:lstStyle/>
          <a:p>
            <a:pPr/>
            <a:r>
              <a:t>What similarities do you notice between these two result worlds?</a:t>
            </a:r>
          </a:p>
          <a:p>
            <a:pPr/>
            <a:r>
              <a:t>How can you use your code from 2.4 to finish the assessment?</a:t>
            </a:r>
          </a:p>
        </p:txBody>
      </p:sp>
      <p:pic>
        <p:nvPicPr>
          <p:cNvPr id="173" name="Image" descr="Image">
            <a:hlinkClick r:id="" invalidUrl="" action="ppaction://hlinkshowjump?jump=nextslide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21437" y="1333678"/>
            <a:ext cx="2300825" cy="220777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74" name="Assessment #1"/>
          <p:cNvSpPr/>
          <p:nvPr/>
        </p:nvSpPr>
        <p:spPr>
          <a:xfrm>
            <a:off x="6715087" y="3649444"/>
            <a:ext cx="2313385" cy="298984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Assessment #1</a:t>
            </a:r>
          </a:p>
        </p:txBody>
      </p:sp>
      <p:grpSp>
        <p:nvGrpSpPr>
          <p:cNvPr id="177" name="Group"/>
          <p:cNvGrpSpPr/>
          <p:nvPr/>
        </p:nvGrpSpPr>
        <p:grpSpPr>
          <a:xfrm>
            <a:off x="4393080" y="1450010"/>
            <a:ext cx="2378132" cy="2382181"/>
            <a:chOff x="0" y="0"/>
            <a:chExt cx="2378131" cy="2382180"/>
          </a:xfrm>
        </p:grpSpPr>
        <p:pic>
          <p:nvPicPr>
            <p:cNvPr id="175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6350" y="0"/>
              <a:ext cx="2019469" cy="1975247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76" name="Caption"/>
            <p:cNvSpPr/>
            <p:nvPr/>
          </p:nvSpPr>
          <p:spPr>
            <a:xfrm>
              <a:off x="0" y="2083196"/>
              <a:ext cx="2378132" cy="298985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Lesson 2.4: four columns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97;p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Warm up (answer in </a:t>
            </a:r>
            <a:r>
              <a:rPr u="sng"/>
              <a:t>notebook</a:t>
            </a:r>
            <a:r>
              <a:t>)</a:t>
            </a:r>
          </a:p>
        </p:txBody>
      </p:sp>
      <p:sp>
        <p:nvSpPr>
          <p:cNvPr id="182" name="Google Shape;98;p16"/>
          <p:cNvSpPr txBox="1"/>
          <p:nvPr>
            <p:ph type="body" sz="half" idx="1"/>
          </p:nvPr>
        </p:nvSpPr>
        <p:spPr>
          <a:xfrm>
            <a:off x="155128" y="1401275"/>
            <a:ext cx="4021801" cy="3002401"/>
          </a:xfrm>
          <a:prstGeom prst="rect">
            <a:avLst/>
          </a:prstGeom>
        </p:spPr>
        <p:txBody>
          <a:bodyPr/>
          <a:lstStyle/>
          <a:p>
            <a:pPr marL="0" indent="457200">
              <a:buSzTx/>
              <a:buNone/>
            </a:pPr>
            <a:r>
              <a:t>Examine the picture to the right:</a:t>
            </a:r>
          </a:p>
          <a:p>
            <a:pPr>
              <a:spcBef>
                <a:spcPts val="1200"/>
              </a:spcBef>
              <a:buFontTx/>
              <a:buAutoNum type="arabicPeriod" startAt="1"/>
            </a:pPr>
            <a:r>
              <a:t>Do you think a computer was used to create this image? Explain why or why not.</a:t>
            </a:r>
          </a:p>
          <a:p>
            <a:pPr>
              <a:buFontTx/>
              <a:buAutoNum type="arabicPeriod" startAt="1"/>
            </a:pPr>
            <a:r>
              <a:t>In what ways might computers be useful to create art? Explain in at least one complete sentence. </a:t>
            </a:r>
          </a:p>
        </p:txBody>
      </p:sp>
      <p:pic>
        <p:nvPicPr>
          <p:cNvPr id="183" name="Google Shape;99;p16" descr="Google Shape;99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6300" y="1332150"/>
            <a:ext cx="4561326" cy="2565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04;p1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65760">
              <a:defRPr sz="1480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365760">
              <a:defRPr sz="1480">
                <a:solidFill>
                  <a:srgbClr val="0000FF"/>
                </a:solidFill>
              </a:defRPr>
            </a:pPr>
            <a:r>
              <a:t>Part 1: Find/Create an image</a:t>
            </a:r>
          </a:p>
          <a:p>
            <a:pPr defTabSz="365760">
              <a:defRPr sz="1480"/>
            </a:pPr>
          </a:p>
        </p:txBody>
      </p:sp>
      <p:sp>
        <p:nvSpPr>
          <p:cNvPr id="188" name="Google Shape;105;p17"/>
          <p:cNvSpPr txBox="1"/>
          <p:nvPr>
            <p:ph type="body" sz="half" idx="1"/>
          </p:nvPr>
        </p:nvSpPr>
        <p:spPr>
          <a:xfrm>
            <a:off x="975324" y="1730601"/>
            <a:ext cx="4279093" cy="2207533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buSzTx/>
              <a:buNone/>
              <a:defRPr sz="1476"/>
            </a:pPr>
            <a:r>
              <a:t>You need an image to reproduce using Turtle Graphics. </a:t>
            </a:r>
          </a:p>
          <a:p>
            <a:pPr marL="0" indent="0" defTabSz="749808">
              <a:spcBef>
                <a:spcPts val="900"/>
              </a:spcBef>
              <a:buSzTx/>
              <a:buNone/>
              <a:defRPr sz="1476"/>
            </a:pPr>
          </a:p>
          <a:p>
            <a:pPr marL="0" indent="0" defTabSz="749808">
              <a:spcBef>
                <a:spcPts val="900"/>
              </a:spcBef>
              <a:buSzTx/>
              <a:buNone/>
              <a:defRPr sz="1476"/>
            </a:pPr>
            <a:r>
              <a:t>For any image, be sure to </a:t>
            </a:r>
            <a:r>
              <a:rPr b="1"/>
              <a:t>include some sort of pattern that can be reproduced using Python &amp; Turtle Graphics</a:t>
            </a:r>
            <a:r>
              <a:t> (Check w/ Dr. O'Brien if you're not sure).</a:t>
            </a:r>
          </a:p>
        </p:txBody>
      </p:sp>
      <p:grpSp>
        <p:nvGrpSpPr>
          <p:cNvPr id="193" name="Group"/>
          <p:cNvGrpSpPr/>
          <p:nvPr/>
        </p:nvGrpSpPr>
        <p:grpSpPr>
          <a:xfrm>
            <a:off x="5546844" y="1726394"/>
            <a:ext cx="3232804" cy="2306319"/>
            <a:chOff x="0" y="0"/>
            <a:chExt cx="3232802" cy="2306318"/>
          </a:xfrm>
        </p:grpSpPr>
        <p:pic>
          <p:nvPicPr>
            <p:cNvPr id="189" name="Google Shape;83;p14" descr="Google Shape;83;p1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9391" t="8933" r="9844" b="30172"/>
            <a:stretch>
              <a:fillRect/>
            </a:stretch>
          </p:blipFill>
          <p:spPr>
            <a:xfrm>
              <a:off x="1697563" y="1183354"/>
              <a:ext cx="1466948" cy="11061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0" name="Google Shape;84;p14" descr="Google Shape;84;p14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1664677" y="0"/>
              <a:ext cx="1568126" cy="11482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1" name="Google Shape;85;p14" descr="Google Shape;85;p1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48725" t="0" r="0" b="24913"/>
            <a:stretch>
              <a:fillRect/>
            </a:stretch>
          </p:blipFill>
          <p:spPr>
            <a:xfrm>
              <a:off x="0" y="0"/>
              <a:ext cx="1556614" cy="1139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2" name="Google Shape;86;p14" descr="Google Shape;86;p1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48725" t="0" r="0" b="39928"/>
            <a:stretch>
              <a:fillRect/>
            </a:stretch>
          </p:blipFill>
          <p:spPr>
            <a:xfrm>
              <a:off x="0" y="1166510"/>
              <a:ext cx="1556614" cy="11398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10;p18"/>
          <p:cNvSpPr txBox="1"/>
          <p:nvPr>
            <p:ph type="body" idx="1"/>
          </p:nvPr>
        </p:nvSpPr>
        <p:spPr>
          <a:xfrm>
            <a:off x="1630022" y="1343648"/>
            <a:ext cx="7101691" cy="325452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2000"/>
              </a:lnSpc>
              <a:buSzTx/>
              <a:buNone/>
              <a:defRPr sz="1400"/>
            </a:pPr>
            <a:r>
              <a:t>two options:</a:t>
            </a:r>
            <a:endParaRPr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sz="1400"/>
            </a:pPr>
            <a:r>
              <a:t>1. </a:t>
            </a:r>
            <a:r>
              <a:rPr u="sng"/>
              <a:t>Create your own image</a:t>
            </a:r>
            <a:r>
              <a:t>, </a:t>
            </a:r>
            <a:r>
              <a:rPr b="1"/>
              <a:t>take a picture and post it in your google doc.</a:t>
            </a:r>
            <a:endParaRPr b="1"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sz="1400"/>
            </a:pPr>
            <a:r>
              <a:t>2. </a:t>
            </a:r>
            <a:r>
              <a:rPr u="sng"/>
              <a:t>Find an image online</a:t>
            </a:r>
            <a:r>
              <a:t>. </a:t>
            </a:r>
            <a:r>
              <a:rPr i="1"/>
              <a:t>If you find the image online, write a paragraph explaining why you think it's appropriate, along with what you like about it. </a:t>
            </a:r>
            <a:r>
              <a:rPr b="1"/>
              <a:t>Paste image and description into your Google Doc.</a:t>
            </a:r>
            <a:endParaRPr b="1"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b="1" sz="1400">
                <a:solidFill>
                  <a:srgbClr val="FF0000"/>
                </a:solidFill>
              </a:defRPr>
            </a:pPr>
            <a:r>
              <a:t>Complete part 1 by the end of period !!!!</a:t>
            </a:r>
          </a:p>
        </p:txBody>
      </p:sp>
      <p:sp>
        <p:nvSpPr>
          <p:cNvPr id="198" name="Google Shape;111;p1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65760">
              <a:defRPr sz="1480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365760">
              <a:defRPr sz="1480">
                <a:solidFill>
                  <a:srgbClr val="0000FF"/>
                </a:solidFill>
              </a:defRPr>
            </a:pPr>
            <a:r>
              <a:t>Part 1: Find/Create an image</a:t>
            </a:r>
          </a:p>
          <a:p>
            <a:pPr defTabSz="365760">
              <a:defRPr sz="148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16;p19"/>
          <p:cNvSpPr txBox="1"/>
          <p:nvPr>
            <p:ph type="title"/>
          </p:nvPr>
        </p:nvSpPr>
        <p:spPr>
          <a:xfrm>
            <a:off x="2034927" y="409924"/>
            <a:ext cx="6696774" cy="1149739"/>
          </a:xfrm>
          <a:prstGeom prst="rect">
            <a:avLst/>
          </a:prstGeom>
        </p:spPr>
        <p:txBody>
          <a:bodyPr/>
          <a:lstStyle/>
          <a:p>
            <a:pPr defTabSz="365760">
              <a:defRPr sz="1320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365760">
              <a:defRPr sz="1320">
                <a:solidFill>
                  <a:srgbClr val="0000FF"/>
                </a:solidFill>
              </a:defRPr>
            </a:pPr>
            <a:r>
              <a:t>Part 2: recreate image using turtle graphics</a:t>
            </a:r>
          </a:p>
          <a:p>
            <a:pPr defTabSz="365760">
              <a:defRPr sz="1320"/>
            </a:pPr>
            <a:r>
              <a:t>Your image should include all of the techniques we've learned in class</a:t>
            </a:r>
          </a:p>
          <a:p>
            <a:pPr defTabSz="365760">
              <a:defRPr sz="1880"/>
            </a:pPr>
            <a:endParaRPr sz="1320"/>
          </a:p>
          <a:p>
            <a:pPr defTabSz="365760">
              <a:defRPr sz="1880"/>
            </a:pPr>
            <a:endParaRPr sz="1320"/>
          </a:p>
          <a:p>
            <a:pPr defTabSz="365760">
              <a:defRPr sz="1880"/>
            </a:pPr>
            <a:endParaRPr sz="1320"/>
          </a:p>
        </p:txBody>
      </p:sp>
      <p:sp>
        <p:nvSpPr>
          <p:cNvPr id="201" name="Google Shape;117;p19"/>
          <p:cNvSpPr txBox="1"/>
          <p:nvPr/>
        </p:nvSpPr>
        <p:spPr>
          <a:xfrm>
            <a:off x="323299" y="1729975"/>
            <a:ext cx="3681302" cy="1659226"/>
          </a:xfrm>
          <a:prstGeom prst="rect">
            <a:avLst/>
          </a:prstGeom>
          <a:ln w="28575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 sz="1600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You need the following: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a. Use loops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b. use of functions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c. use of artistic effects (of course!)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