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ANSWERS WLL vary. STUDENTS likely to have had trouble understanding the problems, knowing where to start. Polya’s method is helpful for breaking a problem down and understanding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marL="187157" indent="-187157">
              <a:buSzPct val="100000"/>
              <a:buAutoNum type="arabicPeriod" startAt="1"/>
            </a:pPr>
            <a:r>
              <a:t>It predicts the final count will be 161.  </a:t>
            </a:r>
          </a:p>
          <a:p>
            <a:pPr marL="187157" indent="-187157">
              <a:buSzPct val="100000"/>
              <a:buAutoNum type="arabicPeriod" startAt="1"/>
            </a:pPr>
            <a:r>
              <a:t>It’s useful because it keeps track of the value for ‘count’ at each iteration in the loop.</a:t>
            </a:r>
          </a:p>
          <a:p>
            <a:pPr/>
            <a:r>
              <a:t>+why does the loop stop when count=160? because the test is count &lt;100.  </a:t>
            </a:r>
          </a:p>
          <a:p>
            <a:pPr/>
            <a:r>
              <a:t>+How does Rafiki’s table compare to the one you made? What do you like about it? ANSWERS WILL VARY. Rafiki’s is very explicit, does a good job if picking the appropriate variables to keep track of.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D: 161.</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+how does Rafiki’s help? it shows us that code segment two is only summing teh odd numbers.   </a:t>
            </a:r>
          </a:p>
          <a:p>
            <a:pPr/>
          </a:p>
          <a:p>
            <a:pPr/>
            <a:r>
              <a:t>See handwritten notes for details, including a code tracing table.</a:t>
            </a:r>
          </a:p>
          <a:p>
            <a:pPr/>
          </a:p>
          <a:p>
            <a:pPr/>
            <a:r>
              <a:t>+Why don’t we need to complete a full code tracing table to solve this? We should write out the code tracing table long enough to establish a pattern.  Once the pattern is clear, we can stop.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C</a:t>
            </a:r>
          </a:p>
          <a:p>
            <a:pPr/>
          </a:p>
          <a:p>
            <a:pPr/>
            <a:r>
              <a:t>See handwritten notes for details, including a code tracing table.</a:t>
            </a:r>
          </a:p>
          <a:p>
            <a:pPr/>
          </a:p>
          <a:p>
            <a:pPr/>
            <a:r>
              <a:t>+Why don’t we need to complete a full code tracing table to solve this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5.  All instanes of “a” except the last one.  Note that  a blank space. counts as a character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for (int i = 0; i &lt;. numRounds; i++){</a:t>
            </a:r>
          </a:p>
          <a:p>
            <a:pPr/>
            <a:r>
              <a:t>	String str = “”;</a:t>
            </a:r>
          </a:p>
          <a:p>
            <a:pPr/>
            <a:r>
              <a:t>	int rand_int = Random.randInt();</a:t>
            </a:r>
          </a:p>
          <a:p>
            <a:pPr/>
            <a:r>
              <a:t>	while (value != rand_int){</a:t>
            </a:r>
          </a:p>
          <a:p>
            <a:pPr/>
            <a:r>
              <a:t>		str += rand_int;</a:t>
            </a:r>
          </a:p>
          <a:p>
            <a:pPr/>
            <a:r>
              <a:t>		rand_int = Random.randInt();</a:t>
            </a:r>
          </a:p>
          <a:p>
            <a:pPr/>
            <a:r>
              <a:t>	}</a:t>
            </a:r>
          </a:p>
          <a:p>
            <a:pPr/>
            <a:r>
              <a:t>	System.out.print(str);</a:t>
            </a:r>
          </a:p>
          <a:p>
            <a:pPr/>
            <a:r>
              <a:t>}</a:t>
            </a:r>
          </a:p>
          <a:p>
            <a:pPr/>
          </a:p>
          <a:p>
            <a:pPr/>
            <a:r>
              <a:t>What are we trying to do here? What’s the task? For each round, concatenate a string of randomly generated numbers.  Once the value is generated, add it to string and then print the string</a:t>
            </a:r>
          </a:p>
          <a:p>
            <a:pPr/>
            <a:r>
              <a:t>What vocab don’t we understand? answers will vary.</a:t>
            </a:r>
          </a:p>
          <a:p>
            <a:pPr/>
          </a:p>
          <a:p>
            <a:pPr/>
            <a:r>
              <a:t>THE FIRST TWO PARAGRAPHS ARE BOILERPLATE.  EMPHASIZE THAT TO STUDENTS </a:t>
            </a:r>
          </a:p>
          <a:p>
            <a:pPr/>
          </a:p>
          <a:p>
            <a:pPr/>
            <a:r>
              <a:t>How can we make a plan? Write solution out in pseudo code</a:t>
            </a:r>
          </a:p>
          <a:p>
            <a:pPr/>
            <a:r>
              <a:t>DONT WORRY ABOUT IMPLEMENTATIONAL DETAILS OF JAVA YET. eg you may not know how to generate random numbers. That’s ok you’ll still get most of the points if your algorithm works.</a:t>
            </a:r>
          </a:p>
          <a:p>
            <a:pPr/>
          </a:p>
          <a:p>
            <a:pPr/>
            <a:r>
              <a:t>DONT FREAK OUT.</a:t>
            </a:r>
          </a:p>
          <a:p>
            <a:pPr/>
          </a:p>
          <a:p>
            <a:pPr/>
            <a:r>
              <a:t>Pseudo code example is above,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10. If y is initialized as x in the inner loop, it will only be less than or equal to x on the first iteration, so it only runs once for each iteration in the outer loop, of which there are ten iterations in total.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Review Iteration test</a:t>
            </a:r>
            <a:endParaRPr b="0" sz="1200"/>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12/3/21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11.5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3 December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6" name="Google Shape;118;p19"/>
          <p:cNvGrpSpPr/>
          <p:nvPr/>
        </p:nvGrpSpPr>
        <p:grpSpPr>
          <a:xfrm>
            <a:off x="2016548" y="-47101"/>
            <a:ext cx="6321602" cy="925503"/>
            <a:chOff x="-1" y="0"/>
            <a:chExt cx="6321601" cy="925501"/>
          </a:xfrm>
        </p:grpSpPr>
        <p:sp>
          <p:nvSpPr>
            <p:cNvPr id="262" name="Rectangle"/>
            <p:cNvSpPr/>
            <p:nvPr/>
          </p:nvSpPr>
          <p:spPr>
            <a:xfrm>
              <a:off x="-2" y="0"/>
              <a:ext cx="5643906" cy="92550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65" name="Do now…"/>
            <p:cNvGrpSpPr/>
            <p:nvPr/>
          </p:nvGrpSpPr>
          <p:grpSpPr>
            <a:xfrm>
              <a:off x="11739" y="11739"/>
              <a:ext cx="6309861" cy="902022"/>
              <a:chOff x="0" y="0"/>
              <a:chExt cx="6309860" cy="902020"/>
            </a:xfrm>
          </p:grpSpPr>
          <p:sp>
            <p:nvSpPr>
              <p:cNvPr id="263" name="Rectangle"/>
              <p:cNvSpPr/>
              <p:nvPr/>
            </p:nvSpPr>
            <p:spPr>
              <a:xfrm>
                <a:off x="-1" y="-1"/>
                <a:ext cx="6309862" cy="90202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64" name="Review: Pre-test problem #5…"/>
              <p:cNvSpPr txBox="1"/>
              <p:nvPr/>
            </p:nvSpPr>
            <p:spPr>
              <a:xfrm>
                <a:off x="15763" y="15763"/>
                <a:ext cx="6278334" cy="870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19503">
                  <a:defRPr sz="1512">
                    <a:latin typeface="+mn-lt"/>
                    <a:ea typeface="+mn-ea"/>
                    <a:cs typeface="+mn-cs"/>
                    <a:sym typeface="Arial"/>
                  </a:defRPr>
                </a:pPr>
                <a:r>
                  <a:t>Review: Pre-test problem #5</a:t>
                </a:r>
              </a:p>
              <a:p>
                <a:pPr defTabSz="319503">
                  <a:defRPr sz="1512">
                    <a:solidFill>
                      <a:schemeClr val="accent5"/>
                    </a:solidFill>
                  </a:defRPr>
                </a:pPr>
                <a:r>
                  <a:t>be sure to:</a:t>
                </a:r>
                <a:r>
                  <a:rPr>
                    <a:solidFill>
                      <a:schemeClr val="accent5">
                        <a:lumOff val="-9843"/>
                      </a:schemeClr>
                    </a:solidFill>
                  </a:rPr>
                  <a:t> </a:t>
                </a:r>
                <a:r>
                  <a:rPr>
                    <a:solidFill>
                      <a:schemeClr val="accent1"/>
                    </a:solidFill>
                  </a:rPr>
                  <a:t>Check if your answer was correct.  Explain how to get the right answer in your notebook.  Be prepared to share out.</a:t>
                </a:r>
              </a:p>
            </p:txBody>
          </p:sp>
        </p:grpSp>
      </p:grpSp>
      <p:pic>
        <p:nvPicPr>
          <p:cNvPr id="267" name="Image" descr="Image"/>
          <p:cNvPicPr>
            <a:picLocks noChangeAspect="1"/>
          </p:cNvPicPr>
          <p:nvPr/>
        </p:nvPicPr>
        <p:blipFill>
          <a:blip r:embed="rId3">
            <a:extLst/>
          </a:blip>
          <a:stretch>
            <a:fillRect/>
          </a:stretch>
        </p:blipFill>
        <p:spPr>
          <a:xfrm>
            <a:off x="546100" y="1473200"/>
            <a:ext cx="4191000" cy="2197100"/>
          </a:xfrm>
          <a:prstGeom prst="rect">
            <a:avLst/>
          </a:prstGeom>
          <a:ln w="12700">
            <a:miter lim="400000"/>
          </a:ln>
        </p:spPr>
      </p:pic>
      <p:pic>
        <p:nvPicPr>
          <p:cNvPr id="268" name="Image" descr="Image"/>
          <p:cNvPicPr>
            <a:picLocks noChangeAspect="1"/>
          </p:cNvPicPr>
          <p:nvPr/>
        </p:nvPicPr>
        <p:blipFill>
          <a:blip r:embed="rId4">
            <a:extLst/>
          </a:blip>
          <a:stretch>
            <a:fillRect/>
          </a:stretch>
        </p:blipFill>
        <p:spPr>
          <a:xfrm>
            <a:off x="3979963" y="1485350"/>
            <a:ext cx="4230587" cy="21971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919335" y="575950"/>
            <a:ext cx="6920538" cy="779846"/>
          </a:xfrm>
          <a:prstGeom prst="rect">
            <a:avLst/>
          </a:prstGeom>
          <a:solidFill>
            <a:srgbClr val="FFFFFF"/>
          </a:solidFill>
          <a:ln w="25400">
            <a:solidFill>
              <a:schemeClr val="accent1"/>
            </a:solidFill>
            <a:round/>
          </a:ln>
        </p:spPr>
        <p:txBody>
          <a:bodyPr lIns="91422" tIns="91422" rIns="91422" bIns="91422"/>
          <a:lstStyle/>
          <a:p>
            <a:pPr defTabSz="545256">
              <a:defRPr b="0" sz="1407">
                <a:solidFill>
                  <a:srgbClr val="F46524"/>
                </a:solidFill>
                <a:latin typeface="+mn-lt"/>
                <a:ea typeface="+mn-ea"/>
                <a:cs typeface="+mn-cs"/>
                <a:sym typeface="Arial"/>
              </a:defRPr>
            </a:pPr>
            <a:r>
              <a:t>Do now</a:t>
            </a:r>
          </a:p>
          <a:p>
            <a:pPr defTabSz="612648">
              <a:defRPr b="0" sz="1206">
                <a:solidFill>
                  <a:srgbClr val="E3AF01"/>
                </a:solidFill>
                <a:latin typeface="+mj-lt"/>
                <a:ea typeface="+mj-ea"/>
                <a:cs typeface="+mj-cs"/>
                <a:sym typeface="Helvetica"/>
              </a:defRPr>
            </a:pPr>
            <a:r>
              <a:t>Be sure to… </a:t>
            </a:r>
            <a:r>
              <a:rPr>
                <a:solidFill>
                  <a:schemeClr val="accent3">
                    <a:lumOff val="-9098"/>
                  </a:schemeClr>
                </a:solidFill>
              </a:rPr>
              <a:t>find a seat at a desk. Get out your notebook. Copy the </a:t>
            </a:r>
            <a:r>
              <a:rPr b="1">
                <a:solidFill>
                  <a:schemeClr val="accent3">
                    <a:lumOff val="-9098"/>
                  </a:schemeClr>
                </a:solidFill>
              </a:rPr>
              <a:t>date </a:t>
            </a:r>
            <a:r>
              <a:rPr>
                <a:solidFill>
                  <a:schemeClr val="accent3">
                    <a:lumOff val="-9098"/>
                  </a:schemeClr>
                </a:solidFill>
              </a:rPr>
              <a:t>and </a:t>
            </a:r>
            <a:r>
              <a:rPr b="1">
                <a:solidFill>
                  <a:schemeClr val="accent3">
                    <a:lumOff val="-9098"/>
                  </a:schemeClr>
                </a:solidFill>
              </a:rPr>
              <a:t>goal.</a:t>
            </a:r>
            <a:endParaRPr>
              <a:solidFill>
                <a:schemeClr val="accent3">
                  <a:lumOff val="-9098"/>
                </a:schemeClr>
              </a:solidFill>
            </a:endParaRPr>
          </a:p>
          <a:p>
            <a:pPr defTabSz="612648">
              <a:defRPr b="0" sz="1206">
                <a:solidFill>
                  <a:srgbClr val="E3AF01"/>
                </a:solidFill>
                <a:latin typeface="+mj-lt"/>
                <a:ea typeface="+mj-ea"/>
                <a:cs typeface="+mj-cs"/>
                <a:sym typeface="Helvetica"/>
              </a:defRPr>
            </a:pPr>
            <a:r>
              <a:rPr>
                <a:solidFill>
                  <a:schemeClr val="accent3">
                    <a:lumOff val="-9098"/>
                  </a:schemeClr>
                </a:solidFill>
              </a:rPr>
              <a:t> Answer the questions below in your notebook with a complete sentence. Be prepared to share out.</a:t>
            </a:r>
          </a:p>
        </p:txBody>
      </p:sp>
      <p:sp>
        <p:nvSpPr>
          <p:cNvPr id="191" name="What did you find most challenging about the practice problems yesterday?…"/>
          <p:cNvSpPr txBox="1"/>
          <p:nvPr/>
        </p:nvSpPr>
        <p:spPr>
          <a:xfrm>
            <a:off x="411863" y="1957753"/>
            <a:ext cx="4074447" cy="2514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sz="1800">
                <a:solidFill>
                  <a:schemeClr val="accent5"/>
                </a:solidFill>
              </a:defRPr>
            </a:pPr>
            <a:r>
              <a:t>What did you find </a:t>
            </a:r>
            <a:r>
              <a:rPr>
                <a:solidFill>
                  <a:schemeClr val="accent3">
                    <a:lumOff val="-9098"/>
                  </a:schemeClr>
                </a:solidFill>
              </a:rPr>
              <a:t>most challenging</a:t>
            </a:r>
            <a:r>
              <a:t> about the practice problems yesterday?</a:t>
            </a:r>
          </a:p>
          <a:p>
            <a:pPr marL="187157" indent="-187157">
              <a:buSzPct val="100000"/>
              <a:buAutoNum type="arabicPeriod" startAt="1"/>
              <a:defRPr sz="1800">
                <a:solidFill>
                  <a:schemeClr val="accent5"/>
                </a:solidFill>
              </a:defRPr>
            </a:pPr>
            <a:r>
              <a:t> How are </a:t>
            </a:r>
            <a:r>
              <a:rPr>
                <a:solidFill>
                  <a:schemeClr val="accent3">
                    <a:lumOff val="-9098"/>
                  </a:schemeClr>
                </a:solidFill>
              </a:rPr>
              <a:t>code tracing tables</a:t>
            </a:r>
            <a:r>
              <a:t> helpful for making sense of problems?</a:t>
            </a:r>
          </a:p>
          <a:p>
            <a:pPr marL="187157" indent="-187157">
              <a:buSzPct val="100000"/>
              <a:buAutoNum type="arabicPeriod" startAt="1"/>
              <a:defRPr sz="1800">
                <a:solidFill>
                  <a:schemeClr val="accent5"/>
                </a:solidFill>
              </a:defRPr>
            </a:pPr>
            <a:r>
              <a:t>Describe the four steps of </a:t>
            </a:r>
            <a:r>
              <a:rPr>
                <a:solidFill>
                  <a:schemeClr val="accent3">
                    <a:lumOff val="-9098"/>
                  </a:schemeClr>
                </a:solidFill>
              </a:rPr>
              <a:t>Polya’s “how to solve it” method</a:t>
            </a:r>
            <a:r>
              <a:t>.</a:t>
            </a:r>
          </a:p>
          <a:p>
            <a:pPr marL="187157" indent="-187157">
              <a:buSzPct val="100000"/>
              <a:buAutoNum type="arabicPeriod" startAt="1"/>
              <a:defRPr sz="1800">
                <a:solidFill>
                  <a:schemeClr val="accent5"/>
                </a:solidFill>
              </a:defRPr>
            </a:pPr>
            <a:r>
              <a:t>How could Polya’s method be helpful for tackling AP problems?</a:t>
            </a:r>
          </a:p>
        </p:txBody>
      </p:sp>
      <p:grpSp>
        <p:nvGrpSpPr>
          <p:cNvPr id="194" name="how to solve it…"/>
          <p:cNvGrpSpPr/>
          <p:nvPr/>
        </p:nvGrpSpPr>
        <p:grpSpPr>
          <a:xfrm>
            <a:off x="5227961" y="1497045"/>
            <a:ext cx="2963683" cy="3219905"/>
            <a:chOff x="0" y="0"/>
            <a:chExt cx="2963682" cy="3219904"/>
          </a:xfrm>
        </p:grpSpPr>
        <p:sp>
          <p:nvSpPr>
            <p:cNvPr id="193" name="how to solve it…"/>
            <p:cNvSpPr txBox="1"/>
            <p:nvPr/>
          </p:nvSpPr>
          <p:spPr>
            <a:xfrm>
              <a:off x="25400" y="25400"/>
              <a:ext cx="2912883" cy="3169105"/>
            </a:xfrm>
            <a:prstGeom prst="rect">
              <a:avLst/>
            </a:prstGeom>
            <a:noFill/>
            <a:ln>
              <a:noFill/>
            </a:ln>
            <a:effectLst/>
            <a:extLst>
              <a:ext uri="{C572A759-6A51-4108-AA02-DFA0A04FC94B}">
                <ma14:wrappingTextBoxFlag xmlns:ma14="http://schemas.microsoft.com/office/mac/drawingml/2011/main" val="1"/>
              </a:ext>
            </a:extLst>
          </p:spPr>
          <p:txBody>
            <a:bodyPr wrap="square" lIns="91423" tIns="91423" rIns="91423" bIns="91423" numCol="1" anchor="t">
              <a:normAutofit fontScale="100000" lnSpcReduction="0"/>
            </a:bodyPr>
            <a:lstStyle/>
            <a:p>
              <a:pPr defTabSz="420623">
                <a:defRPr b="1" sz="1104">
                  <a:solidFill>
                    <a:srgbClr val="000000"/>
                  </a:solidFill>
                </a:defRPr>
              </a:pPr>
              <a:r>
                <a:t>how to solve it</a:t>
              </a:r>
            </a:p>
            <a:p>
              <a:pPr marL="38741" indent="-38741" defTabSz="420623">
                <a:buSzPct val="100000"/>
                <a:buAutoNum type="arabicPeriod" startAt="1"/>
                <a:defRPr sz="1104">
                  <a:solidFill>
                    <a:srgbClr val="000000"/>
                  </a:solidFill>
                </a:defRPr>
              </a:pPr>
              <a:r>
                <a:t>Understand the task:</a:t>
              </a:r>
            </a:p>
            <a:p>
              <a:pPr lvl="1" marL="272421" indent="-38741" defTabSz="420623">
                <a:buSzPct val="100000"/>
                <a:buAutoNum type="alphaLcPeriod" startAt="1"/>
                <a:defRPr sz="1104">
                  <a:solidFill>
                    <a:srgbClr val="000000"/>
                  </a:solidFill>
                </a:defRPr>
              </a:pPr>
              <a:r>
                <a:t>Read the problem carefully.</a:t>
              </a:r>
            </a:p>
            <a:p>
              <a:pPr lvl="1" marL="272421" indent="-38741" defTabSz="420623">
                <a:buSzPct val="100000"/>
                <a:buAutoNum type="alphaLcPeriod" startAt="1"/>
                <a:defRPr sz="1104">
                  <a:solidFill>
                    <a:srgbClr val="000000"/>
                  </a:solidFill>
                </a:defRPr>
              </a:pPr>
              <a:r>
                <a:t>What should be the outcome (an answer, program, algorithm).</a:t>
              </a:r>
            </a:p>
            <a:p>
              <a:pPr marL="38741" indent="-38741" defTabSz="420623">
                <a:buSzPct val="100000"/>
                <a:buAutoNum type="arabicPeriod" startAt="1"/>
                <a:defRPr sz="1104">
                  <a:solidFill>
                    <a:srgbClr val="000000"/>
                  </a:solidFill>
                </a:defRPr>
              </a:pPr>
              <a:r>
                <a:t>Make a plan:</a:t>
              </a:r>
            </a:p>
            <a:p>
              <a:pPr lvl="1" marL="272421" indent="-38741" defTabSz="420623">
                <a:buSzPct val="100000"/>
                <a:buAutoNum type="alphaLcPeriod" startAt="1"/>
                <a:defRPr sz="1104">
                  <a:solidFill>
                    <a:srgbClr val="000000"/>
                  </a:solidFill>
                </a:defRPr>
              </a:pPr>
              <a:r>
                <a:t>Come up with a strategy to solve a problem</a:t>
              </a:r>
            </a:p>
            <a:p>
              <a:pPr lvl="1" marL="272421" indent="-38741" defTabSz="420623">
                <a:buSzPct val="100000"/>
                <a:buAutoNum type="alphaLcPeriod" startAt="1"/>
                <a:defRPr sz="1104">
                  <a:solidFill>
                    <a:srgbClr val="000000"/>
                  </a:solidFill>
                </a:defRPr>
              </a:pPr>
              <a:r>
                <a:t>How does this problem resemble problems you’ve seen before.</a:t>
              </a:r>
            </a:p>
            <a:p>
              <a:pPr marL="38741" indent="-38741" defTabSz="420623">
                <a:buSzPct val="100000"/>
                <a:buAutoNum type="arabicPeriod" startAt="1"/>
                <a:defRPr sz="1104">
                  <a:solidFill>
                    <a:srgbClr val="000000"/>
                  </a:solidFill>
                </a:defRPr>
              </a:pPr>
              <a:r>
                <a:t>Execute the plan:</a:t>
              </a:r>
            </a:p>
            <a:p>
              <a:pPr lvl="1" marL="272421" indent="-38741" defTabSz="420623">
                <a:buSzPct val="100000"/>
                <a:buAutoNum type="alphaLcPeriod" startAt="1"/>
                <a:defRPr sz="1104">
                  <a:solidFill>
                    <a:srgbClr val="000000"/>
                  </a:solidFill>
                </a:defRPr>
              </a:pPr>
              <a:r>
                <a:t>Work through your strategy step by step</a:t>
              </a:r>
            </a:p>
            <a:p>
              <a:pPr marL="38741" indent="-38741" defTabSz="420623">
                <a:buSzPct val="100000"/>
                <a:buAutoNum type="arabicPeriod" startAt="1"/>
                <a:defRPr sz="1104">
                  <a:solidFill>
                    <a:srgbClr val="000000"/>
                  </a:solidFill>
                </a:defRPr>
              </a:pPr>
              <a:r>
                <a:t>Review your work:</a:t>
              </a:r>
            </a:p>
            <a:p>
              <a:pPr lvl="1" marL="272421" indent="-38741" defTabSz="420623">
                <a:buSzPct val="100000"/>
                <a:buAutoNum type="alphaLcPeriod" startAt="1"/>
                <a:defRPr sz="1104">
                  <a:solidFill>
                    <a:srgbClr val="000000"/>
                  </a:solidFill>
                </a:defRPr>
              </a:pPr>
              <a:r>
                <a:t>Does your solution make sense?</a:t>
              </a:r>
            </a:p>
            <a:p>
              <a:pPr lvl="1" marL="272421" indent="-38741" defTabSz="420623">
                <a:buSzPct val="100000"/>
                <a:buAutoNum type="alphaLcPeriod" startAt="1"/>
                <a:defRPr sz="1104">
                  <a:solidFill>
                    <a:srgbClr val="000000"/>
                  </a:solidFill>
                </a:defRPr>
              </a:pPr>
              <a:r>
                <a:t>If not go back to (2). Do it again!!</a:t>
              </a:r>
            </a:p>
          </p:txBody>
        </p:sp>
        <p:pic>
          <p:nvPicPr>
            <p:cNvPr id="192" name="how to solve it… how to solve itUnderstand the task:Read the problem carefully.What should be the outcome (an answer, program, algorithm).Make a plan:Come up with a strategy to solve a problemHow does this problem resemble problems you’ve seen before.Exe" descr="how to solve it… how to solve itUnderstand the task:Read the problem carefully.What should be the outcome (an answer, program, algorithm).Make a plan:Come up with a strategy to solve a problemHow does this problem resemble problems you’ve seen before.Execute the plan:Work through your strategy step by stepReview your work:Does your solution make sense?If not go back to (2). Do it again!!"/>
            <p:cNvPicPr>
              <a:picLocks noChangeAspect="0"/>
            </p:cNvPicPr>
            <p:nvPr/>
          </p:nvPicPr>
          <p:blipFill>
            <a:blip r:embed="rId3">
              <a:extLst/>
            </a:blip>
            <a:stretch>
              <a:fillRect/>
            </a:stretch>
          </p:blipFill>
          <p:spPr>
            <a:xfrm>
              <a:off x="0" y="0"/>
              <a:ext cx="2963683" cy="3219905"/>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2"/>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Announcements:…"/>
          <p:cNvSpPr txBox="1"/>
          <p:nvPr>
            <p:ph type="body" sz="half" idx="1"/>
          </p:nvPr>
        </p:nvSpPr>
        <p:spPr>
          <a:xfrm>
            <a:off x="4583100" y="1428739"/>
            <a:ext cx="4377214" cy="3013828"/>
          </a:xfrm>
          <a:prstGeom prst="rect">
            <a:avLst/>
          </a:prstGeom>
        </p:spPr>
        <p:txBody>
          <a:bodyPr/>
          <a:lstStyle/>
          <a:p>
            <a:pPr marL="0" indent="0">
              <a:buClrTx/>
              <a:buSzTx/>
              <a:buFontTx/>
              <a:buNone/>
            </a:pPr>
            <a:r>
              <a:rPr b="1"/>
              <a:t>Announcements:</a:t>
            </a:r>
            <a:r>
              <a:t> </a:t>
            </a:r>
          </a:p>
          <a:p>
            <a:pPr marL="0" indent="0">
              <a:buClrTx/>
              <a:buSzTx/>
              <a:buFontTx/>
              <a:buNone/>
            </a:pPr>
          </a:p>
          <a:p>
            <a:pPr marL="180473" indent="-180473">
              <a:buClrTx/>
              <a:buSzPct val="100000"/>
              <a:buFontTx/>
              <a:buChar char="•"/>
              <a:defRPr b="1"/>
            </a:pPr>
            <a:r>
              <a:t>Test on </a:t>
            </a:r>
            <a:r>
              <a:rPr u="sng"/>
              <a:t>Monday</a:t>
            </a:r>
            <a:r>
              <a:t>.</a:t>
            </a:r>
          </a:p>
          <a:p>
            <a:pPr marL="180473" indent="-180473">
              <a:buClrTx/>
              <a:buSzPct val="100000"/>
              <a:buFontTx/>
              <a:buChar char="•"/>
              <a:defRPr b="1"/>
            </a:pPr>
            <a:r>
              <a:t>See Google Classroom for study guide.</a:t>
            </a:r>
          </a:p>
        </p:txBody>
      </p:sp>
      <p:sp>
        <p:nvSpPr>
          <p:cNvPr id="199" name="framing…"/>
          <p:cNvSpPr txBox="1"/>
          <p:nvPr/>
        </p:nvSpPr>
        <p:spPr>
          <a:xfrm>
            <a:off x="264503" y="1441439"/>
            <a:ext cx="4070437"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HDW use informal run-time comparison to analyze algorithmic efficiency?</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Efficient algorithms save time and money ($).</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Test next week. Then writing classes.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8">
                                            <p:bg/>
                                          </p:spTgt>
                                        </p:tgtEl>
                                        <p:attrNameLst>
                                          <p:attrName>style.visibility</p:attrName>
                                        </p:attrNameLst>
                                      </p:cBhvr>
                                      <p:to>
                                        <p:strVal val="visible"/>
                                      </p:to>
                                    </p:set>
                                  </p:childTnLst>
                                </p:cTn>
                              </p:par>
                              <p:par>
                                <p:cTn id="25" presetClass="entr" nodeType="withEffect" presetSubtype="0" presetID="1" grpId="2" fill="hold">
                                  <p:stCondLst>
                                    <p:cond delay="0"/>
                                  </p:stCondLst>
                                  <p:iterate type="el" backwards="0">
                                    <p:tmAbs val="0"/>
                                  </p:iterate>
                                  <p:childTnLst>
                                    <p:set>
                                      <p:cBhvr>
                                        <p:cTn id="26" fill="hold"/>
                                        <p:tgtEl>
                                          <p:spTgt spid="19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P build="p" bldLvl="5" animBg="1" rev="0" advAuto="0" spid="198"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5" name="Google Shape;118;p19"/>
          <p:cNvGrpSpPr/>
          <p:nvPr/>
        </p:nvGrpSpPr>
        <p:grpSpPr>
          <a:xfrm>
            <a:off x="1650621" y="-47101"/>
            <a:ext cx="6664726" cy="975737"/>
            <a:chOff x="-1" y="0"/>
            <a:chExt cx="6664724" cy="975735"/>
          </a:xfrm>
        </p:grpSpPr>
        <p:sp>
          <p:nvSpPr>
            <p:cNvPr id="201" name="Rectangle"/>
            <p:cNvSpPr/>
            <p:nvPr/>
          </p:nvSpPr>
          <p:spPr>
            <a:xfrm>
              <a:off x="-2" y="0"/>
              <a:ext cx="5950246" cy="975736"/>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4" name="Do now…"/>
            <p:cNvGrpSpPr/>
            <p:nvPr/>
          </p:nvGrpSpPr>
          <p:grpSpPr>
            <a:xfrm>
              <a:off x="12376" y="12376"/>
              <a:ext cx="6652348" cy="950982"/>
              <a:chOff x="0" y="0"/>
              <a:chExt cx="6652346" cy="950980"/>
            </a:xfrm>
          </p:grpSpPr>
          <p:sp>
            <p:nvSpPr>
              <p:cNvPr id="202" name="Rectangle"/>
              <p:cNvSpPr/>
              <p:nvPr/>
            </p:nvSpPr>
            <p:spPr>
              <a:xfrm>
                <a:off x="-1" y="-1"/>
                <a:ext cx="6652348" cy="95098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3" name="Review: Pre-test problem #1…"/>
              <p:cNvSpPr txBox="1"/>
              <p:nvPr/>
            </p:nvSpPr>
            <p:spPr>
              <a:xfrm>
                <a:off x="16619" y="16619"/>
                <a:ext cx="6619108" cy="9177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248502">
                  <a:defRPr sz="1176">
                    <a:latin typeface="+mn-lt"/>
                    <a:ea typeface="+mn-ea"/>
                    <a:cs typeface="+mn-cs"/>
                    <a:sym typeface="Arial"/>
                  </a:defRPr>
                </a:pPr>
                <a:r>
                  <a:t>Review: Pre-test problem #1</a:t>
                </a:r>
              </a:p>
              <a:p>
                <a:pPr defTabSz="248502">
                  <a:defRPr sz="1176">
                    <a:solidFill>
                      <a:schemeClr val="accent5"/>
                    </a:solidFill>
                  </a:defRPr>
                </a:pPr>
                <a:r>
                  <a:t>be sure to:</a:t>
                </a:r>
                <a:r>
                  <a:rPr>
                    <a:solidFill>
                      <a:schemeClr val="accent5">
                        <a:lumOff val="-9843"/>
                      </a:schemeClr>
                    </a:solidFill>
                  </a:rPr>
                  <a:t> </a:t>
                </a:r>
                <a:r>
                  <a:rPr>
                    <a:solidFill>
                      <a:schemeClr val="accent1"/>
                    </a:solidFill>
                  </a:rPr>
                  <a:t>Examine Rafiki’s code tracing table. In your notebook, answer the following questions:</a:t>
                </a:r>
                <a:br>
                  <a:rPr>
                    <a:solidFill>
                      <a:schemeClr val="accent1"/>
                    </a:solidFill>
                  </a:rPr>
                </a:br>
                <a:r>
                  <a:rPr>
                    <a:solidFill>
                      <a:schemeClr val="accent1"/>
                    </a:solidFill>
                  </a:rPr>
                  <a:t>1. What answer does it predict?</a:t>
                </a:r>
                <a:br>
                  <a:rPr>
                    <a:solidFill>
                      <a:schemeClr val="accent1"/>
                    </a:solidFill>
                  </a:rPr>
                </a:br>
                <a:r>
                  <a:rPr>
                    <a:solidFill>
                      <a:schemeClr val="accent1"/>
                    </a:solidFill>
                  </a:rPr>
                  <a:t>2. How is it useful for answering solving the problem?  </a:t>
                </a:r>
              </a:p>
            </p:txBody>
          </p:sp>
        </p:grpSp>
      </p:grpSp>
      <p:pic>
        <p:nvPicPr>
          <p:cNvPr id="206" name="Image" descr="Image"/>
          <p:cNvPicPr>
            <a:picLocks noChangeAspect="1"/>
          </p:cNvPicPr>
          <p:nvPr/>
        </p:nvPicPr>
        <p:blipFill>
          <a:blip r:embed="rId3">
            <a:extLst/>
          </a:blip>
          <a:srcRect l="0" t="0" r="57175" b="69823"/>
          <a:stretch>
            <a:fillRect/>
          </a:stretch>
        </p:blipFill>
        <p:spPr>
          <a:xfrm>
            <a:off x="102957" y="1509229"/>
            <a:ext cx="3070421" cy="1809794"/>
          </a:xfrm>
          <a:prstGeom prst="rect">
            <a:avLst/>
          </a:prstGeom>
          <a:ln w="12700">
            <a:miter lim="400000"/>
          </a:ln>
        </p:spPr>
      </p:pic>
      <p:pic>
        <p:nvPicPr>
          <p:cNvPr id="207" name="Image" descr="Image"/>
          <p:cNvPicPr>
            <a:picLocks noChangeAspect="1"/>
          </p:cNvPicPr>
          <p:nvPr/>
        </p:nvPicPr>
        <p:blipFill>
          <a:blip r:embed="rId4">
            <a:extLst/>
          </a:blip>
          <a:stretch>
            <a:fillRect/>
          </a:stretch>
        </p:blipFill>
        <p:spPr>
          <a:xfrm>
            <a:off x="4299456" y="1640533"/>
            <a:ext cx="3728886" cy="3057505"/>
          </a:xfrm>
          <a:prstGeom prst="rect">
            <a:avLst/>
          </a:prstGeom>
          <a:ln w="12700">
            <a:miter lim="400000"/>
          </a:ln>
        </p:spPr>
      </p:pic>
      <p:pic>
        <p:nvPicPr>
          <p:cNvPr id="208" name="Image" descr="Image"/>
          <p:cNvPicPr>
            <a:picLocks noChangeAspect="1"/>
          </p:cNvPicPr>
          <p:nvPr/>
        </p:nvPicPr>
        <p:blipFill>
          <a:blip r:embed="rId3">
            <a:extLst/>
          </a:blip>
          <a:srcRect l="0" t="28304" r="20049" b="62149"/>
          <a:stretch>
            <a:fillRect/>
          </a:stretch>
        </p:blipFill>
        <p:spPr>
          <a:xfrm>
            <a:off x="3483802" y="991775"/>
            <a:ext cx="5360091" cy="5353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6" name="Google Shape;118;p19"/>
          <p:cNvGrpSpPr/>
          <p:nvPr/>
        </p:nvGrpSpPr>
        <p:grpSpPr>
          <a:xfrm>
            <a:off x="2016548" y="-47101"/>
            <a:ext cx="6321602" cy="925503"/>
            <a:chOff x="-1" y="0"/>
            <a:chExt cx="6321601" cy="925501"/>
          </a:xfrm>
        </p:grpSpPr>
        <p:sp>
          <p:nvSpPr>
            <p:cNvPr id="212" name="Rectangle"/>
            <p:cNvSpPr/>
            <p:nvPr/>
          </p:nvSpPr>
          <p:spPr>
            <a:xfrm>
              <a:off x="-2" y="0"/>
              <a:ext cx="5643906" cy="92550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5" name="Do now…"/>
            <p:cNvGrpSpPr/>
            <p:nvPr/>
          </p:nvGrpSpPr>
          <p:grpSpPr>
            <a:xfrm>
              <a:off x="11739" y="11739"/>
              <a:ext cx="6309861" cy="902022"/>
              <a:chOff x="0" y="0"/>
              <a:chExt cx="6309860" cy="902020"/>
            </a:xfrm>
          </p:grpSpPr>
          <p:sp>
            <p:nvSpPr>
              <p:cNvPr id="213" name="Rectangle"/>
              <p:cNvSpPr/>
              <p:nvPr/>
            </p:nvSpPr>
            <p:spPr>
              <a:xfrm>
                <a:off x="-1" y="-1"/>
                <a:ext cx="6309862" cy="90202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4" name="Review: Pre-test problem #1…"/>
              <p:cNvSpPr txBox="1"/>
              <p:nvPr/>
            </p:nvSpPr>
            <p:spPr>
              <a:xfrm>
                <a:off x="15763" y="15763"/>
                <a:ext cx="6278334" cy="870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19503">
                  <a:defRPr sz="1512">
                    <a:latin typeface="+mn-lt"/>
                    <a:ea typeface="+mn-ea"/>
                    <a:cs typeface="+mn-cs"/>
                    <a:sym typeface="Arial"/>
                  </a:defRPr>
                </a:pPr>
                <a:r>
                  <a:t>Review: Pre-test problem #1</a:t>
                </a:r>
              </a:p>
              <a:p>
                <a:pPr defTabSz="319503">
                  <a:defRPr sz="1512">
                    <a:solidFill>
                      <a:schemeClr val="accent5"/>
                    </a:solidFill>
                  </a:defRPr>
                </a:pPr>
                <a:r>
                  <a:t>be sure to:</a:t>
                </a:r>
                <a:r>
                  <a:rPr>
                    <a:solidFill>
                      <a:schemeClr val="accent5">
                        <a:lumOff val="-9843"/>
                      </a:schemeClr>
                    </a:solidFill>
                  </a:rPr>
                  <a:t> </a:t>
                </a:r>
                <a:r>
                  <a:rPr>
                    <a:solidFill>
                      <a:schemeClr val="accent1"/>
                    </a:solidFill>
                  </a:rPr>
                  <a:t>Check if your answer was correct.  Explain how to get the right answer in your notebook.  Be prepared to share out.</a:t>
                </a:r>
              </a:p>
            </p:txBody>
          </p:sp>
        </p:grpSp>
      </p:grpSp>
      <p:pic>
        <p:nvPicPr>
          <p:cNvPr id="217" name="Image" descr="Image"/>
          <p:cNvPicPr>
            <a:picLocks noChangeAspect="1"/>
          </p:cNvPicPr>
          <p:nvPr/>
        </p:nvPicPr>
        <p:blipFill>
          <a:blip r:embed="rId3">
            <a:extLst/>
          </a:blip>
          <a:srcRect l="0" t="0" r="57175" b="69823"/>
          <a:stretch>
            <a:fillRect/>
          </a:stretch>
        </p:blipFill>
        <p:spPr>
          <a:xfrm>
            <a:off x="422199" y="1412162"/>
            <a:ext cx="3070421" cy="1809793"/>
          </a:xfrm>
          <a:prstGeom prst="rect">
            <a:avLst/>
          </a:prstGeom>
          <a:ln w="12700">
            <a:miter lim="400000"/>
          </a:ln>
        </p:spPr>
      </p:pic>
      <p:pic>
        <p:nvPicPr>
          <p:cNvPr id="218" name="Image" descr="Image"/>
          <p:cNvPicPr>
            <a:picLocks noChangeAspect="1"/>
          </p:cNvPicPr>
          <p:nvPr/>
        </p:nvPicPr>
        <p:blipFill>
          <a:blip r:embed="rId3">
            <a:extLst/>
          </a:blip>
          <a:srcRect l="0" t="28304" r="0" b="0"/>
          <a:stretch>
            <a:fillRect/>
          </a:stretch>
        </p:blipFill>
        <p:spPr>
          <a:xfrm>
            <a:off x="4054399" y="1131490"/>
            <a:ext cx="4803114" cy="288050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6" name="Google Shape;118;p19"/>
          <p:cNvGrpSpPr/>
          <p:nvPr/>
        </p:nvGrpSpPr>
        <p:grpSpPr>
          <a:xfrm>
            <a:off x="1292987" y="-47101"/>
            <a:ext cx="7768724" cy="1137366"/>
            <a:chOff x="-1" y="0"/>
            <a:chExt cx="7768722" cy="1137364"/>
          </a:xfrm>
        </p:grpSpPr>
        <p:sp>
          <p:nvSpPr>
            <p:cNvPr id="222" name="Rectangle"/>
            <p:cNvSpPr/>
            <p:nvPr/>
          </p:nvSpPr>
          <p:spPr>
            <a:xfrm>
              <a:off x="-2" y="0"/>
              <a:ext cx="6935891" cy="1137365"/>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5" name="Do now…"/>
            <p:cNvGrpSpPr/>
            <p:nvPr/>
          </p:nvGrpSpPr>
          <p:grpSpPr>
            <a:xfrm>
              <a:off x="14427" y="14427"/>
              <a:ext cx="7754295" cy="1108509"/>
              <a:chOff x="0" y="0"/>
              <a:chExt cx="7754294" cy="1108508"/>
            </a:xfrm>
          </p:grpSpPr>
          <p:sp>
            <p:nvSpPr>
              <p:cNvPr id="223" name="Rectangle"/>
              <p:cNvSpPr/>
              <p:nvPr/>
            </p:nvSpPr>
            <p:spPr>
              <a:xfrm>
                <a:off x="-1" y="-1"/>
                <a:ext cx="7754296" cy="1108510"/>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4" name="Review: Pre-test problem #2…"/>
              <p:cNvSpPr txBox="1"/>
              <p:nvPr/>
            </p:nvSpPr>
            <p:spPr>
              <a:xfrm>
                <a:off x="19372" y="19372"/>
                <a:ext cx="7715550" cy="10697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218073">
                  <a:defRPr sz="1462">
                    <a:latin typeface="+mn-lt"/>
                    <a:ea typeface="+mn-ea"/>
                    <a:cs typeface="+mn-cs"/>
                    <a:sym typeface="Arial"/>
                  </a:defRPr>
                </a:pPr>
                <a:r>
                  <a:t>Review: Pre-test problem #2</a:t>
                </a:r>
              </a:p>
              <a:p>
                <a:pPr defTabSz="218073">
                  <a:defRPr sz="1462">
                    <a:solidFill>
                      <a:schemeClr val="accent5"/>
                    </a:solidFill>
                  </a:defRPr>
                </a:pPr>
                <a:r>
                  <a:t>be sure to:</a:t>
                </a:r>
                <a:r>
                  <a:rPr>
                    <a:solidFill>
                      <a:schemeClr val="accent5">
                        <a:lumOff val="-9843"/>
                      </a:schemeClr>
                    </a:solidFill>
                  </a:rPr>
                  <a:t> Answer the questions below in your notebook. Be prepared to share out:</a:t>
                </a:r>
                <a:endParaRPr>
                  <a:solidFill>
                    <a:schemeClr val="accent5">
                      <a:lumOff val="-9843"/>
                    </a:schemeClr>
                  </a:solidFill>
                </a:endParaRPr>
              </a:p>
              <a:p>
                <a:pPr defTabSz="218073">
                  <a:defRPr sz="1462">
                    <a:solidFill>
                      <a:schemeClr val="accent5"/>
                    </a:solidFill>
                  </a:defRPr>
                </a:pPr>
                <a:r>
                  <a:rPr>
                    <a:solidFill>
                      <a:schemeClr val="accent5">
                        <a:lumOff val="-9843"/>
                      </a:schemeClr>
                    </a:solidFill>
                  </a:rPr>
                  <a:t>1. </a:t>
                </a:r>
                <a:r>
                  <a:rPr>
                    <a:solidFill>
                      <a:schemeClr val="accent1"/>
                    </a:solidFill>
                  </a:rPr>
                  <a:t>How does Rafiki’s code tracing table help us solve this problem? </a:t>
                </a:r>
                <a:endParaRPr>
                  <a:solidFill>
                    <a:schemeClr val="accent1"/>
                  </a:solidFill>
                </a:endParaRPr>
              </a:p>
              <a:p>
                <a:pPr defTabSz="218073">
                  <a:defRPr sz="1462">
                    <a:solidFill>
                      <a:schemeClr val="accent5"/>
                    </a:solidFill>
                  </a:defRPr>
                </a:pPr>
                <a:r>
                  <a:rPr>
                    <a:solidFill>
                      <a:schemeClr val="accent1"/>
                    </a:solidFill>
                  </a:rPr>
                  <a:t>2. What will be the correct answer?</a:t>
                </a:r>
              </a:p>
            </p:txBody>
          </p:sp>
        </p:grpSp>
      </p:grpSp>
      <p:pic>
        <p:nvPicPr>
          <p:cNvPr id="227" name="Image" descr="Image"/>
          <p:cNvPicPr>
            <a:picLocks noChangeAspect="1"/>
          </p:cNvPicPr>
          <p:nvPr/>
        </p:nvPicPr>
        <p:blipFill>
          <a:blip r:embed="rId3">
            <a:extLst/>
          </a:blip>
          <a:stretch>
            <a:fillRect/>
          </a:stretch>
        </p:blipFill>
        <p:spPr>
          <a:xfrm>
            <a:off x="-6350" y="1601649"/>
            <a:ext cx="2703592" cy="1861009"/>
          </a:xfrm>
          <a:prstGeom prst="rect">
            <a:avLst/>
          </a:prstGeom>
          <a:ln w="12700">
            <a:miter lim="400000"/>
          </a:ln>
        </p:spPr>
      </p:pic>
      <p:pic>
        <p:nvPicPr>
          <p:cNvPr id="228" name="Image" descr="Image"/>
          <p:cNvPicPr>
            <a:picLocks noChangeAspect="1"/>
          </p:cNvPicPr>
          <p:nvPr/>
        </p:nvPicPr>
        <p:blipFill>
          <a:blip r:embed="rId4">
            <a:extLst/>
          </a:blip>
          <a:srcRect l="0" t="0" r="0" b="86315"/>
          <a:stretch>
            <a:fillRect/>
          </a:stretch>
        </p:blipFill>
        <p:spPr>
          <a:xfrm>
            <a:off x="1303105" y="1306365"/>
            <a:ext cx="7548113" cy="391436"/>
          </a:xfrm>
          <a:prstGeom prst="rect">
            <a:avLst/>
          </a:prstGeom>
          <a:ln w="12700">
            <a:miter lim="400000"/>
          </a:ln>
        </p:spPr>
      </p:pic>
      <p:pic>
        <p:nvPicPr>
          <p:cNvPr id="229" name="Image" descr="Image"/>
          <p:cNvPicPr>
            <a:picLocks noChangeAspect="1"/>
          </p:cNvPicPr>
          <p:nvPr/>
        </p:nvPicPr>
        <p:blipFill>
          <a:blip r:embed="rId5">
            <a:extLst/>
          </a:blip>
          <a:stretch>
            <a:fillRect/>
          </a:stretch>
        </p:blipFill>
        <p:spPr>
          <a:xfrm>
            <a:off x="2973898" y="1913785"/>
            <a:ext cx="4406901" cy="18923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7" name="Google Shape;118;p19"/>
          <p:cNvGrpSpPr/>
          <p:nvPr/>
        </p:nvGrpSpPr>
        <p:grpSpPr>
          <a:xfrm>
            <a:off x="2016548" y="-47101"/>
            <a:ext cx="6321602" cy="925503"/>
            <a:chOff x="-1" y="0"/>
            <a:chExt cx="6321601" cy="925501"/>
          </a:xfrm>
        </p:grpSpPr>
        <p:sp>
          <p:nvSpPr>
            <p:cNvPr id="233" name="Rectangle"/>
            <p:cNvSpPr/>
            <p:nvPr/>
          </p:nvSpPr>
          <p:spPr>
            <a:xfrm>
              <a:off x="-2" y="0"/>
              <a:ext cx="5643906" cy="92550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36" name="Do now…"/>
            <p:cNvGrpSpPr/>
            <p:nvPr/>
          </p:nvGrpSpPr>
          <p:grpSpPr>
            <a:xfrm>
              <a:off x="11739" y="11739"/>
              <a:ext cx="6309861" cy="902022"/>
              <a:chOff x="0" y="0"/>
              <a:chExt cx="6309860" cy="902020"/>
            </a:xfrm>
          </p:grpSpPr>
          <p:sp>
            <p:nvSpPr>
              <p:cNvPr id="234" name="Rectangle"/>
              <p:cNvSpPr/>
              <p:nvPr/>
            </p:nvSpPr>
            <p:spPr>
              <a:xfrm>
                <a:off x="-1" y="-1"/>
                <a:ext cx="6309862" cy="90202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35" name="Review: Pre-test problem #2…"/>
              <p:cNvSpPr txBox="1"/>
              <p:nvPr/>
            </p:nvSpPr>
            <p:spPr>
              <a:xfrm>
                <a:off x="15763" y="15763"/>
                <a:ext cx="6278334" cy="870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19503">
                  <a:defRPr sz="1512">
                    <a:latin typeface="+mn-lt"/>
                    <a:ea typeface="+mn-ea"/>
                    <a:cs typeface="+mn-cs"/>
                    <a:sym typeface="Arial"/>
                  </a:defRPr>
                </a:pPr>
                <a:r>
                  <a:t>Review: Pre-test problem #2</a:t>
                </a:r>
              </a:p>
              <a:p>
                <a:pPr defTabSz="319503">
                  <a:defRPr sz="1512">
                    <a:solidFill>
                      <a:schemeClr val="accent5"/>
                    </a:solidFill>
                  </a:defRPr>
                </a:pPr>
                <a:r>
                  <a:t>be sure to:</a:t>
                </a:r>
                <a:r>
                  <a:rPr>
                    <a:solidFill>
                      <a:schemeClr val="accent5">
                        <a:lumOff val="-9843"/>
                      </a:schemeClr>
                    </a:solidFill>
                  </a:rPr>
                  <a:t> </a:t>
                </a:r>
                <a:r>
                  <a:rPr>
                    <a:solidFill>
                      <a:schemeClr val="accent1"/>
                    </a:solidFill>
                  </a:rPr>
                  <a:t>Check if your answer was correct.  Explain how to get the right answer in your notebook.  Be prepared to share out.</a:t>
                </a:r>
              </a:p>
            </p:txBody>
          </p:sp>
        </p:grpSp>
      </p:grpSp>
      <p:pic>
        <p:nvPicPr>
          <p:cNvPr id="238" name="Image" descr="Image"/>
          <p:cNvPicPr>
            <a:picLocks noChangeAspect="1"/>
          </p:cNvPicPr>
          <p:nvPr/>
        </p:nvPicPr>
        <p:blipFill>
          <a:blip r:embed="rId3">
            <a:extLst/>
          </a:blip>
          <a:stretch>
            <a:fillRect/>
          </a:stretch>
        </p:blipFill>
        <p:spPr>
          <a:xfrm>
            <a:off x="-6350" y="1485441"/>
            <a:ext cx="2703592" cy="1861009"/>
          </a:xfrm>
          <a:prstGeom prst="rect">
            <a:avLst/>
          </a:prstGeom>
          <a:ln w="12700">
            <a:miter lim="400000"/>
          </a:ln>
        </p:spPr>
      </p:pic>
      <p:pic>
        <p:nvPicPr>
          <p:cNvPr id="239" name="Image" descr="Image"/>
          <p:cNvPicPr>
            <a:picLocks noChangeAspect="1"/>
          </p:cNvPicPr>
          <p:nvPr/>
        </p:nvPicPr>
        <p:blipFill>
          <a:blip r:embed="rId4">
            <a:extLst/>
          </a:blip>
          <a:stretch>
            <a:fillRect/>
          </a:stretch>
        </p:blipFill>
        <p:spPr>
          <a:xfrm>
            <a:off x="2249880" y="1199202"/>
            <a:ext cx="7034595" cy="26659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7" name="Google Shape;118;p19"/>
          <p:cNvGrpSpPr/>
          <p:nvPr/>
        </p:nvGrpSpPr>
        <p:grpSpPr>
          <a:xfrm>
            <a:off x="2016548" y="-47101"/>
            <a:ext cx="6321602" cy="925503"/>
            <a:chOff x="-1" y="0"/>
            <a:chExt cx="6321601" cy="925501"/>
          </a:xfrm>
        </p:grpSpPr>
        <p:sp>
          <p:nvSpPr>
            <p:cNvPr id="243" name="Rectangle"/>
            <p:cNvSpPr/>
            <p:nvPr/>
          </p:nvSpPr>
          <p:spPr>
            <a:xfrm>
              <a:off x="-2" y="0"/>
              <a:ext cx="5643906" cy="92550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46" name="Do now…"/>
            <p:cNvGrpSpPr/>
            <p:nvPr/>
          </p:nvGrpSpPr>
          <p:grpSpPr>
            <a:xfrm>
              <a:off x="11739" y="11739"/>
              <a:ext cx="6309861" cy="902022"/>
              <a:chOff x="0" y="0"/>
              <a:chExt cx="6309860" cy="902020"/>
            </a:xfrm>
          </p:grpSpPr>
          <p:sp>
            <p:nvSpPr>
              <p:cNvPr id="244" name="Rectangle"/>
              <p:cNvSpPr/>
              <p:nvPr/>
            </p:nvSpPr>
            <p:spPr>
              <a:xfrm>
                <a:off x="-1" y="-1"/>
                <a:ext cx="6309862" cy="90202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45" name="Review: Pre-test problem #3…"/>
              <p:cNvSpPr txBox="1"/>
              <p:nvPr/>
            </p:nvSpPr>
            <p:spPr>
              <a:xfrm>
                <a:off x="15763" y="15763"/>
                <a:ext cx="6278334" cy="870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19503">
                  <a:defRPr sz="1512">
                    <a:latin typeface="+mn-lt"/>
                    <a:ea typeface="+mn-ea"/>
                    <a:cs typeface="+mn-cs"/>
                    <a:sym typeface="Arial"/>
                  </a:defRPr>
                </a:pPr>
                <a:r>
                  <a:t>Review: Pre-test problem #3</a:t>
                </a:r>
              </a:p>
              <a:p>
                <a:pPr defTabSz="319503">
                  <a:defRPr sz="1512">
                    <a:solidFill>
                      <a:schemeClr val="accent5"/>
                    </a:solidFill>
                  </a:defRPr>
                </a:pPr>
                <a:r>
                  <a:t>be sure to:</a:t>
                </a:r>
                <a:r>
                  <a:rPr>
                    <a:solidFill>
                      <a:schemeClr val="accent5">
                        <a:lumOff val="-9843"/>
                      </a:schemeClr>
                    </a:solidFill>
                  </a:rPr>
                  <a:t> </a:t>
                </a:r>
                <a:r>
                  <a:rPr>
                    <a:solidFill>
                      <a:schemeClr val="accent1"/>
                    </a:solidFill>
                  </a:rPr>
                  <a:t>how to get the right answer in your notebook.  Be prepared to share out.</a:t>
                </a:r>
              </a:p>
            </p:txBody>
          </p:sp>
        </p:grpSp>
      </p:grpSp>
      <p:pic>
        <p:nvPicPr>
          <p:cNvPr id="248" name="Image" descr="Image"/>
          <p:cNvPicPr>
            <a:picLocks noChangeAspect="1"/>
          </p:cNvPicPr>
          <p:nvPr/>
        </p:nvPicPr>
        <p:blipFill>
          <a:blip r:embed="rId3">
            <a:extLst/>
          </a:blip>
          <a:stretch>
            <a:fillRect/>
          </a:stretch>
        </p:blipFill>
        <p:spPr>
          <a:xfrm>
            <a:off x="260350" y="1471044"/>
            <a:ext cx="4337545" cy="2666788"/>
          </a:xfrm>
          <a:prstGeom prst="rect">
            <a:avLst/>
          </a:prstGeom>
          <a:ln w="12700">
            <a:miter lim="400000"/>
          </a:ln>
        </p:spPr>
      </p:pic>
      <p:pic>
        <p:nvPicPr>
          <p:cNvPr id="249" name="Image" descr="Image"/>
          <p:cNvPicPr>
            <a:picLocks noChangeAspect="1"/>
          </p:cNvPicPr>
          <p:nvPr/>
        </p:nvPicPr>
        <p:blipFill>
          <a:blip r:embed="rId4">
            <a:extLst/>
          </a:blip>
          <a:stretch>
            <a:fillRect/>
          </a:stretch>
        </p:blipFill>
        <p:spPr>
          <a:xfrm>
            <a:off x="4518280" y="1420610"/>
            <a:ext cx="3081046" cy="266678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7" name="Google Shape;118;p19"/>
          <p:cNvGrpSpPr/>
          <p:nvPr/>
        </p:nvGrpSpPr>
        <p:grpSpPr>
          <a:xfrm>
            <a:off x="1965748" y="53767"/>
            <a:ext cx="6321602" cy="925503"/>
            <a:chOff x="-1" y="0"/>
            <a:chExt cx="6321601" cy="925501"/>
          </a:xfrm>
        </p:grpSpPr>
        <p:sp>
          <p:nvSpPr>
            <p:cNvPr id="253" name="Rectangle"/>
            <p:cNvSpPr/>
            <p:nvPr/>
          </p:nvSpPr>
          <p:spPr>
            <a:xfrm>
              <a:off x="-2" y="0"/>
              <a:ext cx="5643906" cy="92550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56" name="Do now…"/>
            <p:cNvGrpSpPr/>
            <p:nvPr/>
          </p:nvGrpSpPr>
          <p:grpSpPr>
            <a:xfrm>
              <a:off x="11739" y="11739"/>
              <a:ext cx="6309861" cy="902022"/>
              <a:chOff x="0" y="0"/>
              <a:chExt cx="6309860" cy="902020"/>
            </a:xfrm>
          </p:grpSpPr>
          <p:sp>
            <p:nvSpPr>
              <p:cNvPr id="254" name="Rectangle"/>
              <p:cNvSpPr/>
              <p:nvPr/>
            </p:nvSpPr>
            <p:spPr>
              <a:xfrm>
                <a:off x="-1" y="-1"/>
                <a:ext cx="6309862" cy="90202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55" name="Review: Pre-test problem #4…"/>
              <p:cNvSpPr txBox="1"/>
              <p:nvPr/>
            </p:nvSpPr>
            <p:spPr>
              <a:xfrm>
                <a:off x="15763" y="15763"/>
                <a:ext cx="6278334" cy="870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19503">
                  <a:defRPr sz="1512">
                    <a:latin typeface="+mn-lt"/>
                    <a:ea typeface="+mn-ea"/>
                    <a:cs typeface="+mn-cs"/>
                    <a:sym typeface="Arial"/>
                  </a:defRPr>
                </a:pPr>
                <a:r>
                  <a:t>Review: Pre-test problem #4</a:t>
                </a:r>
              </a:p>
              <a:p>
                <a:pPr defTabSz="319503">
                  <a:defRPr sz="1512">
                    <a:solidFill>
                      <a:schemeClr val="accent5"/>
                    </a:solidFill>
                  </a:defRPr>
                </a:pPr>
                <a:r>
                  <a:t>be sure to:</a:t>
                </a:r>
                <a:r>
                  <a:rPr>
                    <a:solidFill>
                      <a:schemeClr val="accent5">
                        <a:lumOff val="-9843"/>
                      </a:schemeClr>
                    </a:solidFill>
                  </a:rPr>
                  <a:t> </a:t>
                </a:r>
                <a:r>
                  <a:rPr>
                    <a:solidFill>
                      <a:schemeClr val="accent1"/>
                    </a:solidFill>
                  </a:rPr>
                  <a:t>Use the how to solve it method to tackle this problem as a group. In your notebook, answer the questions Dr. O’Brien asks.</a:t>
                </a:r>
              </a:p>
            </p:txBody>
          </p:sp>
        </p:grpSp>
      </p:grpSp>
      <p:pic>
        <p:nvPicPr>
          <p:cNvPr id="258" name="Image" descr="Image"/>
          <p:cNvPicPr>
            <a:picLocks noChangeAspect="1"/>
          </p:cNvPicPr>
          <p:nvPr/>
        </p:nvPicPr>
        <p:blipFill>
          <a:blip r:embed="rId3">
            <a:extLst/>
          </a:blip>
          <a:stretch>
            <a:fillRect/>
          </a:stretch>
        </p:blipFill>
        <p:spPr>
          <a:xfrm>
            <a:off x="-1" y="1121339"/>
            <a:ext cx="9144001" cy="33661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