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114300" indent="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1143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3"/>
            <a:ext cx="1241704" cy="1241705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3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6" y="4724286"/>
            <a:ext cx="322683" cy="322547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4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Finish MP2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1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2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3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0" y="1602675"/>
            <a:ext cx="3071404" cy="3002403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3" cy="300240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3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3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3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2"/>
            <a:ext cx="4572000" cy="5143505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3" cy="3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3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3"/>
          </a:xfrm>
          <a:prstGeom prst="rect">
            <a:avLst/>
          </a:prstGeom>
        </p:spPr>
        <p:txBody>
          <a:bodyPr/>
          <a:lstStyle>
            <a:lvl1pPr marL="114300" indent="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3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marL="1233714" indent="-408213" algn="l">
              <a:lnSpc>
                <a:spcPct val="100000"/>
              </a:lnSpc>
              <a:buClrTx/>
              <a:buFontTx/>
            </a:lvl2pPr>
            <a:lvl3pPr marL="1690914" algn="l">
              <a:lnSpc>
                <a:spcPct val="100000"/>
              </a:lnSpc>
              <a:buClrTx/>
              <a:buFontTx/>
            </a:lvl3pPr>
            <a:lvl4pPr marL="2148114" algn="l">
              <a:lnSpc>
                <a:spcPct val="100000"/>
              </a:lnSpc>
              <a:buClrTx/>
              <a:buFontTx/>
            </a:lvl4pPr>
            <a:lvl5pPr marL="2605314"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Google Shape;30;p4"/>
          <p:cNvSpPr txBox="1"/>
          <p:nvPr/>
        </p:nvSpPr>
        <p:spPr>
          <a:xfrm>
            <a:off x="159379" y="4642306"/>
            <a:ext cx="85527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 </a:t>
            </a:r>
            <a:r>
              <a:t>goal: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8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2"/>
            <a:ext cx="6331500" cy="1542005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830498"/>
            <a:ext cx="6331503" cy="1241703"/>
          </a:xfrm>
          <a:prstGeom prst="rect">
            <a:avLst/>
          </a:prstGeom>
        </p:spPr>
        <p:txBody>
          <a:bodyPr/>
          <a:lstStyle/>
          <a:p>
            <a:pPr marL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>
              <a:lnSpc>
                <a:spcPct val="80000"/>
              </a:lnSpc>
              <a:defRPr sz="1600"/>
            </a:pPr>
            <a:r>
              <a:t>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7">
              <a:defRPr sz="290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462912" y="468726"/>
            <a:ext cx="6244207" cy="774514"/>
            <a:chOff x="-1" y="0"/>
            <a:chExt cx="6244206" cy="774512"/>
          </a:xfrm>
        </p:grpSpPr>
        <p:sp>
          <p:nvSpPr>
            <p:cNvPr id="204" name="Rectangle"/>
            <p:cNvSpPr/>
            <p:nvPr/>
          </p:nvSpPr>
          <p:spPr>
            <a:xfrm>
              <a:off x="-2" y="-1"/>
              <a:ext cx="6244207" cy="774514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05" name="Today’s activity"/>
            <p:cNvSpPr txBox="1"/>
            <p:nvPr/>
          </p:nvSpPr>
          <p:spPr>
            <a:xfrm>
              <a:off x="12133" y="12133"/>
              <a:ext cx="6219938" cy="7502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>
              <a:lvl1pPr defTabSz="713230">
                <a:defRPr sz="18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pPr/>
              <a:r>
                <a:t>Today’s activity: Finish the Marking period</a:t>
              </a:r>
            </a:p>
          </p:txBody>
        </p:sp>
      </p:grpSp>
      <p:sp>
        <p:nvSpPr>
          <p:cNvPr id="207" name="Test corrections…"/>
          <p:cNvSpPr txBox="1"/>
          <p:nvPr/>
        </p:nvSpPr>
        <p:spPr>
          <a:xfrm>
            <a:off x="1325160" y="1907387"/>
            <a:ext cx="3168452" cy="1632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Retake Test Corrections (partial credit)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For each question you got wrong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Find the correct answer, showing all work.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Check answer key (ask Dr. O’Brien)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Write a sentence explaining what you got wrong.</a:t>
            </a:r>
          </a:p>
        </p:txBody>
      </p:sp>
      <p:sp>
        <p:nvSpPr>
          <p:cNvPr id="208" name="Google Shape;82;p14"/>
          <p:cNvSpPr txBox="1"/>
          <p:nvPr/>
        </p:nvSpPr>
        <p:spPr>
          <a:xfrm>
            <a:off x="1309260" y="1352600"/>
            <a:ext cx="7365246" cy="39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>
            <a:lvl1pPr marL="239247" indent="-239247" defTabSz="727313">
              <a:lnSpc>
                <a:spcPct val="115000"/>
              </a:lnSpc>
              <a:buSzPct val="100000"/>
              <a:buAutoNum type="alphaUcPeriod" startAt="1"/>
              <a:defRPr b="1" sz="135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Take your graded quiz #2 Retake (if you tood it). Decide what you want to do today: </a:t>
            </a:r>
          </a:p>
        </p:txBody>
      </p:sp>
      <p:sp>
        <p:nvSpPr>
          <p:cNvPr id="209" name="Psets…"/>
          <p:cNvSpPr txBox="1"/>
          <p:nvPr/>
        </p:nvSpPr>
        <p:spPr>
          <a:xfrm>
            <a:off x="4976033" y="1907387"/>
            <a:ext cx="2303220" cy="8196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chemeClr val="accent4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Other work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Work on any psets you have yet completed.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Complete </a:t>
            </a:r>
            <a:r>
              <a:rPr b="1"/>
              <a:t>Final Poject</a:t>
            </a:r>
          </a:p>
        </p:txBody>
      </p:sp>
      <p:sp>
        <p:nvSpPr>
          <p:cNvPr id="210" name="Announcements…"/>
          <p:cNvSpPr txBox="1"/>
          <p:nvPr/>
        </p:nvSpPr>
        <p:spPr>
          <a:xfrm>
            <a:off x="1495283" y="3728505"/>
            <a:ext cx="4504577" cy="6164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b="1">
                <a:solidFill>
                  <a:srgbClr val="E224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Announcements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MP1 ends </a:t>
            </a:r>
            <a:r>
              <a:rPr b="1"/>
              <a:t>today</a:t>
            </a:r>
            <a:r>
              <a:t> </a:t>
            </a:r>
          </a:p>
          <a:p>
            <a:pPr marL="187156" indent="-187156">
              <a:buSzPct val="100000"/>
              <a:buAutoNum type="arabicPeriod" startAt="1"/>
              <a:defRPr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All work is due by Wednesday at 3PM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/>
          <a:lstStyle/>
          <a:p>
            <a:pPr defTabSz="886967">
              <a:defRPr sz="2900"/>
            </a:pPr>
          </a:p>
        </p:txBody>
      </p:sp>
      <p:sp>
        <p:nvSpPr>
          <p:cNvPr id="215" name="Google Shape;119;p19"/>
          <p:cNvSpPr txBox="1"/>
          <p:nvPr/>
        </p:nvSpPr>
        <p:spPr>
          <a:xfrm>
            <a:off x="2463307" y="1404067"/>
            <a:ext cx="10603773" cy="24529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8" tIns="243798" rIns="243798" bIns="243798">
            <a:normAutofit fontScale="100000" lnSpcReduction="0"/>
          </a:bodyPr>
          <a:lstStyle/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Make sure there isn’t any litter near your workstation.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If you borrowed headphones, sign them back in.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Make sure you are logged out of your computer! </a:t>
            </a:r>
          </a:p>
          <a:p>
            <a:pPr marL="629707" indent="-629707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18" name="Google Shape;118;p19"/>
          <p:cNvGrpSpPr/>
          <p:nvPr/>
        </p:nvGrpSpPr>
        <p:grpSpPr>
          <a:xfrm>
            <a:off x="2147093" y="500359"/>
            <a:ext cx="6535198" cy="810607"/>
            <a:chOff x="-1" y="0"/>
            <a:chExt cx="6535197" cy="810605"/>
          </a:xfrm>
        </p:grpSpPr>
        <p:sp>
          <p:nvSpPr>
            <p:cNvPr id="216" name="Rectangle"/>
            <p:cNvSpPr/>
            <p:nvPr/>
          </p:nvSpPr>
          <p:spPr>
            <a:xfrm>
              <a:off x="-2" y="-1"/>
              <a:ext cx="6535198" cy="81060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17" name="wrapping up!…"/>
            <p:cNvSpPr txBox="1"/>
            <p:nvPr/>
          </p:nvSpPr>
          <p:spPr>
            <a:xfrm>
              <a:off x="12698" y="12699"/>
              <a:ext cx="6509798" cy="7852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>
                <a:defRPr sz="2400">
                  <a:latin typeface="+mj-lt"/>
                  <a:ea typeface="+mj-ea"/>
                  <a:cs typeface="+mj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69"/>
            <a:ext cx="2126173" cy="18111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