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3" name="Shape 18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8" name="Shape 18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VOCAB: </a:t>
            </a:r>
          </a:p>
          <a:p>
            <a:pPr/>
            <a:r>
              <a:t>nested loop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5" name="Shape 19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1 seems more efficient, since you’re only asking one question.</a:t>
            </a:r>
          </a:p>
          <a:p>
            <a:pPr/>
          </a:p>
          <a:p>
            <a:pPr/>
            <a:r>
              <a:t>+How can we measure ‘efficiency’?  which operation is faster? One will probably take less time</a:t>
            </a:r>
          </a:p>
          <a:p>
            <a:pPr/>
          </a:p>
          <a:p>
            <a:pPr/>
            <a:r>
              <a:t>+What might be some problems with situation (1)? if a lot of people share the same birthday as you, it might get confusing.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6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0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23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2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3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5" name="Google Shape;30;p4"/>
          <p:cNvSpPr txBox="1"/>
          <p:nvPr/>
        </p:nvSpPr>
        <p:spPr>
          <a:xfrm>
            <a:off x="169150" y="4739999"/>
            <a:ext cx="8552700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Pre-calculus </a:t>
            </a:r>
            <a:r>
              <a:t>Goal: </a:t>
            </a:r>
            <a:r>
              <a:rPr b="0"/>
              <a:t>Find relative minima and maxima on graphs</a:t>
            </a:r>
          </a:p>
        </p:txBody>
      </p:sp>
      <p:sp>
        <p:nvSpPr>
          <p:cNvPr id="146" name="Google Shape;31;p4"/>
          <p:cNvSpPr txBox="1"/>
          <p:nvPr/>
        </p:nvSpPr>
        <p:spPr>
          <a:xfrm>
            <a:off x="7263947" y="6563"/>
            <a:ext cx="5621103" cy="3987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2" tIns="91422" rIns="91422" bIns="91422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9/23/21</a:t>
            </a:r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Google Shape;24;p4"/>
          <p:cNvSpPr/>
          <p:nvPr/>
        </p:nvSpPr>
        <p:spPr>
          <a:xfrm>
            <a:off x="2477722" y="415649"/>
            <a:ext cx="6244203" cy="4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6" name="Google Shape;25;p4"/>
          <p:cNvSpPr/>
          <p:nvPr/>
        </p:nvSpPr>
        <p:spPr>
          <a:xfrm>
            <a:off x="2477722" y="4739998"/>
            <a:ext cx="6244203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7" name="Google Shape;26;p4"/>
          <p:cNvSpPr/>
          <p:nvPr/>
        </p:nvSpPr>
        <p:spPr>
          <a:xfrm>
            <a:off x="425197" y="415650"/>
            <a:ext cx="183304" cy="4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58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1" tIns="91421" rIns="91421" bIns="91421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9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4"/>
          </a:xfrm>
          <a:prstGeom prst="rect">
            <a:avLst/>
          </a:prstGeom>
        </p:spPr>
        <p:txBody>
          <a:bodyPr lIns="91421" tIns="91421" rIns="91421" bIns="91421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Dr. O’Brien 9/23/21"/>
          <p:cNvSpPr txBox="1"/>
          <p:nvPr/>
        </p:nvSpPr>
        <p:spPr>
          <a:xfrm>
            <a:off x="7323780" y="39451"/>
            <a:ext cx="1623753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10/25/21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09893" y="4717937"/>
            <a:ext cx="336807" cy="335245"/>
          </a:xfrm>
          <a:prstGeom prst="rect">
            <a:avLst/>
          </a:prstGeom>
        </p:spPr>
        <p:txBody>
          <a:bodyPr lIns="91421" tIns="91421" rIns="91421" bIns="91421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296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implement nested loops in Java?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11/19/21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9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0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1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0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1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2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4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5" name="Google Shape;30;p4"/>
          <p:cNvSpPr txBox="1"/>
          <p:nvPr/>
        </p:nvSpPr>
        <p:spPr>
          <a:xfrm>
            <a:off x="159380" y="4629606"/>
            <a:ext cx="8552701" cy="5765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Exam day</a:t>
            </a:r>
            <a:endParaRPr b="0" sz="1200"/>
          </a:p>
        </p:txBody>
      </p:sp>
      <p:sp>
        <p:nvSpPr>
          <p:cNvPr id="46" name="Dr. O’Brien  12/8/21"/>
          <p:cNvSpPr txBox="1"/>
          <p:nvPr/>
        </p:nvSpPr>
        <p:spPr>
          <a:xfrm>
            <a:off x="7463308" y="39450"/>
            <a:ext cx="1574268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/>
            <a:r>
              <a:t>Dr. O’Brien  12/8/21</a:t>
            </a:r>
          </a:p>
        </p:txBody>
      </p:sp>
      <p:sp>
        <p:nvSpPr>
          <p:cNvPr id="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Google Shape;33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6" name="Google Shape;34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7" name="Google Shape;35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59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0" name="Google Shape;38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8" name="Google Shape;44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79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0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9" name="Google Shape;49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0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Google Shape;53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00" name="Google Shape;54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0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3" name="Google Shape;57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Google Shape;60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3" name="Google Shape;61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5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6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76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AP CS A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12.3</a:t>
            </a:r>
          </a:p>
        </p:txBody>
      </p:sp>
      <p:sp>
        <p:nvSpPr>
          <p:cNvPr id="186" name="Google Shape;77;p13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H. </a:t>
            </a:r>
            <a:r>
              <a:t>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8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ind a seat at least one desk removed from any other student.…"/>
          <p:cNvSpPr txBox="1"/>
          <p:nvPr/>
        </p:nvSpPr>
        <p:spPr>
          <a:xfrm>
            <a:off x="4365459" y="1809520"/>
            <a:ext cx="4074446" cy="1955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187157" indent="-187157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Find a seat </a:t>
            </a:r>
            <a:r>
              <a:rPr>
                <a:solidFill>
                  <a:schemeClr val="accent5"/>
                </a:solidFill>
              </a:rPr>
              <a:t>at least one desk removed</a:t>
            </a:r>
            <a:r>
              <a:t> from any other student.  </a:t>
            </a:r>
          </a:p>
          <a:p>
            <a:pPr marL="187157" indent="-187157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Work on your exam silently. Feel free to use scrap paper from the bin.  Turn in your scrap paper with your exam.</a:t>
            </a:r>
          </a:p>
          <a:p>
            <a:pPr marL="187157" indent="-187157">
              <a:buSzPct val="100000"/>
              <a:buAutoNum type="arabicPeriod" startAt="1"/>
              <a:defRPr sz="1800">
                <a:solidFill>
                  <a:schemeClr val="accent3"/>
                </a:solidFill>
              </a:defRPr>
            </a:pPr>
            <a:r>
              <a:t>When you finish, begin working on </a:t>
            </a:r>
            <a:r>
              <a:rPr>
                <a:solidFill>
                  <a:schemeClr val="accent5"/>
                </a:solidFill>
              </a:rPr>
              <a:t>CodeHS lesson 5.1: Writing Classes.</a:t>
            </a:r>
          </a:p>
        </p:txBody>
      </p:sp>
      <p:sp>
        <p:nvSpPr>
          <p:cNvPr id="191" name="be sure to:"/>
          <p:cNvSpPr txBox="1"/>
          <p:nvPr/>
        </p:nvSpPr>
        <p:spPr>
          <a:xfrm>
            <a:off x="4464456" y="1262199"/>
            <a:ext cx="1452911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 defTabSz="813816">
              <a:defRPr sz="2400">
                <a:solidFill>
                  <a:schemeClr val="accent5"/>
                </a:solidFill>
              </a:defRPr>
            </a:lvl1pPr>
          </a:lstStyle>
          <a:p>
            <a:pPr/>
            <a:r>
              <a:t>be sure to:</a:t>
            </a:r>
          </a:p>
        </p:txBody>
      </p:sp>
      <p:pic>
        <p:nvPicPr>
          <p:cNvPr id="192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24646" t="749" r="16471" b="5774"/>
          <a:stretch>
            <a:fillRect/>
          </a:stretch>
        </p:blipFill>
        <p:spPr>
          <a:xfrm>
            <a:off x="463401" y="2105986"/>
            <a:ext cx="1395348" cy="1659219"/>
          </a:xfrm>
          <a:prstGeom prst="rect">
            <a:avLst/>
          </a:prstGeom>
          <a:ln w="12700">
            <a:miter lim="400000"/>
          </a:ln>
        </p:spPr>
      </p:pic>
      <p:sp>
        <p:nvSpPr>
          <p:cNvPr id="193" name=": UNIT TEST"/>
          <p:cNvSpPr txBox="1"/>
          <p:nvPr/>
        </p:nvSpPr>
        <p:spPr>
          <a:xfrm>
            <a:off x="1507008" y="3422420"/>
            <a:ext cx="2024709" cy="342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4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pPr/>
            <a:r>
              <a:t>: UNIT TEST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90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