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 SURE TO WRITE OUT A PLAN</a:t>
            </a:r>
          </a:p>
          <a:p>
            <a:pPr/>
            <a:r>
              <a:t>+How could you use .indexOf() to solve the password checker assignment? You could make a string containing all lower case letters.  and all digits 0-9. then you could check if a given character is in them because if not you’ll return -1.</a:t>
            </a:r>
          </a:p>
          <a:p>
            <a:pPr/>
            <a:r>
              <a:t>+</a:t>
            </a:r>
          </a:p>
          <a:p>
            <a:pPr/>
            <a:r>
              <a:t>+How is fixing grammar similar to the ‘remove’ method we discussed in the mini-lesson? It’s similar in that we want to make a new string with the corrected form of the input string.</a:t>
            </a:r>
          </a:p>
          <a:p>
            <a:pPr/>
          </a:p>
          <a:p>
            <a:pPr/>
            <a:r>
              <a:t>SEE CODEHS PROBLEM GUIDES FOR DETAILED SOLUTIONS.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 Strings are sequences of characters. This sequence can be traversed with a for loop. We can traverse a string and perform various operations on individual characters.</a:t>
            </a:r>
          </a:p>
          <a:p>
            <a:pPr marL="233947" indent="-233947">
              <a:buSzPct val="100000"/>
              <a:buAutoNum type="arabicPeriod" startAt="1"/>
            </a:pPr>
            <a:r>
              <a:t>Loops strings and characters appear in most other languages, including python. so these algorithms are not Java specific.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11/23/21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10.2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23,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683605">
              <a:defRPr b="0" sz="1764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683605">
              <a:defRPr b="0" sz="151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258664" y="1449931"/>
            <a:ext cx="9924977" cy="3136455"/>
            <a:chOff x="0" y="0"/>
            <a:chExt cx="9924976" cy="3136453"/>
          </a:xfrm>
        </p:grpSpPr>
        <p:sp>
          <p:nvSpPr>
            <p:cNvPr id="191" name="4.1.6: making Taffy…"/>
            <p:cNvSpPr txBox="1"/>
            <p:nvPr/>
          </p:nvSpPr>
          <p:spPr>
            <a:xfrm>
              <a:off x="0" y="294273"/>
              <a:ext cx="3454965" cy="2842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457200" indent="-317500" defTabSz="457200">
                <a:buClr>
                  <a:srgbClr val="3C4043"/>
                </a:buClr>
                <a:buSzPct val="100000"/>
                <a:buFont typeface="Helvetica"/>
                <a:buChar char="•"/>
                <a:defRPr sz="1800">
                  <a:solidFill>
                    <a:schemeClr val="accent1">
                      <a:lumOff val="-6117"/>
                    </a:schemeClr>
                  </a:solidFill>
                </a:defRPr>
              </a:pPr>
              <a:r>
                <a:t>4.1.6: </a:t>
              </a:r>
              <a:r>
                <a:rPr>
                  <a:solidFill>
                    <a:schemeClr val="accent5"/>
                  </a:solidFill>
                </a:rPr>
                <a:t>making Taffy</a:t>
              </a:r>
            </a:p>
            <a:p>
              <a:pPr marL="457200" indent="-317500" defTabSz="457200">
                <a:buClr>
                  <a:srgbClr val="3C4043"/>
                </a:buClr>
                <a:buSzPct val="100000"/>
                <a:buFont typeface="Helvetica"/>
                <a:buChar char="•"/>
                <a:defRPr sz="1800">
                  <a:solidFill>
                    <a:schemeClr val="accent1">
                      <a:lumOff val="-6117"/>
                    </a:schemeClr>
                  </a:solidFill>
                </a:defRPr>
              </a:pPr>
              <a:r>
                <a:t>4.2.6: </a:t>
              </a:r>
              <a:r>
                <a:rPr>
                  <a:solidFill>
                    <a:schemeClr val="accent5"/>
                  </a:solidFill>
                </a:rPr>
                <a:t>Print the odds</a:t>
              </a:r>
            </a:p>
            <a:p>
              <a:pPr marL="457200" indent="-317500" defTabSz="457200">
                <a:buClr>
                  <a:srgbClr val="3C4043"/>
                </a:buClr>
                <a:buSzPct val="100000"/>
                <a:buFont typeface="Helvetica"/>
                <a:buChar char="•"/>
                <a:defRPr sz="1800">
                  <a:solidFill>
                    <a:schemeClr val="accent1">
                      <a:lumOff val="-6117"/>
                    </a:schemeClr>
                  </a:solidFill>
                </a:defRPr>
              </a:pPr>
              <a:r>
                <a:t>4.2.10: </a:t>
              </a:r>
              <a:r>
                <a:rPr>
                  <a:solidFill>
                    <a:schemeClr val="accent5"/>
                  </a:solidFill>
                </a:rPr>
                <a:t>multiplication table</a:t>
              </a:r>
              <a:endParaRPr>
                <a:solidFill>
                  <a:schemeClr val="accent5"/>
                </a:solidFill>
              </a:endParaRPr>
            </a:p>
            <a:p>
              <a:pPr marL="457200" indent="-317500" defTabSz="457200">
                <a:buClr>
                  <a:srgbClr val="3C4043"/>
                </a:buClr>
                <a:buSzPct val="100000"/>
                <a:buFont typeface="Helvetica"/>
                <a:buChar char="•"/>
                <a:defRPr sz="1800">
                  <a:solidFill>
                    <a:schemeClr val="accent1">
                      <a:lumOff val="-6117"/>
                    </a:schemeClr>
                  </a:solidFill>
                </a:defRPr>
              </a:pPr>
              <a:r>
                <a:t>4.3.7: </a:t>
              </a:r>
              <a:r>
                <a:rPr>
                  <a:solidFill>
                    <a:schemeClr val="accent5"/>
                  </a:solidFill>
                </a:rPr>
                <a:t>Password Checker</a:t>
              </a:r>
            </a:p>
            <a:p>
              <a:pPr marL="457200" indent="-317500" defTabSz="457200">
                <a:buClr>
                  <a:srgbClr val="3C4043"/>
                </a:buClr>
                <a:buSzPct val="100000"/>
                <a:buFont typeface="Helvetica"/>
                <a:buChar char="•"/>
                <a:defRPr sz="1800">
                  <a:solidFill>
                    <a:schemeClr val="accent1">
                      <a:lumOff val="-6117"/>
                    </a:schemeClr>
                  </a:solidFill>
                </a:defRPr>
              </a:pPr>
              <a:r>
                <a:t>4.3.9: </a:t>
              </a:r>
              <a:r>
                <a:rPr>
                  <a:solidFill>
                    <a:schemeClr val="accent5"/>
                  </a:solidFill>
                </a:rPr>
                <a:t>Fixing grammar</a:t>
              </a:r>
              <a:r>
                <a:t> </a:t>
              </a:r>
            </a:p>
            <a:p>
              <a:pPr marL="457200" indent="-317500" defTabSz="457200">
                <a:buClr>
                  <a:srgbClr val="3C4043"/>
                </a:buClr>
                <a:buSzPct val="100000"/>
                <a:buFont typeface="Helvetica"/>
                <a:buChar char="•"/>
                <a:defRPr sz="1800">
                  <a:solidFill>
                    <a:schemeClr val="accent1">
                      <a:lumOff val="-6117"/>
                    </a:schemeClr>
                  </a:solidFill>
                </a:defRPr>
              </a:pPr>
              <a:r>
                <a:t>4.4.6: </a:t>
              </a:r>
              <a:r>
                <a:rPr>
                  <a:solidFill>
                    <a:schemeClr val="accent5"/>
                  </a:solidFill>
                </a:rPr>
                <a:t>Upright number triangle</a:t>
              </a:r>
              <a:endParaRPr>
                <a:solidFill>
                  <a:schemeClr val="accent5"/>
                </a:solidFill>
              </a:endParaRPr>
            </a:p>
            <a:p>
              <a:pPr marL="457200" indent="-317500" defTabSz="457200">
                <a:buClr>
                  <a:srgbClr val="3C4043"/>
                </a:buClr>
                <a:buSzPct val="100000"/>
                <a:buFont typeface="Helvetica"/>
                <a:buChar char="•"/>
                <a:defRPr sz="1800">
                  <a:solidFill>
                    <a:schemeClr val="accent1">
                      <a:lumOff val="-6117"/>
                    </a:schemeClr>
                  </a:solidFill>
                </a:defRPr>
              </a:pPr>
              <a:r>
                <a:t>4.4.8: </a:t>
              </a:r>
              <a:r>
                <a:rPr>
                  <a:solidFill>
                    <a:schemeClr val="accent5"/>
                  </a:solidFill>
                </a:rPr>
                <a:t>Multiplication table</a:t>
              </a:r>
            </a:p>
            <a:p>
              <a:pPr>
                <a:defRPr b="1">
                  <a:solidFill>
                    <a:schemeClr val="accent1">
                      <a:lumOff val="-6117"/>
                    </a:schemeClr>
                  </a:solidFill>
                </a:defRPr>
              </a:pPr>
              <a:endParaRPr b="0"/>
            </a:p>
          </p:txBody>
        </p:sp>
        <p:sp>
          <p:nvSpPr>
            <p:cNvPr id="192" name="General formula for traversing a String string"/>
            <p:cNvSpPr txBox="1"/>
            <p:nvPr/>
          </p:nvSpPr>
          <p:spPr>
            <a:xfrm>
              <a:off x="4013256" y="0"/>
              <a:ext cx="5911721" cy="6936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5"/>
                  </a:solidFill>
                </a:defRPr>
              </a:pPr>
              <a:r>
                <a:t>General formula for traversing a String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string</a:t>
              </a:r>
            </a:p>
            <a:p>
              <a:pPr>
                <a:defRPr b="1">
                  <a:solidFill>
                    <a:srgbClr val="FF6A00"/>
                  </a:solidFill>
                </a:defRPr>
              </a:pPr>
              <a:endParaRPr b="0"/>
            </a:p>
          </p:txBody>
        </p:sp>
        <p:pic>
          <p:nvPicPr>
            <p:cNvPr id="19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98572" y="530710"/>
              <a:ext cx="4250788" cy="987253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  <p:pic>
          <p:nvPicPr>
            <p:cNvPr id="19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9114" b="55669"/>
            <a:stretch>
              <a:fillRect/>
            </a:stretch>
          </p:blipFill>
          <p:spPr>
            <a:xfrm>
              <a:off x="4004493" y="1675032"/>
              <a:ext cx="4597089" cy="999620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hy is it useful to apply loops to strings?…"/>
          <p:cNvSpPr txBox="1"/>
          <p:nvPr/>
        </p:nvSpPr>
        <p:spPr>
          <a:xfrm>
            <a:off x="778973" y="1600200"/>
            <a:ext cx="327843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is it useful to apply loops to strings?</a:t>
            </a:r>
          </a:p>
          <a:p>
            <a:pPr marL="187157" indent="-187157">
              <a:buSzPct val="100000"/>
              <a:buAutoNum type="arabicPeriod" startAt="1"/>
            </a:pPr>
            <a:r>
              <a:t>Do you think the algorithms we’ve learned about today can only work in Java? Or are the applicable for other programming languages?  Explain why or why not</a:t>
            </a:r>
          </a:p>
        </p:txBody>
      </p:sp>
      <p:sp>
        <p:nvSpPr>
          <p:cNvPr id="200" name="Reflection: Thinking about think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