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Circles of evaluation </a:t>
            </a:r>
          </a:p>
          <a:p>
            <a:pPr/>
            <a:r>
              <a:t>Yret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rules in your notes.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(+ | 5 6 )</a:t>
            </a:r>
          </a:p>
          <a:p>
            <a:pPr marL="187157" indent="-187157">
              <a:buSzPct val="100000"/>
              <a:buAutoNum type="arabicPeriod" startAt="1"/>
            </a:pPr>
            <a:r>
              <a:t>(X | (- | 10 5) 6 )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students see this info, Move to live coding:</a:t>
            </a:r>
          </a:p>
          <a:p>
            <a:pPr/>
          </a:p>
          <a:p>
            <a:pPr/>
            <a:r>
              <a:t>Type in : (​8 ​* 2​) + (​6 / 3​)</a:t>
            </a:r>
          </a:p>
          <a:p>
            <a:pPr/>
            <a:r>
              <a:t>+what happens if you don’t use parens? you get an error message: “The * and + operations are at the same grouping level. Add parentheses to group the operations, and make the order of operations clear.”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Test retake/Pyret problems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pyret.org" TargetMode="External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ode.pyret.org" TargetMode="Externa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10.2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23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f you’re doing the retake…"/>
          <p:cNvSpPr txBox="1"/>
          <p:nvPr>
            <p:ph type="body" sz="half" idx="1"/>
          </p:nvPr>
        </p:nvSpPr>
        <p:spPr>
          <a:xfrm>
            <a:off x="213011" y="1364488"/>
            <a:ext cx="3735715" cy="2537947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/>
          <a:p>
            <a:pPr marL="0" indent="0" defTabSz="768095">
              <a:buClrTx/>
              <a:buSzTx/>
              <a:buFontTx/>
              <a:buNone/>
              <a:defRPr b="1" sz="1848"/>
            </a:pPr>
            <a:r>
              <a:t>If you’re doing the </a:t>
            </a:r>
            <a:r>
              <a:rPr u="sng"/>
              <a:t>retake</a:t>
            </a:r>
          </a:p>
          <a:p>
            <a:pPr marL="239562" indent="-239562" defTabSz="384047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792">
                <a:latin typeface="+mj-lt"/>
                <a:ea typeface="+mj-ea"/>
                <a:cs typeface="+mj-cs"/>
                <a:sym typeface="Helvetica"/>
              </a:defRPr>
            </a:pPr>
            <a:r>
              <a:t>Grab a calculator. Then take a seat close to the windows.</a:t>
            </a:r>
          </a:p>
          <a:p>
            <a:pPr marL="239562" indent="-239562" defTabSz="384047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792">
                <a:latin typeface="+mj-lt"/>
                <a:ea typeface="+mj-ea"/>
                <a:cs typeface="+mj-cs"/>
                <a:sym typeface="Helvetica"/>
              </a:defRPr>
            </a:pPr>
            <a:r>
              <a:t>Put away all notes, begin working on the test.</a:t>
            </a:r>
          </a:p>
          <a:p>
            <a:pPr marL="239562" indent="-239562" defTabSz="384047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792">
                <a:latin typeface="+mj-lt"/>
                <a:ea typeface="+mj-ea"/>
                <a:cs typeface="+mj-cs"/>
                <a:sym typeface="Helvetica"/>
              </a:defRPr>
            </a:pPr>
            <a:r>
              <a:t>You may use loose leaf paper for calculations.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570824" y="410536"/>
            <a:ext cx="5045721" cy="827410"/>
            <a:chOff x="-1" y="0"/>
            <a:chExt cx="5045720" cy="827408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5045722" cy="827409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0496" y="10496"/>
              <a:ext cx="5024728" cy="806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Retake/Pyret</a:t>
              </a:r>
            </a:p>
            <a:p>
              <a:pPr defTabSz="596644">
                <a:defRPr sz="16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</a:t>
              </a:r>
            </a:p>
          </p:txBody>
        </p:sp>
      </p:grpSp>
      <p:sp>
        <p:nvSpPr>
          <p:cNvPr id="182" name="If you’re not doing the retake…"/>
          <p:cNvSpPr txBox="1"/>
          <p:nvPr/>
        </p:nvSpPr>
        <p:spPr>
          <a:xfrm>
            <a:off x="4617536" y="1362134"/>
            <a:ext cx="3132427" cy="159714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521208">
              <a:lnSpc>
                <a:spcPct val="115000"/>
              </a:lnSpc>
              <a:defRPr b="1" sz="125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If you’re </a:t>
            </a:r>
            <a:r>
              <a:rPr u="sng"/>
              <a:t>not</a:t>
            </a:r>
            <a:r>
              <a:t> doing the retake</a:t>
            </a:r>
          </a:p>
          <a:p>
            <a:pPr marL="162560" indent="-162560" defTabSz="260604">
              <a:spcBef>
                <a:spcPts val="700"/>
              </a:spcBef>
              <a:buSzPct val="100000"/>
              <a:buAutoNum type="arabicPeriod" startAt="1"/>
              <a:defRPr sz="1216">
                <a:solidFill>
                  <a:srgbClr val="000000"/>
                </a:solidFill>
              </a:defRPr>
            </a:pPr>
            <a:r>
              <a:t>Grab a computer. Finish the pset from yesterday</a:t>
            </a:r>
          </a:p>
          <a:p>
            <a:pPr marL="162560" indent="-162560" defTabSz="260604">
              <a:spcBef>
                <a:spcPts val="700"/>
              </a:spcBef>
              <a:buSzPct val="100000"/>
              <a:buAutoNum type="arabicPeriod" startAt="1"/>
              <a:defRPr sz="1216">
                <a:solidFill>
                  <a:srgbClr val="000000"/>
                </a:solidFill>
              </a:defRPr>
            </a:pPr>
            <a:r>
              <a:t>When you’re finished, Dr. O’Brien will hand you a challenge pset.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3776" y="3015476"/>
            <a:ext cx="3499947" cy="1602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e’ll use something called the Circles of Evaluation. The rules are simple:…"/>
          <p:cNvSpPr txBox="1"/>
          <p:nvPr/>
        </p:nvSpPr>
        <p:spPr>
          <a:xfrm>
            <a:off x="146714" y="1393386"/>
            <a:ext cx="4052963" cy="229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>
                <a:solidFill>
                  <a:schemeClr val="accent1"/>
                </a:solidFill>
              </a:defRPr>
            </a:pPr>
            <a:r>
              <a:t>We’ll use something called the </a:t>
            </a:r>
            <a:r>
              <a:rPr b="1">
                <a:solidFill>
                  <a:schemeClr val="accent5"/>
                </a:solidFill>
              </a:rPr>
              <a:t>Circles of Evaluation</a:t>
            </a:r>
            <a:r>
              <a:t>. The rules are simple: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6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Every Circle must have one - and only one! - function, written at the top</a:t>
            </a:r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The inputs to the function are written left-to-right, in the middle of the Circle.</a:t>
            </a:r>
          </a:p>
          <a:p>
            <a:pPr marL="457200" indent="-317500" defTabSz="457200">
              <a:spcBef>
                <a:spcPts val="21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Circles can contain other circles.</a:t>
            </a:r>
          </a:p>
        </p:txBody>
      </p:sp>
      <p:grpSp>
        <p:nvGrpSpPr>
          <p:cNvPr id="188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186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7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sp>
        <p:nvSpPr>
          <p:cNvPr id="189" name="Draw the circle of evaluation for:"/>
          <p:cNvSpPr txBox="1"/>
          <p:nvPr/>
        </p:nvSpPr>
        <p:spPr>
          <a:xfrm>
            <a:off x="4707408" y="1393386"/>
            <a:ext cx="3822292" cy="193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100"/>
            </a:pPr>
            <a:r>
              <a:t>Draw the circle of evaluation for:</a:t>
            </a:r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br/>
            <a:br/>
            <a:br/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10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193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94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2329829" y="1334666"/>
            <a:ext cx="4211803" cy="1879601"/>
            <a:chOff x="0" y="0"/>
            <a:chExt cx="4211801" cy="1879600"/>
          </a:xfrm>
        </p:grpSpPr>
        <p:sp>
          <p:nvSpPr>
            <p:cNvPr id="196" name="From circles of evaluation to code:…"/>
            <p:cNvSpPr/>
            <p:nvPr/>
          </p:nvSpPr>
          <p:spPr>
            <a:xfrm>
              <a:off x="0" y="0"/>
              <a:ext cx="421180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From circles of evaluation to code:</a:t>
              </a: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  <a:p>
              <a:pPr marL="187157" indent="-187157">
                <a:buSzPct val="100000"/>
                <a:buAutoNum type="arabicPeriod" startAt="1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Expression:    </a:t>
              </a:r>
              <a14:m>
                <m:oMath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a14:m>
              <a:br>
                <a:rPr sz="1600">
                  <a:solidFill>
                    <a:schemeClr val="accent5"/>
                  </a:solidFill>
                </a:rPr>
              </a:br>
              <a:endParaRPr sz="1600">
                <a:solidFill>
                  <a:schemeClr val="accent5"/>
                </a:solidFill>
              </a:endParaRP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 Circle of evaluation: </a:t>
              </a:r>
              <a:br/>
              <a:br/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Code:     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700">
                  <a:solidFill>
                    <a:schemeClr val="accent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(3 + 8)</a:t>
              </a:r>
            </a:p>
          </p:txBody>
        </p:sp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72320" y="1133979"/>
              <a:ext cx="1101400" cy="745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3070" y="3640792"/>
            <a:ext cx="2750107" cy="106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01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2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3" invalidUrl="" action="" tgtFrame="" tooltip="" history="1" highlightClick="0" endSnd="0"/>
                </a:rPr>
                <a:t>code.pyret.org</a:t>
              </a:r>
            </a:p>
          </p:txBody>
        </p:sp>
      </p:grpSp>
      <p:sp>
        <p:nvSpPr>
          <p:cNvPr id="204" name="Introducing Pyret:…"/>
          <p:cNvSpPr txBox="1"/>
          <p:nvPr/>
        </p:nvSpPr>
        <p:spPr>
          <a:xfrm>
            <a:off x="554508" y="1560603"/>
            <a:ext cx="34842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/>
            </a:pPr>
            <a:r>
              <a:rPr>
                <a:solidFill>
                  <a:schemeClr val="accent5"/>
                </a:solidFill>
              </a:rPr>
              <a:t>Introducing</a:t>
            </a:r>
            <a: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Pyret</a:t>
            </a:r>
            <a:r>
              <a:rPr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>
              <a:defRPr sz="1800"/>
            </a:pP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Click “open editor”.</a:t>
            </a: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What do you see?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Toolbar</a:t>
            </a:r>
            <a:r>
              <a:rPr>
                <a:solidFill>
                  <a:schemeClr val="accent5"/>
                </a:solidFill>
              </a:rPr>
              <a:t> at the top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Definitions area</a:t>
            </a:r>
            <a:r>
              <a:rPr>
                <a:solidFill>
                  <a:schemeClr val="accent5"/>
                </a:solidFill>
              </a:rPr>
              <a:t> on the left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Interactions area</a:t>
            </a:r>
            <a:r>
              <a:rPr>
                <a:solidFill>
                  <a:schemeClr val="accent5"/>
                </a:solidFill>
              </a:rPr>
              <a:t> on the right</a:t>
            </a:r>
          </a:p>
        </p:txBody>
      </p:sp>
      <p:pic>
        <p:nvPicPr>
          <p:cNvPr id="205" name="Kx5_2sqEeaW5MeqcQH5cgd6SH9iMDam0s38oKP859BmglGXXMLu-9r6DjmLgfRltDtF1iiuN4QWaYN4vhdRSKhtolFZkuKsu2rdDuV0w7vADlzCkdIKndCstas2Q5qaDFckvDdaTvcU.png" descr="Kx5_2sqEeaW5MeqcQH5cgd6SH9iMDam0s38oKP859BmglGXXMLu-9r6DjmLgfRltDtF1iiuN4QWaYN4vhdRSKhtolFZkuKsu2rdDuV0w7vADlzCkdIKndCstas2Q5qaDFckvDdaTvc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1368" y="1219210"/>
            <a:ext cx="3951432" cy="299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  <p:bldP build="p" bldLvl="5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09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0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367" y="938824"/>
            <a:ext cx="2776391" cy="3553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4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5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code.pyret.org</a:t>
              </a:r>
            </a:p>
          </p:txBody>
        </p:sp>
      </p:grp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0308" y="861993"/>
            <a:ext cx="2926012" cy="37949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8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9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139" y="156538"/>
            <a:ext cx="3050265" cy="4542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