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str.indeOf(str String)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You could go through a string and check if each character is a number or a letter.  </a:t>
            </a:r>
          </a:p>
          <a:p>
            <a:pPr marL="187157" indent="-187157">
              <a:buSzPct val="100000"/>
              <a:buAutoNum type="arabicPeriod" startAt="1"/>
            </a:pPr>
            <a:br/>
            <a:r>
              <a:t>for char in string:</a:t>
            </a:r>
            <a:br/>
            <a:r>
              <a:t>    if char is not letter and char is not number:</a:t>
            </a:r>
            <a:br/>
            <a:r>
              <a:t>        return false</a:t>
            </a:r>
            <a:br/>
            <a:r>
              <a:t>return true 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You could go through a string and check if each character is a number or a letter.  </a:t>
            </a:r>
          </a:p>
          <a:p>
            <a:pPr marL="187157" indent="-187157">
              <a:buSzPct val="100000"/>
              <a:buAutoNum type="arabicPeriod" startAt="1"/>
            </a:pPr>
            <a:br/>
            <a:r>
              <a:t>for char in string:</a:t>
            </a:r>
            <a:br/>
            <a:r>
              <a:t>    if char is not letter and char is not number:</a:t>
            </a:r>
            <a:br/>
            <a:r>
              <a:t>        return false</a:t>
            </a:r>
            <a:br/>
            <a:r>
              <a:t>return true 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A PREDICTION: It will return 0, because the first   occurrence  of “l” is at index 0. The second line will return -1, because “x” does not occur in the string.</a:t>
            </a:r>
          </a:p>
          <a:p>
            <a:pPr/>
          </a:p>
          <a:p>
            <a:pPr/>
            <a:r>
              <a:t>+why does it make sense to use -1 as the return value if there is no index with the associated the input string? because index values all have to be 0 or positive. there’s no negative values.</a:t>
            </a:r>
          </a:p>
          <a:p>
            <a:pPr/>
            <a:r>
              <a:t>+What do you predict str.indexOf(“man”) will return? it will return 3, because the substring “man” begins at index 3.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BE SURE TO WRITE OUT A PLAN</a:t>
            </a:r>
          </a:p>
          <a:p>
            <a:pPr/>
            <a:r>
              <a:t>+How could you use .indexOf() to solve the password checker assignment? You could make a string containing all lower case letters.  and all digits 0-9. then you could check if a given character is in them because if not you’ll return -1.</a:t>
            </a:r>
          </a:p>
          <a:p>
            <a:pPr/>
            <a:r>
              <a:t>+</a:t>
            </a:r>
          </a:p>
          <a:p>
            <a:pPr/>
            <a:r>
              <a:t>+How is fixing grammar similar to the ‘remove’ method we discussed in the mini-lesson? It’s similar in that we want to make a new string with the corrected form of the input string.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CodeHS program guide for detailed solution. Pre-planned questions on previous page.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CodeHS program guide for detailed solution. Pre-planned questions on previous page.</a:t>
            </a:r>
          </a:p>
          <a:p>
            <a:pPr/>
            <a:r>
              <a:t>+How could you pre-plan this before you could? Write out an algorithm in pseudocode. e.g.</a:t>
            </a:r>
          </a:p>
          <a:p>
            <a:pPr/>
            <a:r>
              <a:t>newstring = “”;</a:t>
            </a:r>
          </a:p>
          <a:p>
            <a:pPr/>
            <a:r>
              <a:t>for each char in String:</a:t>
            </a:r>
          </a:p>
          <a:p>
            <a:pPr/>
            <a:r>
              <a:t>	if char == “2”:</a:t>
            </a:r>
          </a:p>
          <a:p>
            <a:pPr/>
            <a:r>
              <a:t>		replace with “to”</a:t>
            </a:r>
          </a:p>
          <a:p>
            <a:pPr/>
            <a:r>
              <a:t>		add to newString</a:t>
            </a:r>
          </a:p>
          <a:p>
            <a:pPr/>
            <a:r>
              <a:t>	else:</a:t>
            </a:r>
          </a:p>
          <a:p>
            <a:pPr/>
            <a:r>
              <a:t>		add char to newString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rabicPeriod" startAt="1"/>
            </a:pPr>
            <a:r>
              <a:t> Strings are sequences of characters. This sequence can be traversed with a for loop. We can traverse a string and perform various operations on individual characters.</a:t>
            </a:r>
          </a:p>
          <a:p>
            <a:pPr marL="233947" indent="-233947">
              <a:buSzPct val="100000"/>
              <a:buAutoNum type="arabicPeriod" startAt="1"/>
            </a:pPr>
            <a:r>
              <a:t>Loops strings and characters appear in most other languages, including python. so these algorithms are not Java specific. 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string algorithms in Java?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11/18/21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Java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9.4</a:t>
            </a:r>
          </a:p>
        </p:txBody>
      </p:sp>
      <p:sp>
        <p:nvSpPr>
          <p:cNvPr id="17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18,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76" name="You want to write a program with a method called passwordCheck to return if the string is a valid password. The method should have the signature shown in the starter code.…"/>
          <p:cNvSpPr txBox="1"/>
          <p:nvPr/>
        </p:nvSpPr>
        <p:spPr>
          <a:xfrm>
            <a:off x="829772" y="1656889"/>
            <a:ext cx="4902956" cy="2120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000"/>
              </a:spcBef>
              <a:defRPr>
                <a:solidFill>
                  <a:srgbClr val="333333"/>
                </a:solidFill>
              </a:defRPr>
            </a:pPr>
            <a:r>
              <a:t>You want to w</a:t>
            </a:r>
            <a:r>
              <a:t>rite a program with a method called </a:t>
            </a:r>
            <a:r>
              <a:rPr sz="1200">
                <a:solidFill>
                  <a:srgbClr val="C7254E"/>
                </a:solidFill>
                <a:latin typeface="Monaco"/>
                <a:ea typeface="Monaco"/>
                <a:cs typeface="Monaco"/>
                <a:sym typeface="Monaco"/>
              </a:rPr>
              <a:t>passwordCheck</a:t>
            </a:r>
            <a:r>
              <a:t> to return if the string is a valid password. The method should have the signature shown in the starter code.</a:t>
            </a:r>
          </a:p>
          <a:p>
            <a:pPr defTabSz="457200">
              <a:spcBef>
                <a:spcPts val="1000"/>
              </a:spcBef>
              <a:defRPr>
                <a:solidFill>
                  <a:srgbClr val="333333"/>
                </a:solidFill>
              </a:defRPr>
            </a:pPr>
            <a:r>
              <a:t>The password must be at least 8 characters long and may </a:t>
            </a:r>
            <a:r>
              <a:rPr b="1"/>
              <a:t>only</a:t>
            </a:r>
            <a:r>
              <a:t> consist of letters and digits.</a:t>
            </a:r>
          </a:p>
          <a:p>
            <a:pPr marL="187157" indent="-187157" defTabSz="457200">
              <a:spcBef>
                <a:spcPts val="1000"/>
              </a:spcBef>
              <a:buSzPct val="100000"/>
              <a:buAutoNum type="arabicPeriod" startAt="1"/>
              <a:defRPr>
                <a:solidFill>
                  <a:schemeClr val="accent5"/>
                </a:solidFill>
              </a:defRPr>
            </a:pPr>
            <a:r>
              <a:t>How could you use string traversal to solve this problem?</a:t>
            </a:r>
          </a:p>
          <a:p>
            <a:pPr marL="187157" indent="-187157" defTabSz="457200">
              <a:spcBef>
                <a:spcPts val="1000"/>
              </a:spcBef>
              <a:buSzPct val="100000"/>
              <a:buAutoNum type="arabicPeriod" startAt="1"/>
              <a:defRPr>
                <a:solidFill>
                  <a:schemeClr val="accent5"/>
                </a:solidFill>
              </a:defRPr>
            </a:pPr>
            <a:r>
              <a:t>Write out an algorithm, </a:t>
            </a:r>
            <a:r>
              <a:rPr b="1"/>
              <a:t>in a paragraph or in</a:t>
            </a:r>
            <a:r>
              <a:t> </a:t>
            </a:r>
            <a:r>
              <a:rPr b="1"/>
              <a:t>pseudocode, </a:t>
            </a:r>
            <a:r>
              <a:t>for how this task could be accomplished.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7545" y="1630222"/>
            <a:ext cx="3142536" cy="1774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82" name="As we develop more sophisticated algorithms, and tackle more complex problems, you’ll find it very convenient to make a plan before you start coding!!!"/>
          <p:cNvSpPr txBox="1"/>
          <p:nvPr/>
        </p:nvSpPr>
        <p:spPr>
          <a:xfrm>
            <a:off x="1374199" y="1907858"/>
            <a:ext cx="6123063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/>
            </a:pPr>
            <a:r>
              <a:t>As we develop more sophisticated algorithms, and tackle more complex problems, you’ll find it very convenient to </a:t>
            </a:r>
            <a:r>
              <a:rPr b="1">
                <a:solidFill>
                  <a:schemeClr val="accent3"/>
                </a:solidFill>
              </a:rPr>
              <a:t>make a plan before you start coding</a:t>
            </a:r>
            <a:r>
              <a:t>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implement string algorithms in Java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We’ve studied algorithms for string manipulation, now let’s practice implementing them!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Nested iteration of for loops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Vocab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Copy each definition, including the code sample,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190" name="string.indexOf(String str)…"/>
          <p:cNvSpPr txBox="1"/>
          <p:nvPr/>
        </p:nvSpPr>
        <p:spPr>
          <a:xfrm>
            <a:off x="225694" y="1828800"/>
            <a:ext cx="192972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string.indexOf(String str)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Returns the index of the first occurrence of str; returns -1 if not found. 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191" name="String str = “lehman lions”;…"/>
          <p:cNvSpPr txBox="1"/>
          <p:nvPr/>
        </p:nvSpPr>
        <p:spPr>
          <a:xfrm>
            <a:off x="3412008" y="2387600"/>
            <a:ext cx="4676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700"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 str = “lehman lions”;</a:t>
            </a:r>
          </a:p>
          <a:p>
            <a:pPr>
              <a:defRPr sz="1700"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System.out.println(str.indexOf(“L”);</a:t>
            </a:r>
          </a:p>
          <a:p>
            <a:pPr>
              <a:defRPr sz="1700"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System.out.println(str.indexOf(“x”);</a:t>
            </a:r>
          </a:p>
        </p:txBody>
      </p:sp>
      <p:sp>
        <p:nvSpPr>
          <p:cNvPr id="192" name="Make a prediction. What will the program below output? How do you know?"/>
          <p:cNvSpPr txBox="1"/>
          <p:nvPr/>
        </p:nvSpPr>
        <p:spPr>
          <a:xfrm>
            <a:off x="3577108" y="1740609"/>
            <a:ext cx="434670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Make a prediction. What will the program below output? How do you know?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3"/>
      <p:bldP build="whole" bldLvl="1" animBg="1" rev="0" advAuto="0" spid="190" grpId="1"/>
      <p:bldP build="whole" bldLvl="1" animBg="1" rev="0" advAuto="0" spid="19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ding to learn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683605">
              <a:defRPr b="0" sz="1764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</a:t>
            </a:r>
          </a:p>
          <a:p>
            <a:pPr defTabSz="683605">
              <a:defRPr b="0" sz="1512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Work on CodeHS exercises below. Make sure to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write out a plan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before you start coding!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312937" y="1455653"/>
            <a:ext cx="9132117" cy="2963062"/>
            <a:chOff x="0" y="0"/>
            <a:chExt cx="9132116" cy="2963060"/>
          </a:xfrm>
        </p:grpSpPr>
        <p:sp>
          <p:nvSpPr>
            <p:cNvPr id="197" name="Exercise 4.3.7: Password checker…"/>
            <p:cNvSpPr txBox="1"/>
            <p:nvPr/>
          </p:nvSpPr>
          <p:spPr>
            <a:xfrm>
              <a:off x="0" y="301800"/>
              <a:ext cx="562691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140368" indent="-140368">
                <a:buSzPct val="100000"/>
                <a:buChar char="•"/>
                <a:defRPr>
                  <a:solidFill>
                    <a:srgbClr val="012F7B"/>
                  </a:solidFill>
                </a:defRPr>
              </a:pPr>
              <a:r>
                <a:t>Exercise 4.3.7: Password checker</a:t>
              </a:r>
            </a:p>
            <a:p>
              <a:pPr marL="140368" indent="-140368">
                <a:buSzPct val="100000"/>
                <a:buChar char="•"/>
                <a:defRPr>
                  <a:solidFill>
                    <a:srgbClr val="012F7B"/>
                  </a:solidFill>
                </a:defRPr>
              </a:pPr>
              <a:r>
                <a:t>Exercise4.3.9: Fixing grammar</a:t>
              </a:r>
            </a:p>
            <a:p>
              <a:pPr>
                <a:defRPr b="1">
                  <a:solidFill>
                    <a:srgbClr val="FF6A00"/>
                  </a:solidFill>
                </a:defRPr>
              </a:pPr>
              <a:endParaRPr b="0"/>
            </a:p>
          </p:txBody>
        </p:sp>
        <p:sp>
          <p:nvSpPr>
            <p:cNvPr id="198" name="General formula for traversing a String string"/>
            <p:cNvSpPr txBox="1"/>
            <p:nvPr/>
          </p:nvSpPr>
          <p:spPr>
            <a:xfrm>
              <a:off x="3505200" y="0"/>
              <a:ext cx="5626917" cy="660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>
                  <a:solidFill>
                    <a:schemeClr val="accent5"/>
                  </a:solidFill>
                </a:defRPr>
              </a:pPr>
              <a:r>
                <a:t>General formula for traversing a String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string</a:t>
              </a:r>
            </a:p>
            <a:p>
              <a:pPr>
                <a:defRPr b="1">
                  <a:solidFill>
                    <a:srgbClr val="FF6A00"/>
                  </a:solidFill>
                </a:defRPr>
              </a:pPr>
              <a:endParaRPr b="0"/>
            </a:p>
          </p:txBody>
        </p:sp>
        <p:pic>
          <p:nvPicPr>
            <p:cNvPr id="19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82700" y="591960"/>
              <a:ext cx="4046002" cy="939691"/>
            </a:xfrm>
            <a:prstGeom prst="rect">
              <a:avLst/>
            </a:prstGeom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</p:pic>
        <p:pic>
          <p:nvPicPr>
            <p:cNvPr id="200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9114" b="55669"/>
            <a:stretch>
              <a:fillRect/>
            </a:stretch>
          </p:blipFill>
          <p:spPr>
            <a:xfrm>
              <a:off x="3344927" y="1681153"/>
              <a:ext cx="4375619" cy="951462"/>
            </a:xfrm>
            <a:prstGeom prst="rect">
              <a:avLst/>
            </a:prstGeom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</p:pic>
        <p:sp>
          <p:nvSpPr>
            <p:cNvPr id="201" name="string.indexOf(String str)…"/>
            <p:cNvSpPr txBox="1"/>
            <p:nvPr/>
          </p:nvSpPr>
          <p:spPr>
            <a:xfrm>
              <a:off x="306456" y="1477160"/>
              <a:ext cx="1929727" cy="148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>
                  <a:solidFill>
                    <a:srgbClr val="012F7B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string.indexOf(String str)</a:t>
              </a:r>
            </a:p>
            <a:p>
              <a:pPr>
                <a:defRPr>
                  <a:solidFill>
                    <a:srgbClr val="FF6A00"/>
                  </a:solidFill>
                </a:defRPr>
              </a:pPr>
              <a:r>
                <a:t>Returns the index of the first occurrence of str; returns -1 if not found. </a:t>
              </a:r>
            </a:p>
            <a:p>
              <a:pPr>
                <a:defRPr b="1">
                  <a:solidFill>
                    <a:srgbClr val="FF6A00"/>
                  </a:solidFill>
                </a:defRPr>
              </a:pPr>
              <a:endParaRPr b="0"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oding to learn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Work on CodeHS exercises below. Make sure to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write out a plan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before you start coding!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9773" y="1600200"/>
            <a:ext cx="5880101" cy="306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ding to learn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756848">
              <a:defRPr b="0" sz="1953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</a:t>
            </a:r>
          </a:p>
          <a:p>
            <a:pPr defTabSz="756848">
              <a:defRPr b="0" sz="1488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Work on CodeHS exercises below. Make sure to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write out a plan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before you start coding!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7168" y="1595608"/>
            <a:ext cx="3845632" cy="3128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Why is it useful to apply loops to strings?…"/>
          <p:cNvSpPr txBox="1"/>
          <p:nvPr/>
        </p:nvSpPr>
        <p:spPr>
          <a:xfrm>
            <a:off x="778973" y="1600200"/>
            <a:ext cx="3278433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Why is it useful to apply loops to strings?</a:t>
            </a:r>
          </a:p>
          <a:p>
            <a:pPr marL="187157" indent="-187157">
              <a:buSzPct val="100000"/>
              <a:buAutoNum type="arabicPeriod" startAt="1"/>
            </a:pPr>
            <a:r>
              <a:t>Do you think the algorithms we’ve learned about today can only work in Java? Or are the applicable for other programming languages?  Explain why or why not</a:t>
            </a:r>
          </a:p>
        </p:txBody>
      </p:sp>
      <p:sp>
        <p:nvSpPr>
          <p:cNvPr id="217" name="Reflection: Thinking about thinking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