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Quadratic formula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ANSWERS WILL VARY.</a:t>
            </a:r>
          </a:p>
          <a:p>
            <a:pPr/>
            <a:r>
              <a:t>Dr. O’Brien’s favorite game is breath of the wild. It cost 120 million to make.  About 300 software developers worked on it, plus lots of other people.  And it took five years.</a:t>
            </a:r>
          </a:p>
          <a:p>
            <a:pPr/>
          </a:p>
          <a:p>
            <a:pPr/>
            <a:r>
              <a:t>+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Lots of answers. But representing where objects are in the world and how they move is a big part of it. Also there’s lots of geometry in how shapes are represented.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Various answers. Students will notice that the cat, dog, and rubies move around.  They might wonder how this works.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thing to notice is that we can assign coordinates to each ‘thing’ in the world. </a:t>
            </a:r>
          </a:p>
          <a:p>
            <a:pPr/>
          </a:p>
          <a:p>
            <a:pPr/>
            <a:r>
              <a:t>+Why would it be useful for video game designers to give objects coordinates?</a:t>
            </a:r>
          </a:p>
          <a:p>
            <a:pPr/>
          </a:p>
          <a:p>
            <a:pPr/>
            <a:r>
              <a:t>+How would we have to change our coordinate system in a 3D game?</a:t>
            </a:r>
          </a:p>
          <a:p>
            <a:pPr/>
          </a:p>
          <a:p>
            <a:pPr/>
          </a:p>
          <a:p>
            <a:pPr>
              <a:lnSpc>
                <a:spcPct val="120000"/>
              </a:lnSpc>
              <a:defRPr i="1" sz="1300"/>
            </a:pPr>
            <a:r>
              <a:t>Possible Misconceptions</a:t>
            </a:r>
          </a:p>
          <a:p>
            <a:pPr marL="685800" indent="-304800">
              <a:lnSpc>
                <a:spcPct val="115000"/>
              </a:lnSpc>
              <a:buClr>
                <a:srgbClr val="75328A"/>
              </a:buClr>
              <a:buSzPts val="1200"/>
              <a:buFont typeface="Helvetica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pPr>
            <a:r>
              <a:t>Students are likely to describe what the character is </a:t>
            </a:r>
            <a:r>
              <a:rPr i="1"/>
              <a:t>doing</a:t>
            </a:r>
            <a:r>
              <a:t>, as opposed to </a:t>
            </a:r>
            <a:r>
              <a:rPr i="1"/>
              <a:t>what changes</a:t>
            </a:r>
            <a:r>
              <a:t>. For example: "The dog is moving to the left" is not actualy describing the property being changed (position, place, location, etc).</a:t>
            </a:r>
          </a:p>
          <a:p>
            <a:pPr marL="685800" indent="-304800">
              <a:lnSpc>
                <a:spcPct val="115000"/>
              </a:lnSpc>
              <a:buClr>
                <a:srgbClr val="75328A"/>
              </a:buClr>
              <a:buSzPts val="1200"/>
              <a:buFont typeface="Helvetica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pPr>
            <a:r>
              <a:t>Students may write down what they </a:t>
            </a:r>
            <a:r>
              <a:rPr i="1"/>
              <a:t>hope</a:t>
            </a:r>
            <a:r>
              <a:t> is changeable, as opposed to what actually changes. It’s common for students to say they cat’s costume is changing, because they assume the cat will somehow "level up" if they get enough points.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9:30 at latest.</a:t>
            </a:r>
          </a:p>
          <a:p>
            <a:pPr/>
          </a:p>
          <a:p>
            <a:pPr/>
            <a:r>
              <a:t>One thing to notice is that we can assign coordinates to each ‘thing’ in the world. </a:t>
            </a:r>
          </a:p>
          <a:p>
            <a:pPr/>
          </a:p>
          <a:p>
            <a:pPr/>
            <a:r>
              <a:t>+Why would it be useful for video game designers to give objects coordinates?</a:t>
            </a:r>
          </a:p>
          <a:p>
            <a:pPr/>
          </a:p>
          <a:p>
            <a:pPr/>
            <a:r>
              <a:t>+How would we have to change our coordinate system in a 3D game?</a:t>
            </a:r>
          </a:p>
          <a:p>
            <a:pPr/>
          </a:p>
          <a:p>
            <a:pPr/>
            <a:r>
              <a:t>When students finish direct them to template on google classrom.</a:t>
            </a:r>
          </a:p>
          <a:p>
            <a:pPr/>
          </a:p>
          <a:p>
            <a:pPr/>
            <a:r>
              <a:t>END OF PERIOD: have students share out their ideas for a game.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Lots of answers. But representing where objects are in the world and how they move is a big part of it. Also there’s lots of geometry in how shapes are represented.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x=-1,-4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mathematical language to describe what happens in video games?</a:t>
            </a:r>
            <a:endParaRPr b="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mathematical language to describe what happens in video games?</a:t>
            </a:r>
          </a:p>
        </p:txBody>
      </p:sp>
      <p:sp>
        <p:nvSpPr>
          <p:cNvPr id="62" name="Dr. O’Brien, 11/19/21"/>
          <p:cNvSpPr txBox="1"/>
          <p:nvPr/>
        </p:nvSpPr>
        <p:spPr>
          <a:xfrm>
            <a:off x="7220421" y="39450"/>
            <a:ext cx="166004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19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31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68680">
              <a:defRPr sz="2280">
                <a:latin typeface="+mn-lt"/>
                <a:ea typeface="+mn-ea"/>
                <a:cs typeface="+mn-cs"/>
                <a:sym typeface="Arial"/>
              </a:defRPr>
            </a:pPr>
            <a:r>
              <a:t>Announcements</a:t>
            </a:r>
          </a:p>
          <a:p>
            <a:pPr defTabSz="868680">
              <a:defRPr sz="171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Post-test self-assessment (Google Classroom)</a:t>
            </a:r>
          </a:p>
          <a:p>
            <a:pPr defTabSz="868680">
              <a:defRPr sz="171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Due: Monday, Nov. 22</a:t>
            </a:r>
          </a:p>
        </p:txBody>
      </p:sp>
      <p:sp>
        <p:nvSpPr>
          <p:cNvPr id="232" name="For each problem that you got wrong on assessment #2:…"/>
          <p:cNvSpPr txBox="1"/>
          <p:nvPr/>
        </p:nvSpPr>
        <p:spPr>
          <a:xfrm>
            <a:off x="1449898" y="1955278"/>
            <a:ext cx="6244204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For </a:t>
            </a:r>
            <a:r>
              <a:rPr b="1"/>
              <a:t>each</a:t>
            </a:r>
            <a:r>
              <a:t> problem that you got wrong on </a:t>
            </a:r>
            <a:r>
              <a:rPr b="1"/>
              <a:t>assessment #2</a:t>
            </a:r>
            <a:r>
              <a:t>: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a. Compare your answer to the answer key (attached). Explain how to get the correct answer and what you did wrong.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b. What do you understand better now about the problem.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c. What are some questions that you still have.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Remember, do this for each problem on assessment #2</a:t>
            </a:r>
            <a:r>
              <a:rPr b="1"/>
              <a:t>, clearly labelling the question</a:t>
            </a:r>
            <a:r>
              <a:t>. Submit on Google Classroom.  </a:t>
            </a:r>
          </a:p>
        </p:txBody>
      </p:sp>
      <p:sp>
        <p:nvSpPr>
          <p:cNvPr id="233" name="Retake on Tuesday!"/>
          <p:cNvSpPr txBox="1"/>
          <p:nvPr/>
        </p:nvSpPr>
        <p:spPr>
          <a:xfrm>
            <a:off x="1519708" y="4168376"/>
            <a:ext cx="215918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900"/>
            </a:lvl1pPr>
          </a:lstStyle>
          <a:p>
            <a:pPr/>
            <a:r>
              <a:t>Retake on Tuesday!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is your favorite video game?…"/>
          <p:cNvSpPr txBox="1"/>
          <p:nvPr>
            <p:ph type="body" sz="half" idx="1"/>
          </p:nvPr>
        </p:nvSpPr>
        <p:spPr>
          <a:xfrm>
            <a:off x="644811" y="1570376"/>
            <a:ext cx="3270378" cy="3002402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buClrTx/>
              <a:buSzTx/>
              <a:buFontTx/>
              <a:buNone/>
              <a:defRPr sz="1671"/>
            </a:pPr>
            <a:r>
              <a:t>What is your favorite video game?</a:t>
            </a:r>
          </a:p>
          <a:p>
            <a:pPr marL="216746" indent="-216746" defTabSz="347472">
              <a:lnSpc>
                <a:spcPct val="100000"/>
              </a:lnSpc>
              <a:spcBef>
                <a:spcPts val="1000"/>
              </a:spcBef>
              <a:buClrTx/>
              <a:buSzPct val="100000"/>
              <a:buFontTx/>
              <a:buAutoNum type="arabicPeriod" startAt="1"/>
              <a:defRPr sz="1621">
                <a:latin typeface="+mj-lt"/>
                <a:ea typeface="+mj-ea"/>
                <a:cs typeface="+mj-cs"/>
                <a:sym typeface="Helvetica"/>
              </a:defRPr>
            </a:pPr>
            <a:r>
              <a:t>How long do you think it took to create that game?</a:t>
            </a:r>
          </a:p>
          <a:p>
            <a:pPr marL="216746" indent="-216746" defTabSz="347472">
              <a:lnSpc>
                <a:spcPct val="100000"/>
              </a:lnSpc>
              <a:spcBef>
                <a:spcPts val="1000"/>
              </a:spcBef>
              <a:buClrTx/>
              <a:buSzPct val="100000"/>
              <a:buFontTx/>
              <a:buAutoNum type="arabicPeriod" startAt="1"/>
              <a:defRPr sz="1621">
                <a:latin typeface="+mj-lt"/>
                <a:ea typeface="+mj-ea"/>
                <a:cs typeface="+mj-cs"/>
                <a:sym typeface="Helvetica"/>
              </a:defRPr>
            </a:pPr>
            <a:r>
              <a:t>How </a:t>
            </a:r>
            <a:r>
              <a:rPr i="1"/>
              <a:t>many people</a:t>
            </a:r>
            <a:r>
              <a:t> do you think it takes to create a game like that?</a:t>
            </a:r>
          </a:p>
          <a:p>
            <a:pPr marL="216746" indent="-216746" defTabSz="347472">
              <a:lnSpc>
                <a:spcPct val="100000"/>
              </a:lnSpc>
              <a:spcBef>
                <a:spcPts val="1000"/>
              </a:spcBef>
              <a:buClrTx/>
              <a:buSzPct val="100000"/>
              <a:buFontTx/>
              <a:buAutoNum type="arabicPeriod" startAt="1"/>
              <a:defRPr sz="1621">
                <a:latin typeface="+mj-lt"/>
                <a:ea typeface="+mj-ea"/>
                <a:cs typeface="+mj-cs"/>
                <a:sym typeface="Helvetica"/>
              </a:defRPr>
            </a:pPr>
            <a:r>
              <a:t>How </a:t>
            </a:r>
            <a:r>
              <a:rPr i="1"/>
              <a:t>much money</a:t>
            </a:r>
            <a:r>
              <a:t> do you think  it takes to create a game like that?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482370" y="410536"/>
            <a:ext cx="6648950" cy="1090311"/>
            <a:chOff x="-1" y="0"/>
            <a:chExt cx="6648949" cy="1090309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6648951" cy="109031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3831" y="13831"/>
              <a:ext cx="6621287" cy="1062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60846">
                <a:defRPr sz="2256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60846">
                <a:defRPr sz="1504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3242" y="1770136"/>
            <a:ext cx="2927114" cy="1536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How do you think math is used in making video games?"/>
          <p:cNvSpPr txBox="1"/>
          <p:nvPr>
            <p:ph type="body" sz="half" idx="1"/>
          </p:nvPr>
        </p:nvSpPr>
        <p:spPr>
          <a:xfrm>
            <a:off x="644811" y="1570376"/>
            <a:ext cx="3270378" cy="30024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200"/>
            </a:pPr>
            <a:r>
              <a:t>How do you think </a:t>
            </a:r>
            <a:r>
              <a:rPr i="1"/>
              <a:t>math </a:t>
            </a:r>
            <a:r>
              <a:t>is used in making video games?</a:t>
            </a:r>
          </a:p>
        </p:txBody>
      </p:sp>
      <p:grpSp>
        <p:nvGrpSpPr>
          <p:cNvPr id="189" name="Google Shape;118;p19"/>
          <p:cNvGrpSpPr/>
          <p:nvPr/>
        </p:nvGrpSpPr>
        <p:grpSpPr>
          <a:xfrm>
            <a:off x="1482370" y="410536"/>
            <a:ext cx="6648950" cy="1090311"/>
            <a:chOff x="-1" y="0"/>
            <a:chExt cx="6648949" cy="1090309"/>
          </a:xfrm>
        </p:grpSpPr>
        <p:sp>
          <p:nvSpPr>
            <p:cNvPr id="187" name="Rectangle"/>
            <p:cNvSpPr/>
            <p:nvPr/>
          </p:nvSpPr>
          <p:spPr>
            <a:xfrm>
              <a:off x="-2" y="0"/>
              <a:ext cx="6648951" cy="109031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8" name="Do now…"/>
            <p:cNvSpPr txBox="1"/>
            <p:nvPr/>
          </p:nvSpPr>
          <p:spPr>
            <a:xfrm>
              <a:off x="13831" y="13831"/>
              <a:ext cx="6621287" cy="1062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60846">
                <a:defRPr sz="2256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60846">
                <a:defRPr sz="1504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3242" y="1770136"/>
            <a:ext cx="2927114" cy="1536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what: Use mathematical language to describe what’s happening in a video game.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mathematical language to describe what’s happening in a video game.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This is the start of a unit where we’ll be using our knowledge of functions to build a video game!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Evaluating mathematical expressions in the programming language PyRet.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9" name="Make a table like the one below in your notes:"/>
          <p:cNvSpPr txBox="1"/>
          <p:nvPr>
            <p:ph type="body" sz="quarter" idx="1"/>
          </p:nvPr>
        </p:nvSpPr>
        <p:spPr>
          <a:xfrm>
            <a:off x="5664" y="1251338"/>
            <a:ext cx="3071403" cy="3002402"/>
          </a:xfrm>
          <a:prstGeom prst="rect">
            <a:avLst/>
          </a:prstGeom>
        </p:spPr>
        <p:txBody>
          <a:bodyPr/>
          <a:lstStyle/>
          <a:p>
            <a:pPr/>
            <a:r>
              <a:t>Make a table like the one below in your notes:</a:t>
            </a:r>
          </a:p>
        </p:txBody>
      </p:sp>
      <p:sp>
        <p:nvSpPr>
          <p:cNvPr id="200" name="Google Shape;118;p19"/>
          <p:cNvSpPr txBox="1"/>
          <p:nvPr/>
        </p:nvSpPr>
        <p:spPr>
          <a:xfrm>
            <a:off x="1551036" y="409300"/>
            <a:ext cx="7302727" cy="61000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Warm up: Ninja cat demo</a:t>
            </a:r>
          </a:p>
        </p:txBody>
      </p:sp>
      <p:graphicFrame>
        <p:nvGraphicFramePr>
          <p:cNvPr id="201" name="Table"/>
          <p:cNvGraphicFramePr/>
          <p:nvPr/>
        </p:nvGraphicFramePr>
        <p:xfrm>
          <a:off x="214290" y="2107989"/>
          <a:ext cx="3572930" cy="1254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80114"/>
                <a:gridCol w="1780114"/>
              </a:tblGrid>
              <a:tr h="28280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What do you notice?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What questions do you have?</a:t>
                      </a:r>
                    </a:p>
                  </a:txBody>
                  <a:tcPr marL="0" marR="0" marT="0" marB="0" anchor="t" anchorCtr="0" horzOverflow="overflow"/>
                </a:tc>
              </a:tr>
              <a:tr h="958898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02" name="Be sure too……"/>
          <p:cNvSpPr txBox="1"/>
          <p:nvPr/>
        </p:nvSpPr>
        <p:spPr>
          <a:xfrm>
            <a:off x="4940430" y="1251338"/>
            <a:ext cx="3071402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 sure too…</a:t>
            </a:r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One partner should log in to Google Classroom. Click on </a:t>
            </a:r>
            <a:r>
              <a:rPr b="1"/>
              <a:t>Ninja Cat Game</a:t>
            </a:r>
            <a:r>
              <a:t>.</a:t>
            </a:r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turns playing the game. Use the arrow keys to move back and forth, up and down.</a:t>
            </a:r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First write down everything you notice. Then write down any questions that you have.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18;p19"/>
          <p:cNvSpPr txBox="1"/>
          <p:nvPr/>
        </p:nvSpPr>
        <p:spPr>
          <a:xfrm>
            <a:off x="1569528" y="495814"/>
            <a:ext cx="7302726" cy="61000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Warm up: Ninja cat demo</a:t>
            </a:r>
          </a:p>
        </p:txBody>
      </p:sp>
      <p:graphicFrame>
        <p:nvGraphicFramePr>
          <p:cNvPr id="205" name="Table"/>
          <p:cNvGraphicFramePr/>
          <p:nvPr/>
        </p:nvGraphicFramePr>
        <p:xfrm>
          <a:off x="362221" y="1617560"/>
          <a:ext cx="5463071" cy="26265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25185"/>
                <a:gridCol w="2725185"/>
              </a:tblGrid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46524"/>
                          </a:solidFill>
                          <a:sym typeface="Helvetica"/>
                        </a:rPr>
                        <a:t>What do you notice?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46524"/>
                          </a:solidFill>
                          <a:sym typeface="Helvetica"/>
                        </a:rPr>
                        <a:t>What questions do you have?</a:t>
                      </a:r>
                    </a:p>
                  </a:txBody>
                  <a:tcPr marL="0" marR="0" marT="0" marB="0" anchor="t" anchorCtr="0" horzOverflow="overflow"/>
                </a:tc>
              </a:tr>
              <a:tr h="2080468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800"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0524" y="1544301"/>
            <a:ext cx="2427436" cy="2427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38;p5"/>
          <p:cNvSpPr txBox="1"/>
          <p:nvPr>
            <p:ph type="body" idx="21"/>
          </p:nvPr>
        </p:nvSpPr>
        <p:spPr>
          <a:xfrm>
            <a:off x="482224" y="1463728"/>
            <a:ext cx="3071402" cy="30024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>
              <a:buClrTx/>
              <a:buSzTx/>
              <a:buFontTx/>
              <a:buNone/>
            </a:lvl1pPr>
          </a:lstStyle>
          <a:p>
            <a:pPr/>
            <a:r>
              <a:t>List each “thing” you see in the game. Then describe how that “thing” changes throughout the game. Be as specific as possible!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9004" y="1463728"/>
            <a:ext cx="4581871" cy="2760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Google Shape;118;p19"/>
          <p:cNvSpPr txBox="1"/>
          <p:nvPr/>
        </p:nvSpPr>
        <p:spPr>
          <a:xfrm>
            <a:off x="1569528" y="495814"/>
            <a:ext cx="7302726" cy="61000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>
                <a:solidFill>
                  <a:schemeClr val="accent3"/>
                </a:solidFill>
              </a:rPr>
              <a:t>Writing to learn</a:t>
            </a:r>
            <a:r>
              <a:rPr>
                <a:solidFill>
                  <a:srgbClr val="000000"/>
                </a:solidFill>
              </a:rPr>
              <a:t>:</a:t>
            </a:r>
            <a:r>
              <a:t> Ninja cat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38;p5"/>
          <p:cNvSpPr txBox="1"/>
          <p:nvPr>
            <p:ph type="body" idx="21"/>
          </p:nvPr>
        </p:nvSpPr>
        <p:spPr>
          <a:xfrm>
            <a:off x="482224" y="1463728"/>
            <a:ext cx="3880220" cy="34669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l" defTabSz="621791">
              <a:buClrTx/>
              <a:buSzTx/>
              <a:buFontTx/>
              <a:buNone/>
              <a:defRPr sz="1224">
                <a:solidFill>
                  <a:schemeClr val="accent3"/>
                </a:solidFill>
              </a:defRPr>
            </a:pPr>
            <a:r>
              <a:t>Be sure to…</a:t>
            </a:r>
          </a:p>
          <a:p>
            <a:pPr marL="163629" indent="-163629" algn="l" defTabSz="621791">
              <a:buClrTx/>
              <a:buSzPct val="100000"/>
              <a:buFontTx/>
              <a:buAutoNum type="arabicPeriod" startAt="1"/>
              <a:defRPr sz="1224"/>
            </a:pPr>
            <a:r>
              <a:t>Take a </a:t>
            </a:r>
            <a:r>
              <a:rPr b="1"/>
              <a:t>Game Brainstorming worksheet. </a:t>
            </a:r>
            <a:endParaRPr b="1"/>
          </a:p>
          <a:p>
            <a:pPr marL="163629" indent="-163629" algn="l" defTabSz="621791">
              <a:buClrTx/>
              <a:buSzPct val="100000"/>
              <a:buFontTx/>
              <a:buAutoNum type="arabicPeriod" startAt="1"/>
              <a:defRPr sz="1224"/>
            </a:pPr>
            <a:r>
              <a:t>With your partner, come up with </a:t>
            </a:r>
            <a:r>
              <a:rPr i="1"/>
              <a:t>at least one idea</a:t>
            </a:r>
            <a:r>
              <a:t> for a game!</a:t>
            </a:r>
          </a:p>
          <a:p>
            <a:pPr lvl="1" marL="621791" indent="-215900" algn="l" defTabSz="310895">
              <a:lnSpc>
                <a:spcPct val="100000"/>
              </a:lnSpc>
              <a:buClrTx/>
              <a:buSzPct val="100000"/>
              <a:buChar char="◦"/>
              <a:defRPr sz="1269">
                <a:latin typeface="+mj-lt"/>
                <a:ea typeface="+mj-ea"/>
                <a:cs typeface="+mj-cs"/>
                <a:sym typeface="Helvetica"/>
              </a:defRPr>
            </a:pPr>
            <a:r>
              <a:t>Every game has a BACKGROUND (where the game is set)</a:t>
            </a:r>
          </a:p>
          <a:p>
            <a:pPr lvl="1" marL="621791" indent="-215900" algn="l" defTabSz="310895">
              <a:lnSpc>
                <a:spcPct val="100000"/>
              </a:lnSpc>
              <a:buClrTx/>
              <a:buSzPct val="100000"/>
              <a:buChar char="◦"/>
              <a:defRPr sz="1269">
                <a:latin typeface="+mj-lt"/>
                <a:ea typeface="+mj-ea"/>
                <a:cs typeface="+mj-cs"/>
                <a:sym typeface="Helvetica"/>
              </a:defRPr>
            </a:pPr>
            <a:r>
              <a:t>Every game has a PLAYER (moves up and down)</a:t>
            </a:r>
          </a:p>
          <a:p>
            <a:pPr lvl="1" marL="621791" indent="-215900" algn="l" defTabSz="310895">
              <a:lnSpc>
                <a:spcPct val="100000"/>
              </a:lnSpc>
              <a:buClrTx/>
              <a:buSzPct val="100000"/>
              <a:buChar char="◦"/>
              <a:defRPr sz="1269">
                <a:latin typeface="+mj-lt"/>
                <a:ea typeface="+mj-ea"/>
                <a:cs typeface="+mj-cs"/>
                <a:sym typeface="Helvetica"/>
              </a:defRPr>
            </a:pPr>
            <a:r>
              <a:t>Every game has a DANGER (moves left/right - lose points if you hit!)</a:t>
            </a:r>
          </a:p>
          <a:p>
            <a:pPr lvl="1" marL="621791" indent="-215900" algn="l" defTabSz="310895">
              <a:lnSpc>
                <a:spcPct val="100000"/>
              </a:lnSpc>
              <a:buClrTx/>
              <a:buSzPct val="100000"/>
              <a:buChar char="◦"/>
              <a:defRPr sz="1269">
                <a:latin typeface="+mj-lt"/>
                <a:ea typeface="+mj-ea"/>
                <a:cs typeface="+mj-cs"/>
                <a:sym typeface="Helvetica"/>
              </a:defRPr>
            </a:pPr>
            <a:r>
              <a:t>Every game has a TARGET (moves left/right - gain points if you hit!)</a:t>
            </a:r>
          </a:p>
          <a:p>
            <a:pPr marL="169689" indent="-169689" algn="l" defTabSz="310895">
              <a:lnSpc>
                <a:spcPct val="100000"/>
              </a:lnSpc>
              <a:buClrTx/>
              <a:buSzPct val="100000"/>
              <a:buFontTx/>
              <a:buAutoNum type="arabicPeriod" startAt="1"/>
              <a:defRPr sz="1269">
                <a:latin typeface="+mj-lt"/>
                <a:ea typeface="+mj-ea"/>
                <a:cs typeface="+mj-cs"/>
                <a:sym typeface="Helvetica"/>
              </a:defRPr>
            </a:pPr>
            <a:r>
              <a:t> When you’re finished, ask Dr. O’Brien what to do next.</a:t>
            </a:r>
          </a:p>
          <a:p>
            <a:pPr marL="163629" indent="-163629" algn="l" defTabSz="621791">
              <a:buClrTx/>
              <a:buSzPct val="100000"/>
              <a:buFontTx/>
              <a:buAutoNum type="arabicPeriod" startAt="1"/>
              <a:defRPr sz="1224"/>
            </a:pPr>
            <a:endParaRPr b="1"/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0512" y="1816720"/>
            <a:ext cx="4581872" cy="2760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Google Shape;118;p19"/>
          <p:cNvSpPr txBox="1"/>
          <p:nvPr/>
        </p:nvSpPr>
        <p:spPr>
          <a:xfrm>
            <a:off x="1569528" y="495814"/>
            <a:ext cx="7302726" cy="61000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Activity: Game Brainstorming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How do you think math is used in making video games? How has your perception changed today?"/>
          <p:cNvSpPr txBox="1"/>
          <p:nvPr>
            <p:ph type="body" sz="half" idx="1"/>
          </p:nvPr>
        </p:nvSpPr>
        <p:spPr>
          <a:xfrm>
            <a:off x="644811" y="1570376"/>
            <a:ext cx="3270378" cy="30024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200"/>
            </a:pPr>
            <a:r>
              <a:t>How do you think </a:t>
            </a:r>
            <a:r>
              <a:rPr i="1"/>
              <a:t>math </a:t>
            </a:r>
            <a:r>
              <a:t>is used in making video games? How has your perception changed today?</a:t>
            </a:r>
          </a:p>
        </p:txBody>
      </p:sp>
      <p:grpSp>
        <p:nvGrpSpPr>
          <p:cNvPr id="225" name="Google Shape;118;p19"/>
          <p:cNvGrpSpPr/>
          <p:nvPr/>
        </p:nvGrpSpPr>
        <p:grpSpPr>
          <a:xfrm>
            <a:off x="1482370" y="410536"/>
            <a:ext cx="6648950" cy="1090311"/>
            <a:chOff x="-1" y="0"/>
            <a:chExt cx="6648949" cy="1090309"/>
          </a:xfrm>
        </p:grpSpPr>
        <p:sp>
          <p:nvSpPr>
            <p:cNvPr id="223" name="Rectangle"/>
            <p:cNvSpPr/>
            <p:nvPr/>
          </p:nvSpPr>
          <p:spPr>
            <a:xfrm>
              <a:off x="-2" y="0"/>
              <a:ext cx="6648951" cy="109031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24" name="Do now…"/>
            <p:cNvSpPr txBox="1"/>
            <p:nvPr/>
          </p:nvSpPr>
          <p:spPr>
            <a:xfrm>
              <a:off x="13831" y="13831"/>
              <a:ext cx="6621287" cy="1062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Reflection</a:t>
              </a:r>
            </a:p>
            <a:p>
              <a:pPr defTabSz="596644">
                <a:defRPr sz="16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Write an answer to question in your notebook. Then share with classmates in discussion.</a:t>
              </a:r>
            </a:p>
          </p:txBody>
        </p:sp>
      </p:grp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3242" y="1770136"/>
            <a:ext cx="2927114" cy="1536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