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2" name="Shape 182"/>
          <p:cNvSpPr/>
          <p:nvPr>
            <p:ph type="sldImg"/>
          </p:nvPr>
        </p:nvSpPr>
        <p:spPr>
          <a:xfrm>
            <a:off x="1143000" y="685800"/>
            <a:ext cx="4572000" cy="3429000"/>
          </a:xfrm>
          <a:prstGeom prst="rect">
            <a:avLst/>
          </a:prstGeom>
        </p:spPr>
        <p:txBody>
          <a:bodyPr/>
          <a:lstStyle/>
          <a:p>
            <a:pPr/>
          </a:p>
        </p:txBody>
      </p:sp>
      <p:sp>
        <p:nvSpPr>
          <p:cNvPr id="183" name="Shape 18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Shape 190"/>
          <p:cNvSpPr/>
          <p:nvPr>
            <p:ph type="sldImg"/>
          </p:nvPr>
        </p:nvSpPr>
        <p:spPr>
          <a:prstGeom prst="rect">
            <a:avLst/>
          </a:prstGeom>
        </p:spPr>
        <p:txBody>
          <a:bodyPr/>
          <a:lstStyle/>
          <a:p>
            <a:pPr/>
          </a:p>
        </p:txBody>
      </p:sp>
      <p:sp>
        <p:nvSpPr>
          <p:cNvPr id="191" name="Shape 191"/>
          <p:cNvSpPr/>
          <p:nvPr>
            <p:ph type="body" sz="quarter" idx="1"/>
          </p:nvPr>
        </p:nvSpPr>
        <p:spPr>
          <a:prstGeom prst="rect">
            <a:avLst/>
          </a:prstGeom>
        </p:spPr>
        <p:txBody>
          <a:bodyPr/>
          <a:lstStyle/>
          <a:p>
            <a:pPr/>
            <a:r>
              <a:t>You need to make a new intermediate array  scores with five items, fill the first four slots with the items from scores and then point the scores variable to scores2. Pseudocode:</a:t>
            </a:r>
          </a:p>
          <a:p>
            <a:pPr/>
          </a:p>
          <a:p>
            <a:pPr/>
            <a:r>
              <a:t>scores2 = new int[5]</a:t>
            </a:r>
          </a:p>
          <a:p>
            <a:pPr/>
            <a:r>
              <a:t>for i in 0:length.scores:</a:t>
            </a:r>
          </a:p>
          <a:p>
            <a:pPr/>
            <a:r>
              <a:t>	scores2[i] = scores[i]</a:t>
            </a:r>
          </a:p>
          <a:p>
            <a:pPr/>
            <a:r>
              <a:t>scores2[4] = 7</a:t>
            </a:r>
          </a:p>
          <a:p>
            <a:pPr/>
          </a:p>
          <a:p>
            <a:pPr/>
            <a:r>
              <a:t>scores = scores2</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Shape 205"/>
          <p:cNvSpPr/>
          <p:nvPr>
            <p:ph type="sldImg"/>
          </p:nvPr>
        </p:nvSpPr>
        <p:spPr>
          <a:prstGeom prst="rect">
            <a:avLst/>
          </a:prstGeom>
        </p:spPr>
        <p:txBody>
          <a:bodyPr/>
          <a:lstStyle/>
          <a:p>
            <a:pPr/>
          </a:p>
        </p:txBody>
      </p:sp>
      <p:sp>
        <p:nvSpPr>
          <p:cNvPr id="206" name="Shape 206"/>
          <p:cNvSpPr/>
          <p:nvPr>
            <p:ph type="body" sz="quarter" idx="1"/>
          </p:nvPr>
        </p:nvSpPr>
        <p:spPr>
          <a:prstGeom prst="rect">
            <a:avLst/>
          </a:prstGeom>
        </p:spPr>
        <p:txBody>
          <a:bodyPr/>
          <a:lstStyle/>
          <a:p>
            <a:pPr/>
            <a:r>
              <a:t>final code for arrays:</a:t>
            </a:r>
          </a:p>
          <a:p>
            <a:pPr/>
            <a:r>
              <a:t>    int[] scores = {23,46,89,123};</a:t>
            </a:r>
          </a:p>
          <a:p>
            <a:pPr/>
            <a:r>
              <a:t>    // scores  = {23,46,89,123, 75};</a:t>
            </a:r>
          </a:p>
          <a:p>
            <a:pPr/>
            <a:r>
              <a:t>    //How do we add a new item to an array?</a:t>
            </a:r>
          </a:p>
          <a:p>
            <a:pPr/>
            <a:r>
              <a:t>    int[] scores2  = new int[5];</a:t>
            </a:r>
          </a:p>
          <a:p>
            <a:pPr/>
            <a:r>
              <a:t>    for (int i=0; i &lt;scores.length; i++){</a:t>
            </a:r>
          </a:p>
          <a:p>
            <a:pPr/>
            <a:r>
              <a:t>      scores2[i] = scores[i];</a:t>
            </a:r>
          </a:p>
          <a:p>
            <a:pPr/>
            <a:r>
              <a:t>    }</a:t>
            </a:r>
          </a:p>
          <a:p>
            <a:pPr/>
            <a:r>
              <a:t>    scores2[4] = 75;</a:t>
            </a:r>
          </a:p>
          <a:p>
            <a:pPr/>
            <a:r>
              <a:t>    scores = scores2;</a:t>
            </a:r>
          </a:p>
          <a:p>
            <a:pPr/>
            <a:r>
              <a:t>    for(int score: scores){</a:t>
            </a:r>
          </a:p>
          <a:p>
            <a:pPr/>
            <a:r>
              <a:t>      System.out.print(score+", “);</a:t>
            </a:r>
          </a:p>
          <a:p>
            <a:pPr/>
          </a:p>
          <a:p>
            <a:pPr/>
            <a:r>
              <a:t>final code for arraylists</a:t>
            </a:r>
          </a:p>
          <a:p>
            <a:pPr/>
            <a:r>
              <a:t>  // input scores = {23,46,89,123}; as an ArrayList</a:t>
            </a:r>
          </a:p>
          <a:p>
            <a:pPr/>
            <a:r>
              <a:t>   ArrayList&lt;Integer&gt; scores = new ArrayList&lt;Integer&gt;();</a:t>
            </a:r>
          </a:p>
          <a:p>
            <a:pPr/>
            <a:r>
              <a:t>   scores.add(23);</a:t>
            </a:r>
          </a:p>
          <a:p>
            <a:pPr/>
            <a:r>
              <a:t>   scores.add(46);</a:t>
            </a:r>
          </a:p>
          <a:p>
            <a:pPr/>
            <a:r>
              <a:t>   scores.add(89);</a:t>
            </a:r>
          </a:p>
          <a:p>
            <a:pPr/>
            <a:r>
              <a:t>   scores.add(123);</a:t>
            </a:r>
          </a:p>
          <a:p>
            <a:pPr/>
            <a:r>
              <a:t>   System.out.println(scores);</a:t>
            </a:r>
          </a:p>
          <a:p>
            <a:pPr/>
            <a:r>
              <a:t>  //How do we add a new item 67 to an array?</a:t>
            </a:r>
          </a:p>
          <a:p>
            <a:pPr/>
            <a:r>
              <a:t>  scores.add(67);</a:t>
            </a:r>
          </a:p>
          <a:p>
            <a:pPr/>
            <a:r>
              <a:t>  System.out.println(scores);</a:t>
            </a:r>
          </a:p>
          <a:p>
            <a:pPr/>
          </a:p>
          <a:p>
            <a:pPr/>
          </a:p>
          <a:p>
            <a:pPr/>
            <a:r>
              <a:t>  //access the 3rd item in the ArrayList</a:t>
            </a:r>
          </a:p>
          <a:p>
            <a:pPr/>
            <a:r>
              <a:t>  System.out.println(scores.get(2));</a:t>
            </a:r>
          </a:p>
          <a:p>
            <a:pPr/>
          </a:p>
          <a:p>
            <a:pPr/>
            <a:r>
              <a:t>  //get size of ArrayList</a:t>
            </a:r>
          </a:p>
          <a:p>
            <a:pPr/>
            <a:r>
              <a:t>  System.out.println(scores.size());</a:t>
            </a:r>
          </a:p>
          <a:p>
            <a:pPr/>
          </a:p>
          <a:p>
            <a:pPr/>
            <a:r>
              <a:t>  //replace 3rd item with 17</a:t>
            </a:r>
          </a:p>
          <a:p>
            <a:pPr/>
            <a:r>
              <a:t>  scores.set(2,17);</a:t>
            </a:r>
          </a:p>
          <a:p>
            <a:pPr/>
            <a:r>
              <a:t>  System.out.println(scores);</a:t>
            </a:r>
          </a:p>
          <a:p>
            <a:pPr/>
          </a:p>
          <a:p>
            <a:pPr/>
            <a:r>
              <a:t>  //remove 3rd item</a:t>
            </a:r>
          </a:p>
          <a:p>
            <a:pPr/>
            <a:r>
              <a:t>  scores.remove(2);</a:t>
            </a:r>
          </a:p>
          <a:p>
            <a:pPr/>
            <a:r>
              <a:t>  System.out.println(scores);</a:t>
            </a:r>
          </a:p>
          <a:p>
            <a:pPr/>
          </a:p>
          <a:p>
            <a:pPr/>
            <a:r>
              <a:t>Comment: Notice you need Java.util.* for arraylists.  </a:t>
            </a:r>
          </a:p>
          <a:p>
            <a:pPr/>
          </a:p>
          <a:p>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Shape 214"/>
          <p:cNvSpPr/>
          <p:nvPr>
            <p:ph type="sldImg"/>
          </p:nvPr>
        </p:nvSpPr>
        <p:spPr>
          <a:prstGeom prst="rect">
            <a:avLst/>
          </a:prstGeom>
        </p:spPr>
        <p:txBody>
          <a:bodyPr/>
          <a:lstStyle/>
          <a:p>
            <a:pPr/>
          </a:p>
        </p:txBody>
      </p:sp>
      <p:sp>
        <p:nvSpPr>
          <p:cNvPr id="215" name="Shape 215"/>
          <p:cNvSpPr/>
          <p:nvPr>
            <p:ph type="body" sz="quarter" idx="1"/>
          </p:nvPr>
        </p:nvSpPr>
        <p:spPr>
          <a:prstGeom prst="rect">
            <a:avLst/>
          </a:prstGeom>
        </p:spPr>
        <p:txBody>
          <a:bodyPr/>
          <a:lstStyle/>
          <a:p>
            <a:pPr/>
            <a:r>
              <a:t>In order to make use of the ArrayLists we create, we need to learn some of the methods that make them useful. ArrayLists offer a series of methods that allow us to alter the state of an ArrayList. In this lesson, we are going to explore some of the more useful methods that may be tested on the AP exam. These methods will be included on your Java Quick Reference.</a:t>
            </a:r>
          </a:p>
          <a:p>
            <a:pPr/>
          </a:p>
          <a:p>
            <a:pPr/>
            <a:r>
              <a:t>See problem guides on CodeHS for detailed solutions.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Shape 221"/>
          <p:cNvSpPr/>
          <p:nvPr>
            <p:ph type="sldImg"/>
          </p:nvPr>
        </p:nvSpPr>
        <p:spPr>
          <a:prstGeom prst="rect">
            <a:avLst/>
          </a:prstGeom>
        </p:spPr>
        <p:txBody>
          <a:bodyPr/>
          <a:lstStyle/>
          <a:p>
            <a:pPr/>
          </a:p>
        </p:txBody>
      </p:sp>
      <p:sp>
        <p:nvSpPr>
          <p:cNvPr id="222" name="Shape 222"/>
          <p:cNvSpPr/>
          <p:nvPr>
            <p:ph type="body" sz="quarter" idx="1"/>
          </p:nvPr>
        </p:nvSpPr>
        <p:spPr>
          <a:prstGeom prst="rect">
            <a:avLst/>
          </a:prstGeom>
        </p:spPr>
        <p:txBody>
          <a:bodyPr/>
          <a:lstStyle/>
          <a:p>
            <a:pPr/>
            <a:r>
              <a:t>How would you add the double 75.6 to the end of an ArrayList of Doubles named myDoubles? </a:t>
            </a:r>
          </a:p>
          <a:p>
            <a:pPr/>
            <a:r>
              <a:t>myDoubles.add(75.6);</a:t>
            </a:r>
          </a:p>
          <a:p>
            <a:pPr/>
            <a:r>
              <a:t>How would you print out the value in the fourth index of an ArrayList of Doubles named myDoubles? </a:t>
            </a:r>
          </a:p>
          <a:p>
            <a:pPr/>
            <a:r>
              <a:t>System.out.println(list.get(4));</a:t>
            </a:r>
          </a:p>
          <a:p>
            <a:pPr/>
            <a:r>
              <a:t>Consider the following code segment.</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2" name="xx%"/>
          <p:cNvSpPr txBox="1"/>
          <p:nvPr>
            <p:ph type="title" hasCustomPrompt="1"/>
          </p:nvPr>
        </p:nvSpPr>
        <p:spPr>
          <a:prstGeom prst="rect">
            <a:avLst/>
          </a:prstGeom>
        </p:spPr>
        <p:txBody>
          <a:bodyPr/>
          <a:lstStyle/>
          <a:p>
            <a:pPr/>
            <a:r>
              <a:t>xx%</a:t>
            </a:r>
          </a:p>
        </p:txBody>
      </p:sp>
      <p:sp>
        <p:nvSpPr>
          <p:cNvPr id="1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0"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2"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3"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44"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5" name="Google Shape;30;p4"/>
          <p:cNvSpPr txBox="1"/>
          <p:nvPr/>
        </p:nvSpPr>
        <p:spPr>
          <a:xfrm>
            <a:off x="169150" y="4739999"/>
            <a:ext cx="8552700"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6" name="Google Shape;31;p4"/>
          <p:cNvSpPr txBox="1"/>
          <p:nvPr/>
        </p:nvSpPr>
        <p:spPr>
          <a:xfrm>
            <a:off x="7263947" y="6563"/>
            <a:ext cx="56211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9/23/21</a:t>
            </a:r>
          </a:p>
        </p:txBody>
      </p:sp>
      <p:sp>
        <p:nvSpPr>
          <p:cNvPr id="147"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5" name="Google Shape;24;p4"/>
          <p:cNvSpPr/>
          <p:nvPr/>
        </p:nvSpPr>
        <p:spPr>
          <a:xfrm>
            <a:off x="2477722" y="415649"/>
            <a:ext cx="6244203" cy="4"/>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56" name="Google Shape;25;p4"/>
          <p:cNvSpPr/>
          <p:nvPr/>
        </p:nvSpPr>
        <p:spPr>
          <a:xfrm>
            <a:off x="2477722" y="4739998"/>
            <a:ext cx="6244203"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7" name="Google Shape;26;p4"/>
          <p:cNvSpPr/>
          <p:nvPr/>
        </p:nvSpPr>
        <p:spPr>
          <a:xfrm>
            <a:off x="425197" y="415650"/>
            <a:ext cx="183304"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8"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9" name="Body Level One…"/>
          <p:cNvSpPr txBox="1"/>
          <p:nvPr>
            <p:ph type="body" idx="1"/>
          </p:nvPr>
        </p:nvSpPr>
        <p:spPr>
          <a:xfrm>
            <a:off x="2410111" y="1595776"/>
            <a:ext cx="6321603" cy="3002404"/>
          </a:xfrm>
          <a:prstGeom prst="rect">
            <a:avLst/>
          </a:prstGeom>
        </p:spPr>
        <p:txBody>
          <a:bodyPr lIns="91421" tIns="91421" rIns="91421" bIns="91421"/>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60"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10/25/21</a:t>
            </a:r>
          </a:p>
        </p:txBody>
      </p:sp>
      <p:sp>
        <p:nvSpPr>
          <p:cNvPr id="161" name="Slide Number"/>
          <p:cNvSpPr txBox="1"/>
          <p:nvPr>
            <p:ph type="sldNum" sz="quarter" idx="2"/>
          </p:nvPr>
        </p:nvSpPr>
        <p:spPr>
          <a:xfrm>
            <a:off x="8709893" y="4717937"/>
            <a:ext cx="336807" cy="335245"/>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7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71"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72"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implement nested loops in Java?</a:t>
            </a:r>
          </a:p>
        </p:txBody>
      </p:sp>
      <p:sp>
        <p:nvSpPr>
          <p:cNvPr id="17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11/19/21</a:t>
            </a:r>
          </a:p>
        </p:txBody>
      </p:sp>
      <p:sp>
        <p:nvSpPr>
          <p:cNvPr id="1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0"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2"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3"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4"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5"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represent collections of related data using ArrayLists?</a:t>
            </a:r>
          </a:p>
        </p:txBody>
      </p:sp>
      <p:sp>
        <p:nvSpPr>
          <p:cNvPr id="46" name="Dr. O’Brien. 3/1/22"/>
          <p:cNvSpPr txBox="1"/>
          <p:nvPr/>
        </p:nvSpPr>
        <p:spPr>
          <a:xfrm>
            <a:off x="7260108" y="39450"/>
            <a:ext cx="1475384"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3/1/22</a:t>
            </a: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2" cy="3002402"/>
          </a:xfrm>
          <a:prstGeom prst="rect">
            <a:avLst/>
          </a:prstGeom>
        </p:spPr>
        <p:txBody>
          <a:bodyPr/>
          <a:lstStyle/>
          <a:p>
            <a:pPr algn="l"/>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9"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8" name="Google Shape;44;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79"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0"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9" name="Google Shape;49;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90"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9" name="Google Shape;53;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latin typeface="+mn-lt"/>
                <a:ea typeface="+mn-ea"/>
                <a:cs typeface="+mn-cs"/>
                <a:sym typeface="Arial"/>
              </a:defRPr>
            </a:pPr>
          </a:p>
        </p:txBody>
      </p:sp>
      <p:sp>
        <p:nvSpPr>
          <p:cNvPr id="100" name="Google Shape;54;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01"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2"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3" name="Google Shape;57;p9"/>
          <p:cNvSpPr txBox="1"/>
          <p:nvPr>
            <p:ph type="body" sz="half" idx="21"/>
          </p:nvPr>
        </p:nvSpPr>
        <p:spPr>
          <a:xfrm>
            <a:off x="4939500" y="724199"/>
            <a:ext cx="3837000" cy="3695102"/>
          </a:xfrm>
          <a:prstGeom prst="rect">
            <a:avLst/>
          </a:prstGeom>
        </p:spPr>
        <p:txBody>
          <a:bodyPr anchor="ctr"/>
          <a:lstStyle/>
          <a:p>
            <a:pPr algn="l"/>
          </a:p>
        </p:txBody>
      </p:sp>
      <p:sp>
        <p:nvSpPr>
          <p:cNvPr id="10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2"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3" name="Google Shape;61;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14"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Google Shape;76;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AP CS A</a:t>
            </a:r>
          </a:p>
          <a:p>
            <a:pPr>
              <a:defRPr sz="4300">
                <a:solidFill>
                  <a:srgbClr val="0000FF"/>
                </a:solidFill>
              </a:defRPr>
            </a:pPr>
            <a:r>
              <a:t>Lesson 4.2</a:t>
            </a:r>
          </a:p>
        </p:txBody>
      </p:sp>
      <p:sp>
        <p:nvSpPr>
          <p:cNvPr id="186" name="Google Shape;77;p13"/>
          <p:cNvSpPr txBox="1"/>
          <p:nvPr>
            <p:ph type="subTitle" sz="quarter" idx="1"/>
          </p:nvPr>
        </p:nvSpPr>
        <p:spPr>
          <a:prstGeom prst="rect">
            <a:avLst/>
          </a:prstGeom>
        </p:spPr>
        <p:txBody>
          <a:bodyPr/>
          <a:lstStyle/>
          <a:p>
            <a:pPr marL="0" indent="0">
              <a:lnSpc>
                <a:spcPct val="80000"/>
              </a:lnSpc>
              <a:defRPr sz="1600"/>
            </a:pPr>
            <a:r>
              <a:t>Dr. O’Brien</a:t>
            </a:r>
          </a:p>
          <a:p>
            <a:pPr marL="0" indent="0">
              <a:lnSpc>
                <a:spcPct val="80000"/>
              </a:lnSpc>
              <a:defRPr sz="1600"/>
            </a:pPr>
            <a:r>
              <a:t>Herbert H. </a:t>
            </a:r>
            <a:r>
              <a:t>Lehman High School</a:t>
            </a:r>
          </a:p>
          <a:p>
            <a:pPr marL="0" indent="0">
              <a:lnSpc>
                <a:spcPct val="80000"/>
              </a:lnSpc>
              <a:defRPr sz="1600"/>
            </a:pPr>
            <a:r>
              <a:t>1 March 2022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Google Shape;118;p19"/>
          <p:cNvSpPr txBox="1"/>
          <p:nvPr>
            <p:ph type="title"/>
          </p:nvPr>
        </p:nvSpPr>
        <p:spPr>
          <a:xfrm>
            <a:off x="1424035" y="575950"/>
            <a:ext cx="7302729" cy="939691"/>
          </a:xfrm>
          <a:prstGeom prst="rect">
            <a:avLst/>
          </a:prstGeom>
          <a:solidFill>
            <a:srgbClr val="FFFFFF"/>
          </a:solidFill>
        </p:spPr>
        <p:txBody>
          <a:bodyPr lIns="91422" tIns="91422" rIns="91422" bIns="91422"/>
          <a:lstStyle>
            <a:lvl1pPr defTabSz="813816">
              <a:defRPr b="0" sz="2100">
                <a:solidFill>
                  <a:srgbClr val="F46524"/>
                </a:solidFill>
                <a:latin typeface="+mn-lt"/>
                <a:ea typeface="+mn-ea"/>
                <a:cs typeface="+mn-cs"/>
                <a:sym typeface="Arial"/>
              </a:defRPr>
            </a:lvl1pPr>
          </a:lstStyle>
          <a:p>
            <a:pPr/>
            <a:r>
              <a:t>Do now</a:t>
            </a:r>
          </a:p>
        </p:txBody>
      </p:sp>
      <p:sp>
        <p:nvSpPr>
          <p:cNvPr id="189" name="Let’s  say you want to add a new item 7 to the array below:…"/>
          <p:cNvSpPr txBox="1"/>
          <p:nvPr/>
        </p:nvSpPr>
        <p:spPr>
          <a:xfrm>
            <a:off x="1254450" y="2002604"/>
            <a:ext cx="7377170" cy="106660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chemeClr val="accent1">
                    <a:lumOff val="-6117"/>
                  </a:schemeClr>
                </a:solidFill>
                <a:latin typeface="Lato"/>
                <a:ea typeface="Lato"/>
                <a:cs typeface="Lato"/>
                <a:sym typeface="Lato"/>
              </a:defRPr>
            </a:pPr>
            <a:r>
              <a:t>Let’s  say you want to add a new item </a:t>
            </a:r>
            <a:r>
              <a:rPr>
                <a:solidFill>
                  <a:schemeClr val="accent5">
                    <a:lumOff val="-9843"/>
                  </a:schemeClr>
                </a:solidFill>
                <a:latin typeface="Courier New"/>
                <a:ea typeface="Courier New"/>
                <a:cs typeface="Courier New"/>
                <a:sym typeface="Courier New"/>
              </a:rPr>
              <a:t>7</a:t>
            </a:r>
            <a:r>
              <a:t> to the array below:</a:t>
            </a:r>
          </a:p>
          <a:p>
            <a:pPr>
              <a:defRPr>
                <a:solidFill>
                  <a:schemeClr val="accent1">
                    <a:lumOff val="-6117"/>
                  </a:schemeClr>
                </a:solidFill>
                <a:latin typeface="Lato"/>
                <a:ea typeface="Lato"/>
                <a:cs typeface="Lato"/>
                <a:sym typeface="Lato"/>
              </a:defRPr>
            </a:pPr>
          </a:p>
          <a:p>
            <a:pPr>
              <a:defRPr>
                <a:solidFill>
                  <a:srgbClr val="000000"/>
                </a:solidFill>
                <a:latin typeface="Courier New"/>
                <a:ea typeface="Courier New"/>
                <a:cs typeface="Courier New"/>
                <a:sym typeface="Courier New"/>
              </a:defRPr>
            </a:pPr>
            <a:r>
              <a:t>int[] scores = {17, 45, 63, 22};</a:t>
            </a:r>
          </a:p>
          <a:p>
            <a:pPr>
              <a:defRPr>
                <a:solidFill>
                  <a:srgbClr val="000000"/>
                </a:solidFill>
                <a:latin typeface="Courier New"/>
                <a:ea typeface="Courier New"/>
                <a:cs typeface="Courier New"/>
                <a:sym typeface="Courier New"/>
              </a:defRPr>
            </a:pPr>
          </a:p>
          <a:p>
            <a:pPr>
              <a:defRPr>
                <a:solidFill>
                  <a:schemeClr val="accent1">
                    <a:lumOff val="-6117"/>
                  </a:schemeClr>
                </a:solidFill>
                <a:latin typeface="Lato"/>
                <a:ea typeface="Lato"/>
                <a:cs typeface="Lato"/>
                <a:sym typeface="Lato"/>
              </a:defRPr>
            </a:pPr>
            <a:r>
              <a:t>How would you do this? Write an algorithm in pseudocode.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Double-click to edit"/>
          <p:cNvSpPr txBox="1"/>
          <p:nvPr>
            <p:ph type="title"/>
          </p:nvPr>
        </p:nvSpPr>
        <p:spPr>
          <a:prstGeom prst="rect">
            <a:avLst/>
          </a:prstGeom>
        </p:spPr>
        <p:txBody>
          <a:bodyPr/>
          <a:lstStyle/>
          <a:p>
            <a:pPr defTabSz="886968">
              <a:defRPr sz="2910"/>
            </a:pPr>
          </a:p>
        </p:txBody>
      </p:sp>
      <p:sp>
        <p:nvSpPr>
          <p:cNvPr id="194" name="Double-click to edit"/>
          <p:cNvSpPr txBox="1"/>
          <p:nvPr>
            <p:ph type="body" idx="1"/>
          </p:nvPr>
        </p:nvSpPr>
        <p:spPr>
          <a:prstGeom prst="rect">
            <a:avLst/>
          </a:prstGeom>
        </p:spPr>
        <p:txBody>
          <a:bodyPr/>
          <a:lstStyle/>
          <a:p>
            <a:pPr/>
          </a:p>
        </p:txBody>
      </p:sp>
      <p:grpSp>
        <p:nvGrpSpPr>
          <p:cNvPr id="197" name="framing…"/>
          <p:cNvGrpSpPr/>
          <p:nvPr/>
        </p:nvGrpSpPr>
        <p:grpSpPr>
          <a:xfrm>
            <a:off x="4138002" y="1037938"/>
            <a:ext cx="4070437" cy="2988430"/>
            <a:chOff x="0" y="0"/>
            <a:chExt cx="4070436" cy="2988429"/>
          </a:xfrm>
        </p:grpSpPr>
        <p:sp>
          <p:nvSpPr>
            <p:cNvPr id="195" name="Rectangle"/>
            <p:cNvSpPr/>
            <p:nvPr/>
          </p:nvSpPr>
          <p:spPr>
            <a:xfrm>
              <a:off x="-1" y="-1"/>
              <a:ext cx="4070438" cy="2988431"/>
            </a:xfrm>
            <a:prstGeom prst="rect">
              <a:avLst/>
            </a:prstGeom>
            <a:noFill/>
            <a:ln w="25400" cap="flat">
              <a:solidFill>
                <a:schemeClr val="accent1"/>
              </a:solidFill>
              <a:prstDash val="solid"/>
              <a:round/>
            </a:ln>
            <a:effectLst/>
          </p:spPr>
          <p:txBody>
            <a:bodyPr wrap="square" lIns="0" tIns="0" rIns="0" bIns="0" numCol="1" anchor="t">
              <a:noAutofit/>
            </a:bodyPr>
            <a:lstStyle/>
            <a:p>
              <a:pPr defTabSz="868680">
                <a:lnSpc>
                  <a:spcPct val="115000"/>
                </a:lnSpc>
                <a:defRPr b="1" sz="1700">
                  <a:solidFill>
                    <a:srgbClr val="000000"/>
                  </a:solidFill>
                  <a:latin typeface="Lato"/>
                  <a:ea typeface="Lato"/>
                  <a:cs typeface="Lato"/>
                  <a:sym typeface="Lato"/>
                </a:defRPr>
              </a:pPr>
            </a:p>
          </p:txBody>
        </p:sp>
        <p:sp>
          <p:nvSpPr>
            <p:cNvPr id="196" name="framing…"/>
            <p:cNvSpPr txBox="1"/>
            <p:nvPr/>
          </p:nvSpPr>
          <p:spPr>
            <a:xfrm>
              <a:off x="12699" y="12699"/>
              <a:ext cx="4045038" cy="29630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2" tIns="91422" rIns="91422" bIns="91422" numCol="1" anchor="t">
              <a:normAutofit fontScale="100000" lnSpcReduction="0"/>
            </a:bodyPr>
            <a:lstStyle/>
            <a:p>
              <a:pPr defTabSz="868680">
                <a:lnSpc>
                  <a:spcPct val="115000"/>
                </a:lnSpc>
                <a:defRPr b="1" sz="1700">
                  <a:solidFill>
                    <a:schemeClr val="accent5"/>
                  </a:solidFill>
                  <a:latin typeface="Lato"/>
                  <a:ea typeface="Lato"/>
                  <a:cs typeface="Lato"/>
                  <a:sym typeface="Lato"/>
                </a:defRPr>
              </a:pPr>
              <a:r>
                <a:t>framing</a:t>
              </a:r>
            </a:p>
            <a:p>
              <a:pPr marL="434340" indent="-325754" defTabSz="868680">
                <a:lnSpc>
                  <a:spcPct val="115000"/>
                </a:lnSpc>
                <a:buClr>
                  <a:srgbClr val="000000"/>
                </a:buClr>
                <a:buSzPts val="1700"/>
                <a:buFont typeface="Helvetica"/>
                <a:buChar char="●"/>
                <a:defRPr b="1" sz="1700">
                  <a:solidFill>
                    <a:srgbClr val="000000"/>
                  </a:solidFill>
                  <a:latin typeface="Lato"/>
                  <a:ea typeface="Lato"/>
                  <a:cs typeface="Lato"/>
                  <a:sym typeface="Lato"/>
                </a:defRPr>
              </a:pPr>
              <a:r>
                <a:t>what: </a:t>
              </a:r>
              <a:r>
                <a:rPr b="0"/>
                <a:t> </a:t>
              </a:r>
              <a:r>
                <a:rPr b="0"/>
                <a:t>represent collections of related data using ArrayLists</a:t>
              </a:r>
              <a:endParaRPr b="0"/>
            </a:p>
            <a:p>
              <a:pPr marL="434340" indent="-325754" defTabSz="868680">
                <a:lnSpc>
                  <a:spcPct val="115000"/>
                </a:lnSpc>
                <a:buClr>
                  <a:srgbClr val="000000"/>
                </a:buClr>
                <a:buSzPts val="1700"/>
                <a:buFont typeface="Helvetica"/>
                <a:buChar char="●"/>
                <a:defRPr b="1" sz="1700">
                  <a:solidFill>
                    <a:srgbClr val="000000"/>
                  </a:solidFill>
                  <a:latin typeface="Lato"/>
                  <a:ea typeface="Lato"/>
                  <a:cs typeface="Lato"/>
                  <a:sym typeface="Lato"/>
                </a:defRPr>
              </a:pPr>
              <a:r>
                <a:t>why: </a:t>
              </a:r>
              <a:r>
                <a:rPr b="0"/>
                <a:t> ArrayLists are much more convenient and flexible than arrays.</a:t>
              </a:r>
            </a:p>
            <a:p>
              <a:pPr marL="434340" indent="-325754" defTabSz="868680">
                <a:lnSpc>
                  <a:spcPct val="115000"/>
                </a:lnSpc>
                <a:buClr>
                  <a:srgbClr val="000000"/>
                </a:buClr>
                <a:buSzPts val="1700"/>
                <a:buFont typeface="Helvetica"/>
                <a:buChar char="●"/>
                <a:defRPr b="1" sz="1700">
                  <a:solidFill>
                    <a:srgbClr val="000000"/>
                  </a:solidFill>
                  <a:latin typeface="Lato"/>
                  <a:ea typeface="Lato"/>
                  <a:cs typeface="Lato"/>
                  <a:sym typeface="Lato"/>
                </a:defRPr>
              </a:pPr>
              <a:r>
                <a:t>where to: </a:t>
              </a:r>
              <a:r>
                <a:rPr b="0"/>
                <a:t>Algorithms with ArrayLists.</a:t>
              </a:r>
            </a:p>
          </p:txBody>
        </p:sp>
      </p:grpSp>
      <p:pic>
        <p:nvPicPr>
          <p:cNvPr id="198" name="Image" descr="Image"/>
          <p:cNvPicPr>
            <a:picLocks noChangeAspect="1"/>
          </p:cNvPicPr>
          <p:nvPr/>
        </p:nvPicPr>
        <p:blipFill>
          <a:blip r:embed="rId2">
            <a:extLst/>
          </a:blip>
          <a:stretch>
            <a:fillRect/>
          </a:stretch>
        </p:blipFill>
        <p:spPr>
          <a:xfrm>
            <a:off x="239993" y="1497277"/>
            <a:ext cx="3352802" cy="24257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7"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Vocabulary"/>
          <p:cNvSpPr txBox="1"/>
          <p:nvPr>
            <p:ph type="title"/>
          </p:nvPr>
        </p:nvSpPr>
        <p:spPr>
          <a:prstGeom prst="rect">
            <a:avLst/>
          </a:prstGeom>
        </p:spPr>
        <p:txBody>
          <a:bodyPr/>
          <a:lstStyle>
            <a:lvl1pPr defTabSz="886968">
              <a:defRPr sz="2910"/>
            </a:lvl1pPr>
          </a:lstStyle>
          <a:p>
            <a:pPr/>
            <a:r>
              <a:t>Vocabulary </a:t>
            </a:r>
          </a:p>
        </p:txBody>
      </p:sp>
      <p:sp>
        <p:nvSpPr>
          <p:cNvPr id="201" name="Coefficient matrix…"/>
          <p:cNvSpPr txBox="1"/>
          <p:nvPr/>
        </p:nvSpPr>
        <p:spPr>
          <a:xfrm>
            <a:off x="2448193" y="1645901"/>
            <a:ext cx="1929728" cy="1282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latin typeface="Helvetica Neue"/>
                <a:ea typeface="Helvetica Neue"/>
                <a:cs typeface="Helvetica Neue"/>
                <a:sym typeface="Helvetica Neue"/>
              </a:defRPr>
            </a:pPr>
            <a:r>
              <a:t>ArrayList</a:t>
            </a:r>
          </a:p>
          <a:p>
            <a:pPr>
              <a:defRPr>
                <a:solidFill>
                  <a:srgbClr val="FF6A00"/>
                </a:solidFill>
              </a:defRPr>
            </a:pPr>
            <a:r>
              <a:t>An adjustable array.  We can add new items to ArrayLists, remove, and replace items.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1"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Coding to learn: Live coding"/>
          <p:cNvSpPr txBox="1"/>
          <p:nvPr>
            <p:ph type="title"/>
          </p:nvPr>
        </p:nvSpPr>
        <p:spPr>
          <a:prstGeom prst="rect">
            <a:avLst/>
          </a:prstGeom>
        </p:spPr>
        <p:txBody>
          <a:bodyPr/>
          <a:lstStyle>
            <a:lvl1pPr defTabSz="886968">
              <a:defRPr sz="2910"/>
            </a:lvl1pPr>
          </a:lstStyle>
          <a:p>
            <a:pPr/>
            <a:r>
              <a:t>Coding to learn: Live coding</a:t>
            </a:r>
          </a:p>
        </p:txBody>
      </p:sp>
      <p:sp>
        <p:nvSpPr>
          <p:cNvPr id="204" name="be sure to: Log in to Workstation. Follow along, but try to stay one step ahead!"/>
          <p:cNvSpPr txBox="1"/>
          <p:nvPr/>
        </p:nvSpPr>
        <p:spPr>
          <a:xfrm>
            <a:off x="1759322" y="1910654"/>
            <a:ext cx="5625356" cy="558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813816">
              <a:defRPr sz="1800">
                <a:solidFill>
                  <a:schemeClr val="accent5"/>
                </a:solidFill>
              </a:defRPr>
            </a:pPr>
            <a:r>
              <a:t>be sure to:</a:t>
            </a:r>
            <a:r>
              <a:rPr>
                <a:solidFill>
                  <a:schemeClr val="accent5">
                    <a:lumOff val="-9843"/>
                  </a:schemeClr>
                </a:solidFill>
              </a:rPr>
              <a:t> </a:t>
            </a:r>
            <a:r>
              <a:rPr>
                <a:solidFill>
                  <a:schemeClr val="accent3">
                    <a:lumOff val="-9098"/>
                  </a:schemeClr>
                </a:solidFill>
              </a:rPr>
              <a:t>Log in to Workstation. Follow along, but try to stay one step ahead!</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8" name="Image" descr="Image"/>
          <p:cNvPicPr>
            <a:picLocks noChangeAspect="1"/>
          </p:cNvPicPr>
          <p:nvPr/>
        </p:nvPicPr>
        <p:blipFill>
          <a:blip r:embed="rId3">
            <a:extLst/>
          </a:blip>
          <a:stretch>
            <a:fillRect/>
          </a:stretch>
        </p:blipFill>
        <p:spPr>
          <a:xfrm>
            <a:off x="1845505" y="1784398"/>
            <a:ext cx="4780687" cy="2595230"/>
          </a:xfrm>
          <a:prstGeom prst="rect">
            <a:avLst/>
          </a:prstGeom>
          <a:ln w="12700">
            <a:miter lim="400000"/>
          </a:ln>
        </p:spPr>
      </p:pic>
      <p:grpSp>
        <p:nvGrpSpPr>
          <p:cNvPr id="213" name="Google Shape;118;p19"/>
          <p:cNvGrpSpPr/>
          <p:nvPr/>
        </p:nvGrpSpPr>
        <p:grpSpPr>
          <a:xfrm>
            <a:off x="1781657" y="620249"/>
            <a:ext cx="6244203" cy="914171"/>
            <a:chOff x="-1" y="0"/>
            <a:chExt cx="6244202" cy="914170"/>
          </a:xfrm>
        </p:grpSpPr>
        <p:sp>
          <p:nvSpPr>
            <p:cNvPr id="209" name="Rectangle"/>
            <p:cNvSpPr/>
            <p:nvPr/>
          </p:nvSpPr>
          <p:spPr>
            <a:xfrm>
              <a:off x="-2" y="0"/>
              <a:ext cx="5574802" cy="914171"/>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defRPr>
              </a:pPr>
            </a:p>
          </p:txBody>
        </p:sp>
        <p:grpSp>
          <p:nvGrpSpPr>
            <p:cNvPr id="212" name="Do now…"/>
            <p:cNvGrpSpPr/>
            <p:nvPr/>
          </p:nvGrpSpPr>
          <p:grpSpPr>
            <a:xfrm>
              <a:off x="11594" y="11594"/>
              <a:ext cx="6232608" cy="890981"/>
              <a:chOff x="-1" y="-1"/>
              <a:chExt cx="6232606" cy="890979"/>
            </a:xfrm>
          </p:grpSpPr>
          <p:sp>
            <p:nvSpPr>
              <p:cNvPr id="210" name="Rectangle"/>
              <p:cNvSpPr/>
              <p:nvPr/>
            </p:nvSpPr>
            <p:spPr>
              <a:xfrm>
                <a:off x="-2" y="-2"/>
                <a:ext cx="6232608" cy="890981"/>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507148">
                  <a:defRPr sz="1300">
                    <a:solidFill>
                      <a:schemeClr val="accent5"/>
                    </a:solidFill>
                  </a:defRPr>
                </a:pPr>
              </a:p>
            </p:txBody>
          </p:sp>
          <p:sp>
            <p:nvSpPr>
              <p:cNvPr id="211" name="Practice problem #1…"/>
              <p:cNvSpPr txBox="1"/>
              <p:nvPr/>
            </p:nvSpPr>
            <p:spPr>
              <a:xfrm>
                <a:off x="15569" y="15569"/>
                <a:ext cx="6201466" cy="8598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507148">
                  <a:defRPr sz="2000">
                    <a:latin typeface="+mn-lt"/>
                    <a:ea typeface="+mn-ea"/>
                    <a:cs typeface="+mn-cs"/>
                    <a:sym typeface="Arial"/>
                  </a:defRPr>
                </a:pPr>
                <a:r>
                  <a:t>Independent work</a:t>
                </a:r>
              </a:p>
              <a:p>
                <a:pPr defTabSz="507148">
                  <a:defRPr sz="1300">
                    <a:solidFill>
                      <a:schemeClr val="accent5"/>
                    </a:solidFill>
                  </a:defRPr>
                </a:pPr>
                <a:r>
                  <a:t>be sure to:</a:t>
                </a:r>
                <a:r>
                  <a:rPr>
                    <a:solidFill>
                      <a:schemeClr val="accent5">
                        <a:lumOff val="-9843"/>
                      </a:schemeClr>
                    </a:solidFill>
                  </a:rPr>
                  <a:t> </a:t>
                </a:r>
                <a:r>
                  <a:rPr>
                    <a:solidFill>
                      <a:schemeClr val="accent1"/>
                    </a:solidFill>
                  </a:rPr>
                  <a:t>Complete exercises in lessons 6.1 and 6.1(ArrayLists)  on CodeHS!</a:t>
                </a:r>
              </a:p>
            </p:txBody>
          </p:sp>
        </p:grpSp>
      </p:gr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Double-click to edit"/>
          <p:cNvSpPr txBox="1"/>
          <p:nvPr>
            <p:ph type="title"/>
          </p:nvPr>
        </p:nvSpPr>
        <p:spPr>
          <a:prstGeom prst="rect">
            <a:avLst/>
          </a:prstGeom>
        </p:spPr>
        <p:txBody>
          <a:bodyPr/>
          <a:lstStyle/>
          <a:p>
            <a:pPr defTabSz="886968">
              <a:defRPr sz="2910"/>
            </a:pPr>
          </a:p>
        </p:txBody>
      </p:sp>
      <p:sp>
        <p:nvSpPr>
          <p:cNvPr id="218" name="How would you add the double 75.6 to the end of an ArrayList of Doubles named myDoubles?…"/>
          <p:cNvSpPr txBox="1"/>
          <p:nvPr/>
        </p:nvSpPr>
        <p:spPr>
          <a:xfrm>
            <a:off x="778973" y="1600200"/>
            <a:ext cx="3278433" cy="152402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87157" indent="-187157">
              <a:buSzPct val="100000"/>
              <a:buAutoNum type="arabicPeriod" startAt="1"/>
            </a:pPr>
            <a:r>
              <a:t>How would you add the double 75.6 to the end of an ArrayList of Doubles named </a:t>
            </a:r>
            <a:r>
              <a:rPr sz="1200">
                <a:solidFill>
                  <a:srgbClr val="C7254E"/>
                </a:solidFill>
                <a:latin typeface="Monaco"/>
                <a:ea typeface="Monaco"/>
                <a:cs typeface="Monaco"/>
                <a:sym typeface="Monaco"/>
              </a:rPr>
              <a:t>myDoubles</a:t>
            </a:r>
            <a:r>
              <a:t>? </a:t>
            </a:r>
          </a:p>
          <a:p>
            <a:pPr marL="187157" indent="-187157">
              <a:buSzPct val="100000"/>
              <a:buAutoNum type="arabicPeriod" startAt="1"/>
            </a:pPr>
            <a:r>
              <a:t>How do you create an ArrayList of integers?</a:t>
            </a:r>
          </a:p>
          <a:p>
            <a:pPr marL="187157" indent="-187157">
              <a:buSzPct val="100000"/>
              <a:buAutoNum type="arabicPeriod" startAt="1"/>
            </a:pPr>
            <a:r>
              <a:t> What must be done before using ArrayLists? </a:t>
            </a:r>
          </a:p>
        </p:txBody>
      </p:sp>
      <p:pic>
        <p:nvPicPr>
          <p:cNvPr id="219" name="Image" descr="Image"/>
          <p:cNvPicPr>
            <a:picLocks noChangeAspect="1"/>
          </p:cNvPicPr>
          <p:nvPr/>
        </p:nvPicPr>
        <p:blipFill>
          <a:blip r:embed="rId3">
            <a:extLst/>
          </a:blip>
          <a:stretch>
            <a:fillRect/>
          </a:stretch>
        </p:blipFill>
        <p:spPr>
          <a:xfrm>
            <a:off x="4616052" y="1554712"/>
            <a:ext cx="3053022" cy="2034076"/>
          </a:xfrm>
          <a:prstGeom prst="rect">
            <a:avLst/>
          </a:prstGeom>
          <a:ln w="12700">
            <a:miter lim="400000"/>
          </a:ln>
        </p:spPr>
      </p:pic>
      <p:sp>
        <p:nvSpPr>
          <p:cNvPr id="220" name="Reflection: Thinking about thinking…"/>
          <p:cNvSpPr txBox="1"/>
          <p:nvPr/>
        </p:nvSpPr>
        <p:spPr>
          <a:xfrm>
            <a:off x="1404467" y="357128"/>
            <a:ext cx="7302728" cy="939691"/>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defTabSz="813816">
              <a:defRPr sz="2100">
                <a:latin typeface="+mn-lt"/>
                <a:ea typeface="+mn-ea"/>
                <a:cs typeface="+mn-cs"/>
                <a:sym typeface="Arial"/>
              </a:defRPr>
            </a:pPr>
            <a:r>
              <a:t>Reflection: Thinking about thinking</a:t>
            </a:r>
          </a:p>
          <a:p>
            <a:pPr defTabSz="813816">
              <a:defRPr sz="1200">
                <a:solidFill>
                  <a:schemeClr val="accent5"/>
                </a:solidFill>
              </a:defRPr>
            </a:pPr>
            <a:r>
              <a:t>be sure to:</a:t>
            </a:r>
            <a:r>
              <a:rPr>
                <a:solidFill>
                  <a:schemeClr val="accent5">
                    <a:lumOff val="-9843"/>
                  </a:schemeClr>
                </a:solidFill>
              </a:rPr>
              <a:t> </a:t>
            </a:r>
            <a:r>
              <a:rPr>
                <a:solidFill>
                  <a:schemeClr val="accent3">
                    <a:lumOff val="-9098"/>
                  </a:schemeClr>
                </a:solidFill>
              </a:rPr>
              <a:t>Answer each question below with a complete sentence. Be prepared to share out!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1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1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18">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8" grpId="1"/>
    </p:bldLst>
  </p:timing>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