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</a:t>
            </a:r>
          </a:p>
          <a:p>
            <a:pPr/>
            <a:r>
              <a:t>identity matrix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HAND WRITTEN LP.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use Gauss-Jordan elimination to find the inverse of a matrix?</a:t>
            </a:r>
          </a:p>
        </p:txBody>
      </p:sp>
      <p:sp>
        <p:nvSpPr>
          <p:cNvPr id="45" name="Dr. O’Brien  3/14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3/14/22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6.1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14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e sure to: do the work below in your saved copy of thenAlice’s restaurant Pyret file:…"/>
          <p:cNvSpPr txBox="1"/>
          <p:nvPr/>
        </p:nvSpPr>
        <p:spPr>
          <a:xfrm>
            <a:off x="1847593" y="774046"/>
            <a:ext cx="6269918" cy="9271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0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 </a:t>
            </a:r>
            <a:r>
              <a:rPr>
                <a:solidFill>
                  <a:schemeClr val="accent5"/>
                </a:solidFill>
              </a:rPr>
              <a:t>Be Sure to</a:t>
            </a:r>
            <a:r>
              <a:rPr>
                <a:solidFill>
                  <a:schemeClr val="accent3"/>
                </a:solidFill>
              </a:rPr>
              <a:t> carefully answer the questions below.</a:t>
            </a:r>
          </a:p>
        </p:txBody>
      </p:sp>
      <p:sp>
        <p:nvSpPr>
          <p:cNvPr id="191" name="You decide to invest in AAA-rated bonds, A-rated bonds, and B-rated bonds.  The average yields are: 6.5% for AAA-rated, 7% for A-rated, and 9% for B-rated bonds. Your financial advisor tells you to buy twice as many B-rated bonds as A-rated bonds."/>
          <p:cNvSpPr txBox="1"/>
          <p:nvPr/>
        </p:nvSpPr>
        <p:spPr>
          <a:xfrm>
            <a:off x="1379466" y="1884453"/>
            <a:ext cx="3770322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You decide to invest in </a:t>
            </a:r>
            <a:r>
              <a:rPr>
                <a:solidFill>
                  <a:schemeClr val="accent5"/>
                </a:solidFill>
              </a:rPr>
              <a:t>AAA-rated</a:t>
            </a:r>
            <a:r>
              <a:t> bonds, </a:t>
            </a:r>
            <a:r>
              <a:rPr>
                <a:solidFill>
                  <a:schemeClr val="accent5"/>
                </a:solidFill>
              </a:rPr>
              <a:t>A-rated</a:t>
            </a:r>
            <a:r>
              <a:t> bonds, and</a:t>
            </a:r>
            <a:r>
              <a:rPr>
                <a:solidFill>
                  <a:schemeClr val="accent5"/>
                </a:solidFill>
              </a:rPr>
              <a:t> B-rated</a:t>
            </a:r>
            <a:r>
              <a:t> bonds.  The average yields are: 6.5% for </a:t>
            </a:r>
            <a:r>
              <a:rPr>
                <a:solidFill>
                  <a:schemeClr val="accent5"/>
                </a:solidFill>
              </a:rPr>
              <a:t>AAA-rated</a:t>
            </a:r>
            <a:r>
              <a:t>, 7% for</a:t>
            </a:r>
            <a:r>
              <a:rPr>
                <a:solidFill>
                  <a:schemeClr val="accent5"/>
                </a:solidFill>
              </a:rPr>
              <a:t> A-rated</a:t>
            </a:r>
            <a:r>
              <a:t>, and 9% for</a:t>
            </a:r>
            <a:r>
              <a:rPr>
                <a:solidFill>
                  <a:schemeClr val="accent5"/>
                </a:solidFill>
              </a:rPr>
              <a:t> B-rated </a:t>
            </a:r>
            <a:r>
              <a:t>bonds. Your financial advisor tells you to buy twice as many </a:t>
            </a:r>
            <a:r>
              <a:rPr>
                <a:solidFill>
                  <a:schemeClr val="accent5"/>
                </a:solidFill>
              </a:rPr>
              <a:t>B-rated</a:t>
            </a:r>
            <a:r>
              <a:t> bonds as </a:t>
            </a:r>
            <a:r>
              <a:rPr>
                <a:solidFill>
                  <a:schemeClr val="accent5"/>
                </a:solidFill>
              </a:rPr>
              <a:t>A-rated</a:t>
            </a:r>
            <a:r>
              <a:t> bonds.</a:t>
            </a:r>
          </a:p>
        </p:txBody>
      </p:sp>
      <p:sp>
        <p:nvSpPr>
          <p:cNvPr id="192" name="How How is the system of linear equations to your right related to this problem?…"/>
          <p:cNvSpPr txBox="1"/>
          <p:nvPr/>
        </p:nvSpPr>
        <p:spPr>
          <a:xfrm>
            <a:off x="1275153" y="3356810"/>
            <a:ext cx="377032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How How is the system of linear equations to your right related to this problem?</a:t>
            </a:r>
          </a:p>
          <a:p>
            <a:pPr marL="187157" indent="-187157">
              <a:buSzPct val="100000"/>
              <a:buAutoNum type="arabicPeriod" startAt="1"/>
            </a:pPr>
            <a:r>
              <a:t>How could you transform this system into a matrix equation?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5716" y="2646120"/>
            <a:ext cx="2756657" cy="1044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framing…"/>
          <p:cNvGrpSpPr/>
          <p:nvPr/>
        </p:nvGrpSpPr>
        <p:grpSpPr>
          <a:xfrm>
            <a:off x="4138001" y="1352601"/>
            <a:ext cx="4070439" cy="2988433"/>
            <a:chOff x="0" y="-1"/>
            <a:chExt cx="4070437" cy="2988432"/>
          </a:xfrm>
        </p:grpSpPr>
        <p:sp>
          <p:nvSpPr>
            <p:cNvPr id="195" name="Rectangle"/>
            <p:cNvSpPr/>
            <p:nvPr/>
          </p:nvSpPr>
          <p:spPr>
            <a:xfrm>
              <a:off x="-1" y="-2"/>
              <a:ext cx="4070439" cy="2988434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196" name="framing…"/>
            <p:cNvSpPr txBox="1"/>
            <p:nvPr/>
          </p:nvSpPr>
          <p:spPr>
            <a:xfrm>
              <a:off x="12699" y="12698"/>
              <a:ext cx="4045039" cy="2963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chemeClr val="accent5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framing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what: </a:t>
              </a:r>
              <a:r>
                <a:rPr b="0"/>
                <a:t> </a:t>
              </a:r>
              <a:r>
                <a:rPr b="0"/>
                <a:t>use Gauss-Jordan elimination to find the inverse of a matrix</a:t>
              </a:r>
              <a:endParaRPr b="0"/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why: </a:t>
              </a:r>
              <a:r>
                <a:rPr b="0"/>
                <a:t> this lets us quickly solve lots of systems of linear equations</a:t>
              </a:r>
              <a:endParaRPr b="0"/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where to: </a:t>
              </a:r>
              <a:r>
                <a:rPr b="0"/>
                <a:t>solving linear systems in Python</a:t>
              </a:r>
            </a:p>
          </p:txBody>
        </p:sp>
      </p:grp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28" y="1352601"/>
            <a:ext cx="3352803" cy="2425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201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Mini-lesson"/>
          <p:cNvSpPr txBox="1"/>
          <p:nvPr>
            <p:ph type="title"/>
          </p:nvPr>
        </p:nvSpPr>
        <p:spPr>
          <a:xfrm>
            <a:off x="1914063" y="129739"/>
            <a:ext cx="6923930" cy="609044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Mini-lesson</a:t>
            </a:r>
          </a:p>
        </p:txBody>
      </p:sp>
      <p:sp>
        <p:nvSpPr>
          <p:cNvPr id="204" name="If we know the inverse   for an invertible matrix  , then we can solve for  , the variable matrix.…"/>
          <p:cNvSpPr txBox="1"/>
          <p:nvPr/>
        </p:nvSpPr>
        <p:spPr>
          <a:xfrm>
            <a:off x="220536" y="3545910"/>
            <a:ext cx="3183430" cy="11290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If we know the inverse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7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t> for an </a:t>
            </a:r>
            <a:r>
              <a:rPr>
                <a:solidFill>
                  <a:srgbClr val="FF2600"/>
                </a:solidFill>
              </a:rPr>
              <a:t>invertible</a:t>
            </a:r>
            <a:r>
              <a:t> matrix </a:t>
            </a:r>
            <a14:m>
              <m:oMath>
                <m:r>
                  <a:rPr xmlns:a="http://schemas.openxmlformats.org/drawingml/2006/main" sz="165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, then we can solve for </a:t>
            </a:r>
            <a14:m>
              <m:oMath>
                <m:r>
                  <a:rPr xmlns:a="http://schemas.openxmlformats.org/drawingml/2006/main" sz="15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, the variable matrix.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>
              <a:defRPr>
                <a:solidFill>
                  <a:srgbClr val="011D57"/>
                </a:solidFill>
              </a:defRPr>
            </a:pPr>
            <a:r>
              <a:t>A matrix is </a:t>
            </a:r>
            <a:r>
              <a:rPr>
                <a:solidFill>
                  <a:srgbClr val="FF2600"/>
                </a:solidFill>
              </a:rPr>
              <a:t>invertible</a:t>
            </a:r>
            <a:r>
              <a:t> if it has an inverse.</a:t>
            </a:r>
          </a:p>
        </p:txBody>
      </p:sp>
      <p:sp>
        <p:nvSpPr>
          <p:cNvPr id="205" name="Be sure to… Follow along on the board! Info below should be in your notes (copy if it’s not there already)"/>
          <p:cNvSpPr txBox="1"/>
          <p:nvPr/>
        </p:nvSpPr>
        <p:spPr>
          <a:xfrm>
            <a:off x="1874784" y="710225"/>
            <a:ext cx="42141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rPr>
                <a:solidFill>
                  <a:srgbClr val="FFAB01"/>
                </a:solidFill>
              </a:rPr>
              <a:t>Be sure to…</a:t>
            </a:r>
            <a:r>
              <a:t> Follow along on the </a:t>
            </a:r>
            <a:r>
              <a:rPr>
                <a:solidFill>
                  <a:srgbClr val="FF2600"/>
                </a:solidFill>
              </a:rPr>
              <a:t>board</a:t>
            </a:r>
            <a:r>
              <a:t>! Info below should be in your notes (copy if it’s not there already)</a:t>
            </a:r>
          </a:p>
        </p:txBody>
      </p:sp>
      <p:sp>
        <p:nvSpPr>
          <p:cNvPr id="206" name="Matrix inverse…"/>
          <p:cNvSpPr txBox="1"/>
          <p:nvPr/>
        </p:nvSpPr>
        <p:spPr>
          <a:xfrm>
            <a:off x="209287" y="1824407"/>
            <a:ext cx="3205928" cy="139385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61FE"/>
                </a:solidFill>
              </a:defRPr>
            </a:pPr>
            <a:r>
              <a:t>Matrix inverse</a:t>
            </a:r>
          </a:p>
          <a:p>
            <a:pPr>
              <a:defRPr i="1">
                <a:solidFill>
                  <a:srgbClr val="011D57"/>
                </a:solidFill>
              </a:defRPr>
            </a:pPr>
            <a14:m>
              <m:oMath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</a:t>
            </a:r>
            <a:r>
              <a:rPr i="0"/>
              <a:t>is an </a:t>
            </a:r>
            <a14:m>
              <m:oMath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rPr i="0"/>
              <a:t> square matrix.</a:t>
            </a:r>
            <a:endParaRPr i="0"/>
          </a:p>
          <a:p>
            <a:pPr>
              <a:defRPr i="1">
                <a:solidFill>
                  <a:srgbClr val="011D57"/>
                </a:solidFill>
              </a:defRPr>
            </a:pP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rPr i="0"/>
              <a:t> is an </a:t>
            </a:r>
            <a14:m>
              <m:oMath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rPr i="0"/>
              <a:t> identity matrix.</a:t>
            </a:r>
            <a:endParaRPr i="0"/>
          </a:p>
          <a:p>
            <a:pPr>
              <a:defRPr i="1">
                <a:solidFill>
                  <a:srgbClr val="011D57"/>
                </a:solidFill>
              </a:defRPr>
            </a:pPr>
            <a:r>
              <a:rPr i="0"/>
              <a:t>If there is a matrix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rPr i="0"/>
              <a:t> such that</a:t>
            </a:r>
            <a:endParaRPr i="0"/>
          </a:p>
          <a:p>
            <a:pPr>
              <a:defRPr i="1">
                <a:solidFill>
                  <a:srgbClr val="011D57"/>
                </a:solidFill>
              </a:defRPr>
            </a:pPr>
            <a:r>
              <a:rPr i="0"/>
              <a:t>       </a:t>
            </a:r>
            <a14:m>
              <m:oMath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e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endParaRPr i="0"/>
          </a:p>
          <a:p>
            <a:pPr>
              <a:defRPr i="1">
                <a:solidFill>
                  <a:srgbClr val="011D57"/>
                </a:solidFill>
              </a:defRPr>
            </a:pPr>
            <a:r>
              <a:rPr i="0"/>
              <a:t>Then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rPr i="0"/>
              <a:t> is called the </a:t>
            </a:r>
            <a:r>
              <a:rPr b="1" i="0"/>
              <a:t>inverse </a:t>
            </a:r>
            <a:r>
              <a:rPr i="0"/>
              <a:t>of </a:t>
            </a:r>
            <a14:m>
              <m:oMath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rPr i="0"/>
              <a:t>.</a:t>
            </a:r>
            <a:endParaRPr>
              <a:solidFill>
                <a:srgbClr val="FF6A00"/>
              </a:solidFill>
            </a:endParaRPr>
          </a:p>
        </p:txBody>
      </p:sp>
      <p:pic>
        <p:nvPicPr>
          <p:cNvPr id="2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45859" y="1240294"/>
            <a:ext cx="4981150" cy="3254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1"/>
      <p:bldP build="p" bldLvl="5" animBg="1" rev="0" advAuto="0" spid="204" grpId="2"/>
      <p:bldP build="whole" bldLvl="1" animBg="1" rev="0" advAuto="0" spid="207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Independent work"/>
          <p:cNvSpPr txBox="1"/>
          <p:nvPr>
            <p:ph type="title"/>
          </p:nvPr>
        </p:nvSpPr>
        <p:spPr>
          <a:xfrm>
            <a:off x="2036988" y="94994"/>
            <a:ext cx="6923930" cy="609044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Independent work</a:t>
            </a:r>
          </a:p>
        </p:txBody>
      </p:sp>
      <p:sp>
        <p:nvSpPr>
          <p:cNvPr id="212" name="Be sure to… Take worksheet.  Do your work in the notes. Show all your work! Be prepared to hand in on Google Classroom!."/>
          <p:cNvSpPr txBox="1"/>
          <p:nvPr/>
        </p:nvSpPr>
        <p:spPr>
          <a:xfrm>
            <a:off x="1902968" y="893418"/>
            <a:ext cx="42141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rPr>
                <a:solidFill>
                  <a:srgbClr val="FFAB01"/>
                </a:solidFill>
              </a:rPr>
              <a:t>Be sure to…</a:t>
            </a:r>
            <a:r>
              <a:t> Take worksheet.  Do your work in the notes. Show all your work! Be prepared to hand in on </a:t>
            </a:r>
            <a:r>
              <a:rPr b="1"/>
              <a:t>Google Classroom!</a:t>
            </a:r>
            <a:r>
              <a:t>.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762" y="1730499"/>
            <a:ext cx="7146634" cy="23351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Independent work"/>
          <p:cNvSpPr txBox="1"/>
          <p:nvPr>
            <p:ph type="title"/>
          </p:nvPr>
        </p:nvSpPr>
        <p:spPr>
          <a:xfrm>
            <a:off x="2036988" y="94994"/>
            <a:ext cx="6923930" cy="609044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Independent work</a:t>
            </a:r>
          </a:p>
        </p:txBody>
      </p:sp>
      <p:sp>
        <p:nvSpPr>
          <p:cNvPr id="216" name="You decide to invest in AAA-rated bonds, A-rated bonds, and B-rated bonds.  The average yields are: 6.5% for AAA-rated, 7% for A-rated, and 9% for B-rated bonds. Your financial advisor tells you to buy twice as many B-rated bonds as A-rated bonds."/>
          <p:cNvSpPr txBox="1"/>
          <p:nvPr/>
        </p:nvSpPr>
        <p:spPr>
          <a:xfrm>
            <a:off x="1599264" y="1924050"/>
            <a:ext cx="3770322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2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You decide to invest in </a:t>
            </a:r>
            <a:r>
              <a:rPr>
                <a:solidFill>
                  <a:schemeClr val="accent5"/>
                </a:solidFill>
              </a:rPr>
              <a:t>AAA-rated</a:t>
            </a:r>
            <a:r>
              <a:t> bonds, </a:t>
            </a:r>
            <a:r>
              <a:rPr>
                <a:solidFill>
                  <a:schemeClr val="accent5"/>
                </a:solidFill>
              </a:rPr>
              <a:t>A-rated</a:t>
            </a:r>
            <a:r>
              <a:t> bonds, and</a:t>
            </a:r>
            <a:r>
              <a:rPr>
                <a:solidFill>
                  <a:schemeClr val="accent5"/>
                </a:solidFill>
              </a:rPr>
              <a:t> B-rated</a:t>
            </a:r>
            <a:r>
              <a:t> bonds.  The average yields are: 6.5% for </a:t>
            </a:r>
            <a:r>
              <a:rPr>
                <a:solidFill>
                  <a:schemeClr val="accent5"/>
                </a:solidFill>
              </a:rPr>
              <a:t>AAA-rated</a:t>
            </a:r>
            <a:r>
              <a:t>, 7% for</a:t>
            </a:r>
            <a:r>
              <a:rPr>
                <a:solidFill>
                  <a:schemeClr val="accent5"/>
                </a:solidFill>
              </a:rPr>
              <a:t> A-rated</a:t>
            </a:r>
            <a:r>
              <a:t>, and 9% for</a:t>
            </a:r>
            <a:r>
              <a:rPr>
                <a:solidFill>
                  <a:schemeClr val="accent5"/>
                </a:solidFill>
              </a:rPr>
              <a:t> B-rated </a:t>
            </a:r>
            <a:r>
              <a:t>bonds. Your financial advisor tells you to buy twice as many </a:t>
            </a:r>
            <a:r>
              <a:rPr>
                <a:solidFill>
                  <a:schemeClr val="accent5"/>
                </a:solidFill>
              </a:rPr>
              <a:t>B-rated</a:t>
            </a:r>
            <a:r>
              <a:t> bonds as </a:t>
            </a:r>
            <a:r>
              <a:rPr>
                <a:solidFill>
                  <a:schemeClr val="accent5"/>
                </a:solidFill>
              </a:rPr>
              <a:t>A-rated</a:t>
            </a:r>
            <a:r>
              <a:t> bonds.</a:t>
            </a: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0286" y="1463238"/>
            <a:ext cx="2756657" cy="1044863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Be sure to… Take worksheet.  Do your work in the notes. Show all your work! Be prepared to hand in on Google Classroom!."/>
          <p:cNvSpPr txBox="1"/>
          <p:nvPr/>
        </p:nvSpPr>
        <p:spPr>
          <a:xfrm>
            <a:off x="1902968" y="893418"/>
            <a:ext cx="42141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rPr>
                <a:solidFill>
                  <a:srgbClr val="FFAB01"/>
                </a:solidFill>
              </a:rPr>
              <a:t>Be sure to…</a:t>
            </a:r>
            <a:r>
              <a:t> Take worksheet.  Do your work in the notes. Show all your work! Be prepared to hand in on </a:t>
            </a:r>
            <a:r>
              <a:rPr b="1"/>
              <a:t>Google Classroom!</a:t>
            </a:r>
            <a:r>
              <a:t>.</a:t>
            </a:r>
          </a:p>
        </p:txBody>
      </p:sp>
      <p:sp>
        <p:nvSpPr>
          <p:cNvPr id="219" name="How could you transform this system into a matrix equation? (same as do now)…"/>
          <p:cNvSpPr txBox="1"/>
          <p:nvPr/>
        </p:nvSpPr>
        <p:spPr>
          <a:xfrm>
            <a:off x="1599264" y="3384994"/>
            <a:ext cx="6605743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33947" indent="-233947">
              <a:buSzPct val="100000"/>
              <a:buAutoNum type="alphaUcPeriod" startAt="1"/>
            </a:pPr>
            <a:r>
              <a:t>How could you transform this system into a matrix equation? (same as do now)</a:t>
            </a:r>
          </a:p>
          <a:p>
            <a:pPr marL="233947" indent="-233947">
              <a:buSzPct val="100000"/>
              <a:buAutoNum type="alphaUcPeriod" startAt="1"/>
            </a:pPr>
            <a:r>
              <a:t>Use the matrix inverse to determine how much you invested in each class of bonds.</a:t>
            </a:r>
          </a:p>
          <a:p>
            <a:pPr marL="233947" indent="-233947">
              <a:buSzPct val="100000"/>
              <a:buAutoNum type="alphaUcPeriod" startAt="1"/>
            </a:pPr>
            <a:r>
              <a:t> Use Gauss-Jordan elimination and matrix inverses to determine how much you should purchase of each class of bonds. Write a sentence explaining why your answer makes sense</a:t>
            </a:r>
          </a:p>
          <a:p>
            <a:pPr defTabSz="457200">
              <a:defRPr sz="1000">
                <a:solidFill>
                  <a:srgbClr val="000000"/>
                </a:solidFill>
              </a:defRPr>
            </a:pP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24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2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23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