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VOCAB</a:t>
            </a:r>
          </a:p>
          <a:p>
            <a:pPr/>
            <a:r>
              <a:t>identity matrix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answers will vary. students might notice that A almost looks like an identity matrix, except that the top left pivot is 2 instead of 1</a:t>
            </a:r>
          </a:p>
          <a:p>
            <a:pPr marL="187157" indent="-187157">
              <a:buSzPct val="100000"/>
              <a:buAutoNum type="arabicPeriod" startAt="1"/>
            </a:pPr>
            <a:r>
              <a:t>This will be identical to B except taht the elements of the first row will be X2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Shape 2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Can these matrices be multiplied? Because A has 3 columns and B 3 rows.</a:t>
            </a:r>
          </a:p>
          <a:p>
            <a:pPr/>
            <a:r>
              <a:t>What do you notice about the product of A and B? It’s identical to B.</a:t>
            </a:r>
          </a:p>
          <a:p>
            <a:pPr/>
            <a:r>
              <a:t>Do you think the order of operations matter here (ie does AB=BA?) no the output will be B no ,after what.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7" name="Shape 2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Coefficient matrix A times variable matrix x equals the left hand side of the equation. Matrices are only equal if each element of one matrix is equal to the corresponding element of the other.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 </a:t>
            </a:r>
            <a:r>
              <a:t>g</a:t>
            </a:r>
            <a:r>
              <a:t>oal: </a:t>
            </a:r>
            <a:r>
              <a:rPr b="0"/>
              <a:t>Using matrix inverses to solve systems of linear equations</a:t>
            </a:r>
          </a:p>
        </p:txBody>
      </p:sp>
      <p:sp>
        <p:nvSpPr>
          <p:cNvPr id="45" name="Dr. O’Brien  3/15/22"/>
          <p:cNvSpPr txBox="1"/>
          <p:nvPr/>
        </p:nvSpPr>
        <p:spPr>
          <a:xfrm>
            <a:off x="6731910" y="39450"/>
            <a:ext cx="20950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Dr. O’Brien  3/15/22</a:t>
            </a:r>
          </a:p>
        </p:txBody>
      </p:sp>
      <p:pic>
        <p:nvPicPr>
          <p:cNvPr id="46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Precalc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6.2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15 March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Be sure to: do the work below in your saved copy of thenAlice’s restaurant Pyret file:…"/>
          <p:cNvSpPr txBox="1"/>
          <p:nvPr/>
        </p:nvSpPr>
        <p:spPr>
          <a:xfrm>
            <a:off x="1803603" y="1854262"/>
            <a:ext cx="6269918" cy="12827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1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Do now…</a:t>
            </a:r>
            <a:r>
              <a:rPr>
                <a:solidFill>
                  <a:schemeClr val="accent3"/>
                </a:solidFill>
              </a:rPr>
              <a:t>Get out your notebook/binder. Write down the  </a:t>
            </a:r>
            <a:r>
              <a:rPr>
                <a:solidFill>
                  <a:srgbClr val="FF2600"/>
                </a:solidFill>
              </a:rPr>
              <a:t>date</a:t>
            </a:r>
            <a:r>
              <a:rPr>
                <a:solidFill>
                  <a:schemeClr val="accent3"/>
                </a:solidFill>
              </a:rPr>
              <a:t> and </a:t>
            </a:r>
            <a:r>
              <a:rPr>
                <a:solidFill>
                  <a:srgbClr val="E22400"/>
                </a:solidFill>
              </a:rPr>
              <a:t>goal</a:t>
            </a:r>
            <a:r>
              <a:rPr>
                <a:solidFill>
                  <a:schemeClr val="accent3"/>
                </a:solidFill>
              </a:rPr>
              <a:t>.  </a:t>
            </a:r>
            <a:r>
              <a:rPr>
                <a:solidFill>
                  <a:schemeClr val="accent5"/>
                </a:solidFill>
              </a:rPr>
              <a:t>Be Sure to</a:t>
            </a:r>
            <a:r>
              <a:rPr>
                <a:solidFill>
                  <a:schemeClr val="accent3"/>
                </a:solidFill>
              </a:rPr>
              <a:t> carefully answer the question on the </a:t>
            </a:r>
            <a:r>
              <a:rPr>
                <a:solidFill>
                  <a:srgbClr val="FF2600"/>
                </a:solidFill>
              </a:rPr>
              <a:t>left board</a:t>
            </a:r>
            <a:r>
              <a:rPr>
                <a:solidFill>
                  <a:schemeClr val="accent3"/>
                </a:solidFill>
              </a:rPr>
              <a:t> in your notebook.</a:t>
            </a:r>
            <a:endParaRPr>
              <a:solidFill>
                <a:schemeClr val="accent1">
                  <a:lumOff val="-6117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framing…"/>
          <p:cNvGrpSpPr/>
          <p:nvPr/>
        </p:nvGrpSpPr>
        <p:grpSpPr>
          <a:xfrm>
            <a:off x="4138001" y="1352601"/>
            <a:ext cx="4070439" cy="2988433"/>
            <a:chOff x="0" y="-1"/>
            <a:chExt cx="4070437" cy="2988432"/>
          </a:xfrm>
        </p:grpSpPr>
        <p:sp>
          <p:nvSpPr>
            <p:cNvPr id="194" name="Rectangle"/>
            <p:cNvSpPr/>
            <p:nvPr/>
          </p:nvSpPr>
          <p:spPr>
            <a:xfrm>
              <a:off x="-1" y="-2"/>
              <a:ext cx="4070439" cy="2988434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868680">
                <a:lnSpc>
                  <a:spcPct val="115000"/>
                </a:lnSpc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</a:p>
          </p:txBody>
        </p:sp>
        <p:sp>
          <p:nvSpPr>
            <p:cNvPr id="195" name="framing…"/>
            <p:cNvSpPr txBox="1"/>
            <p:nvPr/>
          </p:nvSpPr>
          <p:spPr>
            <a:xfrm>
              <a:off x="12699" y="12698"/>
              <a:ext cx="4045039" cy="2963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842619">
                <a:lnSpc>
                  <a:spcPct val="115000"/>
                </a:lnSpc>
                <a:defRPr b="1" sz="1649">
                  <a:solidFill>
                    <a:schemeClr val="accent5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framing</a:t>
              </a:r>
            </a:p>
            <a:p>
              <a:pPr marL="421309" indent="-315981" defTabSz="842619">
                <a:lnSpc>
                  <a:spcPct val="115000"/>
                </a:lnSpc>
                <a:buClr>
                  <a:srgbClr val="000000"/>
                </a:buClr>
                <a:buSzPts val="1600"/>
                <a:buFont typeface="Helvetica"/>
                <a:buChar char="●"/>
                <a:defRPr b="1" sz="1649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what: </a:t>
              </a:r>
              <a:r>
                <a:rPr b="0"/>
                <a:t> </a:t>
              </a:r>
              <a:r>
                <a:rPr b="0"/>
                <a:t>Using matrix inverses to solve systems of linear equations</a:t>
              </a:r>
            </a:p>
            <a:p>
              <a:pPr marL="421309" indent="-315981" defTabSz="842619">
                <a:lnSpc>
                  <a:spcPct val="115000"/>
                </a:lnSpc>
                <a:buClr>
                  <a:srgbClr val="000000"/>
                </a:buClr>
                <a:buSzPts val="1600"/>
                <a:buFont typeface="Helvetica"/>
                <a:buChar char="●"/>
                <a:defRPr b="1" sz="1649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why: </a:t>
              </a:r>
              <a:r>
                <a:rPr b="0"/>
                <a:t> Using Gauss-Jordan elimination to find matrix inverses makes it easy to solve large system of linear equation problems</a:t>
              </a:r>
            </a:p>
            <a:p>
              <a:pPr marL="421309" indent="-315981" defTabSz="842619">
                <a:lnSpc>
                  <a:spcPct val="115000"/>
                </a:lnSpc>
                <a:buClr>
                  <a:srgbClr val="000000"/>
                </a:buClr>
                <a:buSzPts val="1600"/>
                <a:buFont typeface="Helvetica"/>
                <a:buChar char="●"/>
                <a:defRPr b="1" sz="1649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where to: </a:t>
              </a:r>
              <a:r>
                <a:rPr b="0"/>
                <a:t>Using matrix multiplication to perform Gaussian elimination</a:t>
              </a:r>
            </a:p>
          </p:txBody>
        </p:sp>
      </p:grpSp>
      <p:pic>
        <p:nvPicPr>
          <p:cNvPr id="1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128" y="1352601"/>
            <a:ext cx="3352803" cy="2425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>
            <a:lvl1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B24 rules</a:t>
            </a:r>
          </a:p>
        </p:txBody>
      </p:sp>
      <p:sp>
        <p:nvSpPr>
          <p:cNvPr id="200" name="Welcome to our new room, B24!  Please read the information below:…"/>
          <p:cNvSpPr txBox="1"/>
          <p:nvPr/>
        </p:nvSpPr>
        <p:spPr>
          <a:xfrm>
            <a:off x="350267" y="1656889"/>
            <a:ext cx="7462021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t>Welcome to our new room, </a:t>
            </a:r>
            <a:r>
              <a:rPr>
                <a:solidFill>
                  <a:srgbClr val="FF6A00"/>
                </a:solidFill>
              </a:rPr>
              <a:t>B24</a:t>
            </a:r>
            <a:r>
              <a:t>!  Please read the information below:</a:t>
            </a:r>
          </a:p>
          <a:p>
            <a:pPr>
              <a:defRPr>
                <a:solidFill>
                  <a:srgbClr val="011D57"/>
                </a:solidFill>
              </a:defRPr>
            </a:pP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you come in, please find a seat at a desk (if one’s available) or one of the </a:t>
            </a:r>
            <a:r>
              <a:rPr>
                <a:solidFill>
                  <a:srgbClr val="FF6A00"/>
                </a:solidFill>
              </a:rPr>
              <a:t>six</a:t>
            </a:r>
            <a:r>
              <a:t> closest desks to the screen. </a:t>
            </a:r>
            <a:r>
              <a:rPr b="1" i="1" u="sng">
                <a:solidFill>
                  <a:srgbClr val="E22400"/>
                </a:solidFill>
              </a:rPr>
              <a:t>Do not sit in the back of the classroom</a:t>
            </a:r>
            <a:r>
              <a:t>.  We’ll conduct the do now and mini lesson from here.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I dismiss you for independent work, find a sit at one of the computer workstations.</a:t>
            </a: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t>No food or drink by the computers.</a:t>
            </a:r>
            <a:r>
              <a:rPr b="0" i="0" u="none">
                <a:solidFill>
                  <a:srgbClr val="011D57"/>
                </a:solidFill>
              </a:rPr>
              <a:t>  </a:t>
            </a:r>
            <a:endParaRPr b="0" i="0" u="none">
              <a:solidFill>
                <a:srgbClr val="011D57"/>
              </a:solidFill>
            </a:endParaRP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rPr b="0" i="0" u="none">
                <a:solidFill>
                  <a:srgbClr val="011D57"/>
                </a:solidFill>
              </a:rPr>
              <a:t>At the end of the period, you’ll be directed to assemble for the exit ticket/debrief. Log out of your computer, and </a:t>
            </a:r>
            <a:r>
              <a:t>quietly </a:t>
            </a:r>
            <a:r>
              <a:rPr b="0" i="0" u="none">
                <a:solidFill>
                  <a:srgbClr val="011D57"/>
                </a:solidFill>
              </a:rPr>
              <a:t>return to a seat near the front.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oday’s activity: practice probl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sz="2880"/>
            </a:lvl1pPr>
          </a:lstStyle>
          <a:p>
            <a:pPr/>
            <a:r>
              <a:t>Today’s activity: practice problems </a:t>
            </a:r>
          </a:p>
        </p:txBody>
      </p:sp>
      <p:sp>
        <p:nvSpPr>
          <p:cNvPr id="203" name="If you feel confident enough to do the pset on your own……"/>
          <p:cNvSpPr txBox="1"/>
          <p:nvPr/>
        </p:nvSpPr>
        <p:spPr>
          <a:xfrm>
            <a:off x="5343613" y="1593850"/>
            <a:ext cx="2713088" cy="21717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If you feel confident enough to do the pset on your own…</a:t>
            </a:r>
          </a:p>
          <a:p>
            <a:pPr>
              <a:defRPr>
                <a:solidFill>
                  <a:srgbClr val="FF6A00"/>
                </a:solidFill>
              </a:defRPr>
            </a:pPr>
          </a:p>
          <a:p>
            <a:pPr>
              <a:defRPr>
                <a:solidFill>
                  <a:srgbClr val="FF8648"/>
                </a:solidFill>
              </a:defRPr>
            </a:pPr>
            <a:r>
              <a:t>Be sure to: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Move to a seat near a computer.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Follow directions carefully. For each problem show all work or answer in a complete sentence.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Feel free to work with a partner! </a:t>
            </a:r>
          </a:p>
        </p:txBody>
      </p:sp>
      <p:sp>
        <p:nvSpPr>
          <p:cNvPr id="204" name="If you choose to work in a group with Dr. O’Brien…"/>
          <p:cNvSpPr txBox="1"/>
          <p:nvPr/>
        </p:nvSpPr>
        <p:spPr>
          <a:xfrm>
            <a:off x="816222" y="1593850"/>
            <a:ext cx="2713088" cy="13081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If you choose to work in a group with Dr. O’Brien</a:t>
            </a:r>
          </a:p>
          <a:p>
            <a:pPr>
              <a:defRPr>
                <a:solidFill>
                  <a:srgbClr val="FF6A00"/>
                </a:solidFill>
              </a:defRPr>
            </a:pPr>
          </a:p>
          <a:p>
            <a:pPr>
              <a:defRPr>
                <a:solidFill>
                  <a:srgbClr val="FF8648"/>
                </a:solidFill>
              </a:defRPr>
            </a:pPr>
            <a:r>
              <a:t>Be sure to: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Sit at a desk.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Ask questions!</a:t>
            </a:r>
          </a:p>
        </p:txBody>
      </p:sp>
      <p:sp>
        <p:nvSpPr>
          <p:cNvPr id="205" name="Today we’ll be working on Pset #4."/>
          <p:cNvSpPr txBox="1"/>
          <p:nvPr/>
        </p:nvSpPr>
        <p:spPr>
          <a:xfrm>
            <a:off x="2479956" y="1182115"/>
            <a:ext cx="313655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056D6"/>
                </a:solidFill>
              </a:defRPr>
            </a:pPr>
            <a:r>
              <a:t>Today we’ll be working on </a:t>
            </a:r>
            <a:r>
              <a:rPr>
                <a:solidFill>
                  <a:srgbClr val="669D34"/>
                </a:solidFill>
              </a:rPr>
              <a:t>Pset #4.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roblem (1d)"/>
          <p:cNvSpPr txBox="1"/>
          <p:nvPr>
            <p:ph type="title"/>
          </p:nvPr>
        </p:nvSpPr>
        <p:spPr>
          <a:xfrm>
            <a:off x="1899971" y="411575"/>
            <a:ext cx="6923930" cy="609043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Problem (1d)</a:t>
            </a:r>
          </a:p>
        </p:txBody>
      </p:sp>
      <p:pic>
        <p:nvPicPr>
          <p:cNvPr id="208" name="IMG_0111.png" descr="IMG_0111.png"/>
          <p:cNvPicPr>
            <a:picLocks noChangeAspect="1"/>
          </p:cNvPicPr>
          <p:nvPr/>
        </p:nvPicPr>
        <p:blipFill>
          <a:blip r:embed="rId3">
            <a:extLst/>
          </a:blip>
          <a:srcRect l="24881" t="64312" r="22873" b="24205"/>
          <a:stretch>
            <a:fillRect/>
          </a:stretch>
        </p:blipFill>
        <p:spPr>
          <a:xfrm>
            <a:off x="2027717" y="1699149"/>
            <a:ext cx="4489971" cy="1315595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Identity matrix…"/>
          <p:cNvSpPr txBox="1"/>
          <p:nvPr/>
        </p:nvSpPr>
        <p:spPr>
          <a:xfrm>
            <a:off x="2732066" y="3333219"/>
            <a:ext cx="3486663" cy="1106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t>Identity matrix</a:t>
            </a:r>
          </a:p>
          <a:p>
            <a:pPr/>
            <a:r>
              <a:t>An </a:t>
            </a:r>
            <a14:m>
              <m:oMath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 matrix with 1s on its main diagonal and zeros everywhere else.  Denoted by </a:t>
            </a:r>
            <a14:m>
              <m:oMath>
                <m:r>
                  <a:rPr xmlns:a="http://schemas.openxmlformats.org/drawingml/2006/main" sz="14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  <a:r>
              <a:t>. Multiplying any compatible matrix </a:t>
            </a:r>
            <a14:m>
              <m:oMath>
                <m:r>
                  <a:rPr xmlns:a="http://schemas.openxmlformats.org/drawingml/2006/main" sz="16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by </a:t>
            </a:r>
            <a14:m>
              <m:oMath>
                <m:r>
                  <a:rPr xmlns:a="http://schemas.openxmlformats.org/drawingml/2006/main" sz="14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  <a:r>
              <a:t> results in the original matrix </a:t>
            </a:r>
            <a:r>
              <a:rPr i="1"/>
              <a:t>A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roblem (2b)"/>
          <p:cNvSpPr txBox="1"/>
          <p:nvPr>
            <p:ph type="title"/>
          </p:nvPr>
        </p:nvSpPr>
        <p:spPr>
          <a:xfrm>
            <a:off x="1694815" y="411575"/>
            <a:ext cx="7129086" cy="535147"/>
          </a:xfrm>
          <a:prstGeom prst="rect">
            <a:avLst/>
          </a:prstGeom>
        </p:spPr>
        <p:txBody>
          <a:bodyPr/>
          <a:lstStyle>
            <a:lvl1pPr defTabSz="685800">
              <a:defRPr sz="2250"/>
            </a:lvl1pPr>
          </a:lstStyle>
          <a:p>
            <a:pPr/>
            <a:r>
              <a:t>Problem (2b)</a:t>
            </a:r>
          </a:p>
        </p:txBody>
      </p:sp>
      <p:pic>
        <p:nvPicPr>
          <p:cNvPr id="214" name="IMG_0112.png" descr="IMG_0112.png"/>
          <p:cNvPicPr>
            <a:picLocks noChangeAspect="1"/>
          </p:cNvPicPr>
          <p:nvPr/>
        </p:nvPicPr>
        <p:blipFill>
          <a:blip r:embed="rId3">
            <a:extLst/>
          </a:blip>
          <a:srcRect l="19670" t="50333" r="8331" b="38878"/>
          <a:stretch>
            <a:fillRect/>
          </a:stretch>
        </p:blipFill>
        <p:spPr>
          <a:xfrm>
            <a:off x="1169485" y="2204706"/>
            <a:ext cx="6041128" cy="1206902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Why is the matrix equation below equivalent to the system of linear equations?"/>
          <p:cNvSpPr txBox="1"/>
          <p:nvPr/>
        </p:nvSpPr>
        <p:spPr>
          <a:xfrm>
            <a:off x="1821484" y="1467763"/>
            <a:ext cx="492883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Why is the matrix equation below equivalent to the system of linear equations?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flection"/>
          <p:cNvSpPr txBox="1"/>
          <p:nvPr>
            <p:ph type="title"/>
          </p:nvPr>
        </p:nvSpPr>
        <p:spPr>
          <a:xfrm>
            <a:off x="1940507" y="411575"/>
            <a:ext cx="6883394" cy="639602"/>
          </a:xfrm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Reflection</a:t>
            </a:r>
          </a:p>
        </p:txBody>
      </p:sp>
      <p:sp>
        <p:nvSpPr>
          <p:cNvPr id="220" name="Reflection:…"/>
          <p:cNvSpPr txBox="1"/>
          <p:nvPr/>
        </p:nvSpPr>
        <p:spPr>
          <a:xfrm>
            <a:off x="1315567" y="357128"/>
            <a:ext cx="7302728" cy="93969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/>
          <a:p>
            <a:pPr defTabSz="813816">
              <a:defRPr sz="2100">
                <a:latin typeface="+mn-lt"/>
                <a:ea typeface="+mn-ea"/>
                <a:cs typeface="+mn-cs"/>
                <a:sym typeface="Arial"/>
              </a:defRPr>
            </a:pPr>
            <a:r>
              <a:t>Reflection:</a:t>
            </a:r>
          </a:p>
          <a:p>
            <a:pPr defTabSz="813816">
              <a:defRPr sz="1200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 Be prepared to share out!</a:t>
            </a:r>
          </a:p>
        </p:txBody>
      </p:sp>
      <p:sp>
        <p:nvSpPr>
          <p:cNvPr id="221" name="How is matrix multiplication similar to matrix addition? How is it different?…"/>
          <p:cNvSpPr txBox="1"/>
          <p:nvPr/>
        </p:nvSpPr>
        <p:spPr>
          <a:xfrm>
            <a:off x="1449858" y="2044700"/>
            <a:ext cx="5991667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How is matrix multiplication similar to matrix addition? How is it different?</a:t>
            </a:r>
          </a:p>
          <a:p>
            <a:pPr marL="187157" indent="-187157">
              <a:buSzPct val="100000"/>
              <a:buAutoNum type="arabicPeriod" startAt="1"/>
            </a:pPr>
            <a:r>
              <a:t>Why do you think matrix multiplication is defined the way it is?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Remain in your seat until the bell rings.</a:t>
            </a:r>
          </a:p>
        </p:txBody>
      </p:sp>
      <p:grpSp>
        <p:nvGrpSpPr>
          <p:cNvPr id="22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</a:p>
          </p:txBody>
        </p:sp>
        <p:sp>
          <p:nvSpPr>
            <p:cNvPr id="225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Arial"/>
                </a:defRPr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