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VOCAB: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marL="233947" indent="-233947">
              <a:buSzPct val="100000"/>
              <a:buAutoNum type="arabicPeriod" startAt="1"/>
            </a:pPr>
            <a:r>
              <a:t> Strings are sequences of characters. This sequence can be traversed with a for loop. We can traverse a string and perform various operations on individual characters.</a:t>
            </a:r>
          </a:p>
          <a:p>
            <a:pPr marL="233947" indent="-233947">
              <a:buSzPct val="100000"/>
              <a:buAutoNum type="arabicPeriod" startAt="1"/>
            </a:pPr>
            <a:r>
              <a:t>Loops strings and characters appear in most other languages, including python. so these algorithms are not Java specific.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marL="187157" indent="-187157">
              <a:buSzPct val="100000"/>
              <a:buAutoNum type="arabicPeriod" startAt="1"/>
            </a:pPr>
            <a:r>
              <a:t>it should output 3, since there are 3 uppercase letters.  </a:t>
            </a:r>
          </a:p>
          <a:p>
            <a:pPr marL="187157" indent="-187157">
              <a:buSzPct val="100000"/>
              <a:buAutoNum type="arabicPeriod" startAt="1"/>
            </a:pPr>
            <a:r>
              <a:t>it helps us see what’s happening each step of the computations, especially for each iteration of a loop.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string. length = 5</a:t>
            </a:r>
          </a:p>
          <a:p>
            <a:pPr/>
            <a:r>
              <a:t>+Why do you think substring is used here instead of charAt()? Because the .equals() method will compare it with a string. You. can’t compare a string and a character.  </a:t>
            </a:r>
          </a:p>
          <a:p>
            <a:pPr/>
            <a:r>
              <a:t>+What columns will you want to have in your table? i, character, and newString.  You don’t need one for remove, add, and length() because these remain the same throughout the life of the program.</a:t>
            </a:r>
          </a:p>
          <a:p>
            <a:pPr/>
          </a:p>
          <a:p>
            <a:pPr/>
            <a:r>
              <a:t>original = piper</a:t>
            </a:r>
          </a:p>
          <a:p>
            <a:pPr/>
            <a:r>
              <a:t>remove = “p”</a:t>
            </a:r>
          </a:p>
          <a:p>
            <a:pPr/>
            <a:r>
              <a:t>add = “st”</a:t>
            </a:r>
          </a:p>
          <a:p>
            <a:pPr/>
            <a:r>
              <a:t>| i	 | character	| newString	</a:t>
            </a:r>
          </a:p>
          <a:p>
            <a:pPr/>
            <a:r>
              <a:t>| -	 | -	| “”</a:t>
            </a:r>
          </a:p>
          <a:p>
            <a:pPr/>
            <a:r>
              <a:t>| 0	 | “p”	| “st”</a:t>
            </a:r>
          </a:p>
          <a:p>
            <a:pPr/>
            <a:r>
              <a:t>| 1	| “i”	| “sti”</a:t>
            </a:r>
          </a:p>
          <a:p>
            <a:pPr/>
            <a:r>
              <a:t>| 2	 | “p”	| “stist”</a:t>
            </a:r>
          </a:p>
          <a:p>
            <a:pPr/>
            <a:r>
              <a:t>| 3	 | “e”	| “stiste”</a:t>
            </a:r>
          </a:p>
          <a:p>
            <a:pPr/>
            <a:r>
              <a:t>| 4	 | “r”	| “stister”</a:t>
            </a:r>
          </a:p>
          <a:p>
            <a:pP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lvl1pPr marL="233947" indent="-233947">
              <a:buSzPct val="100000"/>
              <a:buAutoNum type="alphaLcPeriod" startAt="1"/>
            </a:lvl1pPr>
          </a:lstStyle>
          <a:p>
            <a:pPr/>
            <a:r>
              <a:t>review from yeterday.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+HDW start? think of a specific example. write down what you do, being very explicit about each step, to reverse this.</a:t>
            </a:r>
          </a:p>
          <a:p>
            <a:pPr/>
            <a:r>
              <a:t>+It’s useful to plan a program before you actually go and write it. </a:t>
            </a:r>
          </a:p>
          <a:p>
            <a:pPr/>
            <a:r>
              <a:t>Start with first character. Put that at </a:t>
            </a:r>
            <a:r>
              <a:rPr b="1"/>
              <a:t>front</a:t>
            </a:r>
            <a:r>
              <a:t> of a new empty string. Then move to second letter, also place that at the front of the newstring. continue until you run out of letters.</a:t>
            </a:r>
          </a:p>
          <a:p>
            <a:pPr/>
          </a:p>
          <a:p>
            <a:pPr/>
          </a:p>
          <a:p>
            <a:pPr/>
            <a:r>
              <a:t>newString = “”</a:t>
            </a:r>
          </a:p>
          <a:p>
            <a:pPr/>
            <a:r>
              <a:t>for character in string:</a:t>
            </a:r>
          </a:p>
          <a:p>
            <a:pPr/>
            <a:r>
              <a:t>	newString = character + newString;</a:t>
            </a:r>
          </a:p>
          <a:p>
            <a:pPr/>
            <a:r>
              <a:t>return newString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r>
              <a:t>+HDW use our planning work to implement our algorithm? Just transform your pseudocode into Java.</a:t>
            </a:r>
          </a:p>
          <a:p>
            <a:pPr/>
            <a:r>
              <a:t>+How do you know whether to use charAt or substring? Try both! in this case you’ll have to use substring</a:t>
            </a:r>
          </a:p>
          <a:p>
            <a:pPr/>
          </a:p>
          <a:p>
            <a:pPr/>
            <a:r>
              <a:t>    // implement reverse method here</a:t>
            </a:r>
          </a:p>
          <a:p>
            <a:pPr/>
            <a:r>
              <a:t>    String newString  = "";</a:t>
            </a:r>
          </a:p>
          <a:p>
            <a:pPr/>
            <a:r>
              <a:t>    for (int i = 0 ; i&lt;str.length(); i++){</a:t>
            </a:r>
          </a:p>
          <a:p>
            <a:pPr/>
            <a:r>
              <a:t>      String character = str.substring(i,i+1);</a:t>
            </a:r>
          </a:p>
          <a:p>
            <a:pPr/>
            <a:r>
              <a:t>      newString = character + newString;</a:t>
            </a:r>
          </a:p>
          <a:p>
            <a:pPr/>
            <a:r>
              <a:t>    }</a:t>
            </a:r>
          </a:p>
          <a:p>
            <a:pPr/>
            <a:r>
              <a:t>    return newString;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ASSIGN AS HOMEWORK</a:t>
            </a:r>
          </a:p>
          <a:p>
            <a:pPr/>
            <a:r>
              <a:t>+How could you use .indexOf() to solve the password checker assignment?</a:t>
            </a:r>
          </a:p>
          <a:p>
            <a:pPr/>
            <a:r>
              <a:t>+How is fixing grammar similar to the ‘remove’ method we discussed in the mini-lesson?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+How could you use .indexOf() to solve the password checker assignment?</a:t>
            </a:r>
          </a:p>
          <a:p>
            <a:pPr/>
            <a:r>
              <a:t>+How is fixing grammar similar to the ‘remove’ method we discussed in the mini-lesson?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+How could you use .indexOf() to solve the password checker assignment?</a:t>
            </a:r>
          </a:p>
          <a:p>
            <a:pPr/>
            <a:r>
              <a:t>+How is fixing grammar similar to the ‘remove’ method we discussed in the mini-lesson?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for loops to traverse a string?</a:t>
            </a:r>
          </a:p>
        </p:txBody>
      </p:sp>
      <p:sp>
        <p:nvSpPr>
          <p:cNvPr id="4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11/16/21</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Java</a:t>
            </a:r>
          </a:p>
          <a:p>
            <a:pPr>
              <a:defRPr sz="4300">
                <a:solidFill>
                  <a:srgbClr val="0000FF"/>
                </a:solidFill>
              </a:defRPr>
            </a:pPr>
            <a:r>
              <a:t>Lesson 9.2</a:t>
            </a:r>
          </a:p>
        </p:txBody>
      </p:sp>
      <p:sp>
        <p:nvSpPr>
          <p:cNvPr id="171"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November 16,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Coding to learn…"/>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Coding to learn</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Log in to Workstation. Work on CodeHS exercises below. Make sure to </a:t>
            </a:r>
            <a:r>
              <a:rPr b="1">
                <a:solidFill>
                  <a:schemeClr val="accent3">
                    <a:lumOff val="-9098"/>
                  </a:schemeClr>
                </a:solidFill>
              </a:rPr>
              <a:t>plan </a:t>
            </a:r>
            <a:r>
              <a:rPr>
                <a:solidFill>
                  <a:schemeClr val="accent3">
                    <a:lumOff val="-9098"/>
                  </a:schemeClr>
                </a:solidFill>
              </a:rPr>
              <a:t>before you start coding.</a:t>
            </a:r>
          </a:p>
        </p:txBody>
      </p:sp>
      <p:pic>
        <p:nvPicPr>
          <p:cNvPr id="224" name="Image" descr="Image"/>
          <p:cNvPicPr>
            <a:picLocks noChangeAspect="1"/>
          </p:cNvPicPr>
          <p:nvPr/>
        </p:nvPicPr>
        <p:blipFill>
          <a:blip r:embed="rId3">
            <a:extLst/>
          </a:blip>
          <a:stretch>
            <a:fillRect/>
          </a:stretch>
        </p:blipFill>
        <p:spPr>
          <a:xfrm>
            <a:off x="3317168" y="1595608"/>
            <a:ext cx="3845632" cy="312879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Why is it useful to apply loops to strings?…"/>
          <p:cNvSpPr txBox="1"/>
          <p:nvPr/>
        </p:nvSpPr>
        <p:spPr>
          <a:xfrm>
            <a:off x="778973" y="1600200"/>
            <a:ext cx="3278433" cy="1727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Why is it useful to apply loops to strings?</a:t>
            </a:r>
          </a:p>
          <a:p>
            <a:pPr marL="187157" indent="-187157">
              <a:buSzPct val="100000"/>
              <a:buAutoNum type="arabicPeriod" startAt="1"/>
            </a:pPr>
            <a:r>
              <a:t>Do you think the algorithms we’ve learned about today can only work in Java? Or are the applicable for other programming languages?  Explain why or why not</a:t>
            </a:r>
          </a:p>
        </p:txBody>
      </p:sp>
      <p:sp>
        <p:nvSpPr>
          <p:cNvPr id="229" name="Reflection: Thinking about thinking…"/>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Reflection: Thinking about thinking</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pic>
        <p:nvPicPr>
          <p:cNvPr id="230" name="Image" descr="Image"/>
          <p:cNvPicPr>
            <a:picLocks noChangeAspect="1"/>
          </p:cNvPicPr>
          <p:nvPr/>
        </p:nvPicPr>
        <p:blipFill>
          <a:blip r:embed="rId3">
            <a:extLst/>
          </a:blip>
          <a:stretch>
            <a:fillRect/>
          </a:stretch>
        </p:blipFill>
        <p:spPr>
          <a:xfrm>
            <a:off x="4616052" y="1554712"/>
            <a:ext cx="3053022" cy="203407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8"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Show all work or write a complete sentence for each answer:</a:t>
            </a:r>
          </a:p>
        </p:txBody>
      </p:sp>
      <p:sp>
        <p:nvSpPr>
          <p:cNvPr id="176" name="Review your exit ticket from yesterday.…"/>
          <p:cNvSpPr txBox="1"/>
          <p:nvPr/>
        </p:nvSpPr>
        <p:spPr>
          <a:xfrm>
            <a:off x="305303" y="1956587"/>
            <a:ext cx="2653076" cy="129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Review your </a:t>
            </a:r>
            <a:r>
              <a:rPr b="1">
                <a:solidFill>
                  <a:schemeClr val="accent1"/>
                </a:solidFill>
              </a:rPr>
              <a:t>exit ticket</a:t>
            </a:r>
            <a:r>
              <a:t> from yesterday.</a:t>
            </a:r>
          </a:p>
          <a:p>
            <a:pPr marL="187157" indent="-187157">
              <a:buSzPct val="100000"/>
              <a:buAutoNum type="arabicPeriod" startAt="1"/>
            </a:pPr>
            <a:r>
              <a:t>What is the predicted output for this program?</a:t>
            </a:r>
          </a:p>
          <a:p>
            <a:pPr marL="187157" indent="-187157">
              <a:buSzPct val="100000"/>
              <a:buAutoNum type="arabicPeriod" startAt="1"/>
            </a:pPr>
            <a:r>
              <a:t>How was code tracing useful to making your prediction?</a:t>
            </a:r>
          </a:p>
        </p:txBody>
      </p:sp>
      <p:pic>
        <p:nvPicPr>
          <p:cNvPr id="177" name="Image" descr="Image"/>
          <p:cNvPicPr>
            <a:picLocks noChangeAspect="1"/>
          </p:cNvPicPr>
          <p:nvPr/>
        </p:nvPicPr>
        <p:blipFill>
          <a:blip r:embed="rId3">
            <a:extLst/>
          </a:blip>
          <a:stretch>
            <a:fillRect/>
          </a:stretch>
        </p:blipFill>
        <p:spPr>
          <a:xfrm>
            <a:off x="4827134" y="1560668"/>
            <a:ext cx="3589873" cy="295083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96111">
              <a:lnSpc>
                <a:spcPct val="115000"/>
              </a:lnSpc>
              <a:defRPr b="1" sz="1764">
                <a:solidFill>
                  <a:schemeClr val="accent5"/>
                </a:solidFill>
                <a:latin typeface="Lato"/>
                <a:ea typeface="Lato"/>
                <a:cs typeface="Lato"/>
                <a:sym typeface="Lato"/>
              </a:defRPr>
            </a:pPr>
            <a:r>
              <a:t>framing</a:t>
            </a:r>
          </a:p>
          <a:p>
            <a:pPr marL="448055" indent="-336042" defTabSz="896111">
              <a:lnSpc>
                <a:spcPct val="115000"/>
              </a:lnSpc>
              <a:buClr>
                <a:srgbClr val="000000"/>
              </a:buClr>
              <a:buSzPts val="1700"/>
              <a:buFont typeface="Helvetica"/>
              <a:buChar char="●"/>
              <a:defRPr b="1" sz="1764">
                <a:solidFill>
                  <a:srgbClr val="000000"/>
                </a:solidFill>
                <a:latin typeface="Lato"/>
                <a:ea typeface="Lato"/>
                <a:cs typeface="Lato"/>
                <a:sym typeface="Lato"/>
              </a:defRPr>
            </a:pPr>
            <a:r>
              <a:t>what: </a:t>
            </a:r>
            <a:r>
              <a:rPr b="0"/>
              <a:t>use for loops to traverse a string?</a:t>
            </a:r>
            <a:endParaRPr b="0"/>
          </a:p>
          <a:p>
            <a:pPr marL="448055" indent="-336042" defTabSz="896111">
              <a:lnSpc>
                <a:spcPct val="115000"/>
              </a:lnSpc>
              <a:buClr>
                <a:srgbClr val="000000"/>
              </a:buClr>
              <a:buSzPts val="1700"/>
              <a:buFont typeface="Helvetica"/>
              <a:buChar char="●"/>
              <a:defRPr b="1" sz="1764">
                <a:solidFill>
                  <a:srgbClr val="000000"/>
                </a:solidFill>
                <a:latin typeface="Lato"/>
                <a:ea typeface="Lato"/>
                <a:cs typeface="Lato"/>
                <a:sym typeface="Lato"/>
              </a:defRPr>
            </a:pPr>
            <a:r>
              <a:t>why: </a:t>
            </a:r>
            <a:r>
              <a:rPr b="0"/>
              <a:t>This will provide us with a powerful set of tools to manipulate strings.</a:t>
            </a:r>
            <a:endParaRPr b="0"/>
          </a:p>
          <a:p>
            <a:pPr marL="448055" indent="-336042" defTabSz="896111">
              <a:lnSpc>
                <a:spcPct val="115000"/>
              </a:lnSpc>
              <a:buClr>
                <a:srgbClr val="000000"/>
              </a:buClr>
              <a:buSzPts val="1700"/>
              <a:buFont typeface="Helvetica"/>
              <a:buChar char="●"/>
              <a:defRPr b="1" sz="1764">
                <a:solidFill>
                  <a:srgbClr val="000000"/>
                </a:solidFill>
                <a:latin typeface="Lato"/>
                <a:ea typeface="Lato"/>
                <a:cs typeface="Lato"/>
                <a:sym typeface="Lato"/>
              </a:defRPr>
            </a:pPr>
            <a:r>
              <a:t>where to: </a:t>
            </a:r>
            <a:r>
              <a:rPr b="0"/>
              <a:t>Practice building algorithms that manipulate strings.</a:t>
            </a:r>
          </a:p>
        </p:txBody>
      </p:sp>
      <p:pic>
        <p:nvPicPr>
          <p:cNvPr id="182"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Warm up: Code Tracing…"/>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Warm up: Code Tracing</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notebook open. Make a column for code tracing. </a:t>
            </a:r>
            <a:r>
              <a:rPr b="1">
                <a:solidFill>
                  <a:schemeClr val="accent3">
                    <a:lumOff val="-9098"/>
                  </a:schemeClr>
                </a:solidFill>
              </a:rPr>
              <a:t>Use code tracing table to determine output of this program.</a:t>
            </a:r>
          </a:p>
        </p:txBody>
      </p:sp>
      <p:pic>
        <p:nvPicPr>
          <p:cNvPr id="185" name="Image" descr="Image"/>
          <p:cNvPicPr>
            <a:picLocks noChangeAspect="1"/>
          </p:cNvPicPr>
          <p:nvPr/>
        </p:nvPicPr>
        <p:blipFill>
          <a:blip r:embed="rId3">
            <a:extLst/>
          </a:blip>
          <a:stretch>
            <a:fillRect/>
          </a:stretch>
        </p:blipFill>
        <p:spPr>
          <a:xfrm>
            <a:off x="2501798" y="1410424"/>
            <a:ext cx="5108066" cy="321914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Vocab…"/>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Copy each definition, including the code sample, in your </a:t>
            </a:r>
            <a:r>
              <a:rPr u="sng">
                <a:solidFill>
                  <a:schemeClr val="accent3">
                    <a:lumOff val="-9098"/>
                  </a:schemeClr>
                </a:solidFill>
              </a:rPr>
              <a:t>Java Glossary</a:t>
            </a:r>
            <a:r>
              <a:rPr>
                <a:solidFill>
                  <a:schemeClr val="accent3">
                    <a:lumOff val="-9098"/>
                  </a:schemeClr>
                </a:solidFill>
              </a:rPr>
              <a:t>.</a:t>
            </a:r>
          </a:p>
        </p:txBody>
      </p:sp>
      <p:sp>
        <p:nvSpPr>
          <p:cNvPr id="190" name="General formula for traversing a String string"/>
          <p:cNvSpPr txBox="1"/>
          <p:nvPr/>
        </p:nvSpPr>
        <p:spPr>
          <a:xfrm>
            <a:off x="3640337" y="1440152"/>
            <a:ext cx="5626917" cy="6602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defRPr>
            </a:pPr>
            <a:r>
              <a:t>General formula for traversing a String </a:t>
            </a:r>
            <a:r>
              <a:rPr>
                <a:latin typeface="Courier New"/>
                <a:ea typeface="Courier New"/>
                <a:cs typeface="Courier New"/>
                <a:sym typeface="Courier New"/>
              </a:rPr>
              <a:t>string</a:t>
            </a:r>
          </a:p>
          <a:p>
            <a:pPr>
              <a:defRPr b="1">
                <a:solidFill>
                  <a:srgbClr val="FF6A00"/>
                </a:solidFill>
              </a:defRPr>
            </a:pPr>
            <a:endParaRPr b="0"/>
          </a:p>
        </p:txBody>
      </p:sp>
      <p:sp>
        <p:nvSpPr>
          <p:cNvPr id="191" name="Traversal…"/>
          <p:cNvSpPr txBox="1"/>
          <p:nvPr/>
        </p:nvSpPr>
        <p:spPr>
          <a:xfrm>
            <a:off x="276896" y="1566854"/>
            <a:ext cx="2161587" cy="151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defRPr>
            </a:pPr>
            <a:r>
              <a:t>Traversal</a:t>
            </a:r>
          </a:p>
          <a:p>
            <a:pPr>
              <a:defRPr>
                <a:solidFill>
                  <a:srgbClr val="FF6A00"/>
                </a:solidFill>
              </a:defRPr>
            </a:pPr>
            <a:r>
              <a:t>The process of going through a string one character at a time, often using loops.</a:t>
            </a:r>
          </a:p>
          <a:p>
            <a:pPr>
              <a:defRPr b="1">
                <a:solidFill>
                  <a:srgbClr val="FF6A00"/>
                </a:solidFill>
              </a:defRPr>
            </a:pPr>
            <a:endParaRPr b="0"/>
          </a:p>
        </p:txBody>
      </p:sp>
      <p:sp>
        <p:nvSpPr>
          <p:cNvPr id="192" name="string.charAt(int index)…"/>
          <p:cNvSpPr txBox="1"/>
          <p:nvPr/>
        </p:nvSpPr>
        <p:spPr>
          <a:xfrm>
            <a:off x="200294" y="3110930"/>
            <a:ext cx="1929727" cy="148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Courier New"/>
                <a:ea typeface="Courier New"/>
                <a:cs typeface="Courier New"/>
                <a:sym typeface="Courier New"/>
              </a:defRPr>
            </a:pPr>
            <a:r>
              <a:t>string.charAt(int index)</a:t>
            </a:r>
          </a:p>
          <a:p>
            <a:pPr>
              <a:defRPr>
                <a:solidFill>
                  <a:srgbClr val="FF6A00"/>
                </a:solidFill>
              </a:defRPr>
            </a:pPr>
            <a:r>
              <a:t>Another way to accessing individual characters in a string</a:t>
            </a:r>
          </a:p>
          <a:p>
            <a:pPr>
              <a:defRPr b="1">
                <a:solidFill>
                  <a:srgbClr val="FF6A00"/>
                </a:solidFill>
              </a:defRPr>
            </a:pPr>
            <a:endParaRPr b="0"/>
          </a:p>
        </p:txBody>
      </p:sp>
      <p:pic>
        <p:nvPicPr>
          <p:cNvPr id="193" name="Image" descr="Image"/>
          <p:cNvPicPr>
            <a:picLocks noChangeAspect="1"/>
          </p:cNvPicPr>
          <p:nvPr/>
        </p:nvPicPr>
        <p:blipFill>
          <a:blip r:embed="rId3">
            <a:extLst/>
          </a:blip>
          <a:stretch>
            <a:fillRect/>
          </a:stretch>
        </p:blipFill>
        <p:spPr>
          <a:xfrm>
            <a:off x="3695637" y="2047613"/>
            <a:ext cx="4046003" cy="939691"/>
          </a:xfrm>
          <a:prstGeom prst="rect">
            <a:avLst/>
          </a:prstGeom>
          <a:ln w="25400">
            <a:solidFill>
              <a:schemeClr val="accent1"/>
            </a:solidFill>
          </a:ln>
        </p:spPr>
      </p:pic>
      <p:pic>
        <p:nvPicPr>
          <p:cNvPr id="194" name="Image" descr="Image"/>
          <p:cNvPicPr>
            <a:picLocks noChangeAspect="1"/>
          </p:cNvPicPr>
          <p:nvPr/>
        </p:nvPicPr>
        <p:blipFill>
          <a:blip r:embed="rId4">
            <a:extLst/>
          </a:blip>
          <a:srcRect l="0" t="0" r="9114" b="55669"/>
          <a:stretch>
            <a:fillRect/>
          </a:stretch>
        </p:blipFill>
        <p:spPr>
          <a:xfrm>
            <a:off x="3657865" y="3136806"/>
            <a:ext cx="4375619" cy="951462"/>
          </a:xfrm>
          <a:prstGeom prst="rect">
            <a:avLst/>
          </a:prstGeom>
          <a:ln w="25400">
            <a:solidFill>
              <a:schemeClr val="accent1"/>
            </a:solidFill>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xit" nodeType="clickEffect" presetSubtype="0" presetID="1" grpId="2" fill="hold">
                                  <p:stCondLst>
                                    <p:cond delay="0"/>
                                  </p:stCondLst>
                                  <p:iterate type="el" backwards="0">
                                    <p:tmAbs val="0"/>
                                  </p:iterate>
                                  <p:childTnLst>
                                    <p:set>
                                      <p:cBhvr>
                                        <p:cTn id="10" fill="hold">
                                          <p:stCondLst>
                                            <p:cond delay="0"/>
                                          </p:stCondLst>
                                        </p:cTn>
                                        <p:tgtEl>
                                          <p:spTgt spid="19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3" grpId="2"/>
      <p:bldP build="whole" bldLvl="1" animBg="1" rev="0" advAuto="0" spid="192" grpId="1"/>
      <p:bldP build="whole" bldLvl="1" animBg="1" rev="0" advAuto="0" spid="194" grpId="3"/>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Writing to learn: planning…"/>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Writing to learn: planning</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notebook open. Write out a description of your algorithm in pseudocode. Don’t worry about Java specifics!</a:t>
            </a:r>
          </a:p>
        </p:txBody>
      </p:sp>
      <p:sp>
        <p:nvSpPr>
          <p:cNvPr id="199" name="Create an algorithm to reverse the order of the string.…"/>
          <p:cNvSpPr txBox="1"/>
          <p:nvPr/>
        </p:nvSpPr>
        <p:spPr>
          <a:xfrm>
            <a:off x="515850" y="2105620"/>
            <a:ext cx="8112300" cy="93226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sz="2000"/>
            </a:pPr>
            <a:r>
              <a:t>Create an algorithm to reverse the order of the string.</a:t>
            </a:r>
          </a:p>
          <a:p>
            <a:pPr>
              <a:defRPr sz="2000"/>
            </a:pPr>
          </a:p>
          <a:p>
            <a:pPr>
              <a:defRPr sz="2000"/>
            </a:pPr>
            <a:r>
              <a:t>If the string is </a:t>
            </a:r>
            <a:r>
              <a:rPr>
                <a:solidFill>
                  <a:schemeClr val="accent3"/>
                </a:solidFill>
                <a:latin typeface="Courier New"/>
                <a:ea typeface="Courier New"/>
                <a:cs typeface="Courier New"/>
                <a:sym typeface="Courier New"/>
              </a:rPr>
              <a:t>“Rafiki Holder”</a:t>
            </a:r>
            <a:r>
              <a:rPr>
                <a:latin typeface="Courier New"/>
                <a:ea typeface="Courier New"/>
                <a:cs typeface="Courier New"/>
                <a:sym typeface="Courier New"/>
              </a:rPr>
              <a:t> </a:t>
            </a:r>
            <a:r>
              <a:t>it should output </a:t>
            </a:r>
            <a:r>
              <a:rPr>
                <a:solidFill>
                  <a:schemeClr val="accent3"/>
                </a:solidFill>
                <a:latin typeface="Courier New"/>
                <a:ea typeface="Courier New"/>
                <a:cs typeface="Courier New"/>
                <a:sym typeface="Courier New"/>
              </a:rPr>
              <a:t>“redloH ikifaR”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Now implement your algorithm for string reversal.…"/>
          <p:cNvSpPr txBox="1"/>
          <p:nvPr/>
        </p:nvSpPr>
        <p:spPr>
          <a:xfrm>
            <a:off x="1278408" y="1667065"/>
            <a:ext cx="6660581" cy="66020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Now implement your algorithm for string reversal.</a:t>
            </a:r>
          </a:p>
          <a:p>
            <a:pPr/>
          </a:p>
          <a:p>
            <a:pPr/>
            <a:r>
              <a:t>Remember; If the string is </a:t>
            </a:r>
            <a:r>
              <a:rPr>
                <a:solidFill>
                  <a:schemeClr val="accent3"/>
                </a:solidFill>
                <a:latin typeface="Courier New"/>
                <a:ea typeface="Courier New"/>
                <a:cs typeface="Courier New"/>
                <a:sym typeface="Courier New"/>
              </a:rPr>
              <a:t>“Rafiki Holder”</a:t>
            </a:r>
            <a:r>
              <a:rPr>
                <a:latin typeface="Courier New"/>
                <a:ea typeface="Courier New"/>
                <a:cs typeface="Courier New"/>
                <a:sym typeface="Courier New"/>
              </a:rPr>
              <a:t> </a:t>
            </a:r>
            <a:r>
              <a:t>it should output </a:t>
            </a:r>
            <a:r>
              <a:rPr>
                <a:solidFill>
                  <a:schemeClr val="accent3"/>
                </a:solidFill>
                <a:latin typeface="Courier New"/>
                <a:ea typeface="Courier New"/>
                <a:cs typeface="Courier New"/>
                <a:sym typeface="Courier New"/>
              </a:rPr>
              <a:t>“redloH ikifaR”</a:t>
            </a:r>
          </a:p>
        </p:txBody>
      </p:sp>
      <p:pic>
        <p:nvPicPr>
          <p:cNvPr id="204" name="Image" descr="Image"/>
          <p:cNvPicPr>
            <a:picLocks noChangeAspect="1"/>
          </p:cNvPicPr>
          <p:nvPr/>
        </p:nvPicPr>
        <p:blipFill>
          <a:blip r:embed="rId3">
            <a:extLst/>
          </a:blip>
          <a:stretch>
            <a:fillRect/>
          </a:stretch>
        </p:blipFill>
        <p:spPr>
          <a:xfrm>
            <a:off x="149772" y="3128029"/>
            <a:ext cx="4046002" cy="939691"/>
          </a:xfrm>
          <a:prstGeom prst="rect">
            <a:avLst/>
          </a:prstGeom>
          <a:ln w="25400">
            <a:solidFill>
              <a:schemeClr val="accent1"/>
            </a:solidFill>
          </a:ln>
        </p:spPr>
      </p:pic>
      <p:pic>
        <p:nvPicPr>
          <p:cNvPr id="205" name="Image" descr="Image"/>
          <p:cNvPicPr>
            <a:picLocks noChangeAspect="1"/>
          </p:cNvPicPr>
          <p:nvPr/>
        </p:nvPicPr>
        <p:blipFill>
          <a:blip r:embed="rId4">
            <a:extLst/>
          </a:blip>
          <a:srcRect l="0" t="0" r="9114" b="55669"/>
          <a:stretch>
            <a:fillRect/>
          </a:stretch>
        </p:blipFill>
        <p:spPr>
          <a:xfrm>
            <a:off x="4193735" y="3128029"/>
            <a:ext cx="4375619" cy="951462"/>
          </a:xfrm>
          <a:prstGeom prst="rect">
            <a:avLst/>
          </a:prstGeom>
          <a:ln w="25400">
            <a:solidFill>
              <a:schemeClr val="accent1"/>
            </a:solidFill>
          </a:ln>
        </p:spPr>
      </p:pic>
      <p:sp>
        <p:nvSpPr>
          <p:cNvPr id="206" name="Coding to learn…"/>
          <p:cNvSpPr txBox="1"/>
          <p:nvPr>
            <p:ph type="title"/>
          </p:nvPr>
        </p:nvSpPr>
        <p:spPr>
          <a:xfrm>
            <a:off x="1404467" y="459741"/>
            <a:ext cx="7302728" cy="939692"/>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Coding to learn</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Log in to Workstation and navigate to </a:t>
            </a:r>
            <a:r>
              <a:rPr b="1">
                <a:solidFill>
                  <a:schemeClr val="accent3">
                    <a:lumOff val="-9098"/>
                  </a:schemeClr>
                </a:solidFill>
              </a:rPr>
              <a:t>CodeHS</a:t>
            </a:r>
            <a:r>
              <a:rPr>
                <a:solidFill>
                  <a:schemeClr val="accent3">
                    <a:lumOff val="-9098"/>
                  </a:schemeClr>
                </a:solidFill>
              </a:rPr>
              <a:t>. Go to </a:t>
            </a:r>
            <a:r>
              <a:rPr b="1">
                <a:solidFill>
                  <a:schemeClr val="accent3">
                    <a:lumOff val="-9098"/>
                  </a:schemeClr>
                </a:solidFill>
              </a:rPr>
              <a:t>Nov. 16 Reversal </a:t>
            </a:r>
            <a:r>
              <a:rPr>
                <a:solidFill>
                  <a:schemeClr val="accent3">
                    <a:lumOff val="-9098"/>
                  </a:schemeClr>
                </a:solidFill>
              </a:rPr>
              <a:t>under </a:t>
            </a:r>
            <a:r>
              <a:rPr b="1">
                <a:solidFill>
                  <a:schemeClr val="accent3">
                    <a:lumOff val="-9098"/>
                  </a:schemeClr>
                </a:solidFill>
              </a:rPr>
              <a:t>In Class Examples</a:t>
            </a:r>
            <a:r>
              <a:rPr>
                <a:solidFill>
                  <a:schemeClr val="accent3">
                    <a:lumOff val="-9098"/>
                  </a:schemeClr>
                </a:solidFill>
              </a:rPr>
              <a:t>. Implement your algorithm in Java!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20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5" grpId="2"/>
      <p:bldP build="whole" bldLvl="1" animBg="1" rev="0" advAuto="0" spid="204"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Coding to learn…"/>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Coding to learn</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Log in to Workstation. Work on CodeHS exercises below. Make sure to </a:t>
            </a:r>
            <a:r>
              <a:rPr b="1">
                <a:solidFill>
                  <a:schemeClr val="accent3">
                    <a:lumOff val="-9098"/>
                  </a:schemeClr>
                </a:solidFill>
              </a:rPr>
              <a:t>plan </a:t>
            </a:r>
            <a:r>
              <a:rPr>
                <a:solidFill>
                  <a:schemeClr val="accent3">
                    <a:lumOff val="-9098"/>
                  </a:schemeClr>
                </a:solidFill>
              </a:rPr>
              <a:t>before you start coding.</a:t>
            </a:r>
          </a:p>
        </p:txBody>
      </p:sp>
      <p:sp>
        <p:nvSpPr>
          <p:cNvPr id="211" name="Exercise 4.3.7: Password checker…"/>
          <p:cNvSpPr txBox="1"/>
          <p:nvPr/>
        </p:nvSpPr>
        <p:spPr>
          <a:xfrm>
            <a:off x="312937" y="1757453"/>
            <a:ext cx="5626917"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40368" indent="-140368">
              <a:buSzPct val="100000"/>
              <a:buChar char="•"/>
              <a:defRPr>
                <a:solidFill>
                  <a:srgbClr val="012F7B"/>
                </a:solidFill>
              </a:defRPr>
            </a:pPr>
            <a:r>
              <a:t>Exercise 4.3.7: Password checker</a:t>
            </a:r>
          </a:p>
          <a:p>
            <a:pPr marL="140368" indent="-140368">
              <a:buSzPct val="100000"/>
              <a:buChar char="•"/>
              <a:defRPr>
                <a:solidFill>
                  <a:srgbClr val="012F7B"/>
                </a:solidFill>
              </a:defRPr>
            </a:pPr>
            <a:r>
              <a:t>Exercise4.3.9: Fixing grammar</a:t>
            </a:r>
          </a:p>
          <a:p>
            <a:pPr>
              <a:defRPr b="1">
                <a:solidFill>
                  <a:srgbClr val="FF6A00"/>
                </a:solidFill>
              </a:defRPr>
            </a:pPr>
            <a:endParaRPr b="0"/>
          </a:p>
        </p:txBody>
      </p:sp>
      <p:sp>
        <p:nvSpPr>
          <p:cNvPr id="212" name="General formula for traversing a String string"/>
          <p:cNvSpPr txBox="1"/>
          <p:nvPr/>
        </p:nvSpPr>
        <p:spPr>
          <a:xfrm>
            <a:off x="3818137" y="1455653"/>
            <a:ext cx="5626917" cy="66020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olidFill>
              </a:defRPr>
            </a:pPr>
            <a:r>
              <a:t>General formula for traversing a String </a:t>
            </a:r>
            <a:r>
              <a:rPr>
                <a:latin typeface="Courier New"/>
                <a:ea typeface="Courier New"/>
                <a:cs typeface="Courier New"/>
                <a:sym typeface="Courier New"/>
              </a:rPr>
              <a:t>string</a:t>
            </a:r>
          </a:p>
          <a:p>
            <a:pPr>
              <a:defRPr b="1">
                <a:solidFill>
                  <a:srgbClr val="FF6A00"/>
                </a:solidFill>
              </a:defRPr>
            </a:pPr>
            <a:endParaRPr b="0"/>
          </a:p>
        </p:txBody>
      </p:sp>
      <p:pic>
        <p:nvPicPr>
          <p:cNvPr id="213" name="Image" descr="Image"/>
          <p:cNvPicPr>
            <a:picLocks noChangeAspect="1"/>
          </p:cNvPicPr>
          <p:nvPr/>
        </p:nvPicPr>
        <p:blipFill>
          <a:blip r:embed="rId3">
            <a:extLst/>
          </a:blip>
          <a:stretch>
            <a:fillRect/>
          </a:stretch>
        </p:blipFill>
        <p:spPr>
          <a:xfrm>
            <a:off x="3695637" y="2047613"/>
            <a:ext cx="4046003" cy="939691"/>
          </a:xfrm>
          <a:prstGeom prst="rect">
            <a:avLst/>
          </a:prstGeom>
          <a:ln w="25400">
            <a:solidFill>
              <a:schemeClr val="accent1"/>
            </a:solidFill>
          </a:ln>
        </p:spPr>
      </p:pic>
      <p:pic>
        <p:nvPicPr>
          <p:cNvPr id="214" name="Image" descr="Image"/>
          <p:cNvPicPr>
            <a:picLocks noChangeAspect="1"/>
          </p:cNvPicPr>
          <p:nvPr/>
        </p:nvPicPr>
        <p:blipFill>
          <a:blip r:embed="rId4">
            <a:extLst/>
          </a:blip>
          <a:srcRect l="0" t="0" r="9114" b="55669"/>
          <a:stretch>
            <a:fillRect/>
          </a:stretch>
        </p:blipFill>
        <p:spPr>
          <a:xfrm>
            <a:off x="3657865" y="3136806"/>
            <a:ext cx="4375619" cy="951462"/>
          </a:xfrm>
          <a:prstGeom prst="rect">
            <a:avLst/>
          </a:prstGeom>
          <a:ln w="25400">
            <a:solidFill>
              <a:schemeClr val="accent1"/>
            </a:solidFill>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2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4" grpId="2"/>
      <p:bldP build="whole" bldLvl="1" animBg="1" rev="0" advAuto="0" spid="213"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Coding to learn…"/>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Coding to learn</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Log in to Workstation. Work on CodeHS exercises below. Make sure to </a:t>
            </a:r>
            <a:r>
              <a:rPr b="1">
                <a:solidFill>
                  <a:schemeClr val="accent3">
                    <a:lumOff val="-9098"/>
                  </a:schemeClr>
                </a:solidFill>
              </a:rPr>
              <a:t>plan </a:t>
            </a:r>
            <a:r>
              <a:rPr>
                <a:solidFill>
                  <a:schemeClr val="accent3">
                    <a:lumOff val="-9098"/>
                  </a:schemeClr>
                </a:solidFill>
              </a:rPr>
              <a:t>before you start coding.</a:t>
            </a:r>
          </a:p>
        </p:txBody>
      </p:sp>
      <p:pic>
        <p:nvPicPr>
          <p:cNvPr id="219" name="Image" descr="Image"/>
          <p:cNvPicPr>
            <a:picLocks noChangeAspect="1"/>
          </p:cNvPicPr>
          <p:nvPr/>
        </p:nvPicPr>
        <p:blipFill>
          <a:blip r:embed="rId3">
            <a:extLst/>
          </a:blip>
          <a:stretch>
            <a:fillRect/>
          </a:stretch>
        </p:blipFill>
        <p:spPr>
          <a:xfrm>
            <a:off x="2659773" y="1600200"/>
            <a:ext cx="5880101" cy="30607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