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We want the pivot to become x.  Multiply row 1 by 0.5. Add to row 2:</a:t>
            </a:r>
          </a:p>
          <a:p>
            <a:pPr/>
          </a:p>
          <a:p>
            <a:pPr/>
            <a:r>
              <a:t> x - 2y = 3</a:t>
            </a:r>
          </a:p>
          <a:p>
            <a:pPr/>
            <a:r>
              <a:t>-x + 5y = 0</a:t>
            </a:r>
          </a:p>
          <a:p>
            <a:pPr/>
            <a:r>
              <a:t>—————-</a:t>
            </a:r>
          </a:p>
          <a:p>
            <a:pPr/>
            <a:r>
              <a:t>        3y = 3</a:t>
            </a:r>
          </a:p>
          <a:p>
            <a:pPr/>
          </a:p>
          <a:p>
            <a:pPr/>
            <a:r>
              <a:t>y = 1</a:t>
            </a:r>
          </a:p>
          <a:p>
            <a:pPr/>
            <a:r>
              <a:t>x=5</a:t>
            </a:r>
          </a:p>
          <a:p>
            <a:pPr/>
          </a:p>
          <a:p>
            <a:pPr/>
            <a:r>
              <a:t>+why are we multiplying the first row by 1/2, instead of multiplying row two by 2? Both strategies work. But we want to develop an algorithm that we can use over and over again, so we don’t have to think about it.  The algorithm says multiply row 1 by -(a/b), where a is the coefficient we want to zero out and b is the pivot. Then add two rows</a:t>
            </a:r>
          </a:p>
          <a:p>
            <a:pPr/>
          </a:p>
          <a:p>
            <a:pPr/>
            <a:r>
              <a:t>Color pivot and target coefficient differently from rest of eq. On board.</a:t>
            </a:r>
          </a:p>
          <a:p>
            <a:pPr/>
            <a:r>
              <a:t>Algorithm (write on small board)</a:t>
            </a:r>
          </a:p>
          <a:p>
            <a:pPr marL="233947" indent="-233947">
              <a:buSzPct val="100000"/>
              <a:buAutoNum type="alphaLcPeriod" startAt="1"/>
            </a:pPr>
            <a:r>
              <a:t> Identify pivot  (2) and coefficient to be zeroed out (-1).  Divide coefficient  by pivot to get multiplier: -1 / 2</a:t>
            </a:r>
          </a:p>
          <a:p>
            <a:pPr marL="233947" indent="-233947">
              <a:buSzPct val="100000"/>
              <a:buAutoNum type="alphaLcPeriod" startAt="1"/>
            </a:pPr>
            <a:r>
              <a:t>Multiply pivot row by -1/2. Add to second row.  Replace second row with the sum.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See pset 2 for work.</a:t>
            </a:r>
          </a:p>
          <a:p>
            <a:pPr/>
          </a:p>
          <a:p>
            <a:pPr/>
            <a:r>
              <a:t>See answer key for detailed solutions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possible exit ticket.</a:t>
            </a:r>
          </a:p>
          <a:p>
            <a:pPr/>
          </a:p>
          <a:p>
            <a:pPr/>
            <a:r>
              <a:t>See answer key for detailed solution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use Gaussian elimination to solve multivariate systems of equations?</a:t>
            </a:r>
          </a:p>
        </p:txBody>
      </p:sp>
      <p:sp>
        <p:nvSpPr>
          <p:cNvPr id="45" name="Dr. O’Brien  2/11/22"/>
          <p:cNvSpPr txBox="1"/>
          <p:nvPr/>
        </p:nvSpPr>
        <p:spPr>
          <a:xfrm>
            <a:off x="6731910" y="39450"/>
            <a:ext cx="2095054"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Dr. O’Brien  2/11/22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2.5</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11 February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o Now"/>
          <p:cNvSpPr txBox="1"/>
          <p:nvPr/>
        </p:nvSpPr>
        <p:spPr>
          <a:xfrm>
            <a:off x="2416655" y="60050"/>
            <a:ext cx="3203497"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Do Now</a:t>
            </a:r>
          </a:p>
        </p:txBody>
      </p:sp>
      <p:sp>
        <p:nvSpPr>
          <p:cNvPr id="189" name="Be sure to: do the work below in your saved copy of thenAlice’s restaurant Pyret file:…"/>
          <p:cNvSpPr txBox="1"/>
          <p:nvPr/>
        </p:nvSpPr>
        <p:spPr>
          <a:xfrm>
            <a:off x="1775626" y="666681"/>
            <a:ext cx="6269918" cy="9779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600">
                <a:solidFill>
                  <a:schemeClr val="accent5">
                    <a:satOff val="-3088"/>
                    <a:lumOff val="12696"/>
                  </a:schemeClr>
                </a:solidFill>
              </a:defRPr>
            </a:pPr>
            <a:r>
              <a:t>Be sure to…</a:t>
            </a:r>
            <a:r>
              <a:rPr>
                <a:solidFill>
                  <a:schemeClr val="accent3"/>
                </a:solidFill>
              </a:rPr>
              <a:t>Get out your notebook/binder. Read the paragraph below carefully, then answer the questions below. Show all work and check your results!</a:t>
            </a:r>
            <a:endParaRPr>
              <a:solidFill>
                <a:schemeClr val="accent1">
                  <a:lumOff val="-6117"/>
                </a:schemeClr>
              </a:solidFill>
            </a:endParaRPr>
          </a:p>
        </p:txBody>
      </p:sp>
      <p:sp>
        <p:nvSpPr>
          <p:cNvPr id="190" name="Solve for   and  , using any method you choose.…"/>
          <p:cNvSpPr txBox="1"/>
          <p:nvPr/>
        </p:nvSpPr>
        <p:spPr>
          <a:xfrm>
            <a:off x="1561535" y="2089150"/>
            <a:ext cx="2604961" cy="17356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81789" indent="-173789" defTabSz="457200">
              <a:spcBef>
                <a:spcPts val="1200"/>
              </a:spcBef>
              <a:buSzPct val="100000"/>
              <a:buAutoNum type="arabicPeriod" startAt="1"/>
              <a:defRPr sz="1300">
                <a:solidFill>
                  <a:schemeClr val="accent5"/>
                </a:solidFill>
              </a:defRPr>
            </a:pPr>
            <a:r>
              <a:t>Solve for </a:t>
            </a:r>
            <a14:m>
              <m:oMath>
                <m:r>
                  <a:rPr xmlns:a="http://schemas.openxmlformats.org/drawingml/2006/main" sz="1450" i="1">
                    <a:solidFill>
                      <a:srgbClr val="FB8C00"/>
                    </a:solidFill>
                    <a:latin typeface="Cambria Math" panose="02040503050406030204" pitchFamily="18" charset="0"/>
                  </a:rPr>
                  <m:t>x</m:t>
                </m:r>
              </m:oMath>
            </a14:m>
            <a:r>
              <a:t> and </a:t>
            </a:r>
            <a14:m>
              <m:oMath>
                <m:r>
                  <a:rPr xmlns:a="http://schemas.openxmlformats.org/drawingml/2006/main" sz="1550" i="1">
                    <a:solidFill>
                      <a:srgbClr val="FB8C00"/>
                    </a:solidFill>
                    <a:latin typeface="Cambria Math" panose="02040503050406030204" pitchFamily="18" charset="0"/>
                  </a:rPr>
                  <m:t>y</m:t>
                </m:r>
              </m:oMath>
            </a14:m>
            <a:r>
              <a:t>, using any method you choose.</a:t>
            </a:r>
          </a:p>
          <a:p>
            <a:pPr lvl="1" marL="681789" indent="-173789" defTabSz="457200">
              <a:spcBef>
                <a:spcPts val="1200"/>
              </a:spcBef>
              <a:buSzPct val="100000"/>
              <a:buAutoNum type="arabicPeriod" startAt="1"/>
              <a:defRPr sz="1300">
                <a:solidFill>
                  <a:schemeClr val="accent5"/>
                </a:solidFill>
              </a:defRPr>
            </a:pPr>
            <a:r>
              <a:t>What does </a:t>
            </a:r>
            <a:r>
              <a:rPr>
                <a:solidFill>
                  <a:schemeClr val="accent3">
                    <a:lumOff val="-9098"/>
                  </a:schemeClr>
                </a:solidFill>
              </a:rPr>
              <a:t>row-echelon form</a:t>
            </a:r>
            <a:r>
              <a:t> mean?</a:t>
            </a:r>
          </a:p>
          <a:p>
            <a:pPr lvl="1" marL="681789" indent="-173789" defTabSz="457200">
              <a:spcBef>
                <a:spcPts val="1200"/>
              </a:spcBef>
              <a:buSzPct val="100000"/>
              <a:buAutoNum type="arabicPeriod" startAt="1"/>
              <a:defRPr sz="1300">
                <a:solidFill>
                  <a:schemeClr val="accent5"/>
                </a:solidFill>
              </a:defRPr>
            </a:pPr>
            <a:r>
              <a:t>Describe the steps for solving this system using </a:t>
            </a:r>
            <a:r>
              <a:rPr>
                <a:solidFill>
                  <a:schemeClr val="accent3">
                    <a:lumOff val="-9098"/>
                  </a:schemeClr>
                </a:solidFill>
              </a:rPr>
              <a:t>Gaussian elimination</a:t>
            </a:r>
            <a:r>
              <a:t>.</a:t>
            </a:r>
          </a:p>
        </p:txBody>
      </p:sp>
      <p:pic>
        <p:nvPicPr>
          <p:cNvPr id="191" name="IMG_0097.png" descr="IMG_0097.png"/>
          <p:cNvPicPr>
            <a:picLocks noChangeAspect="1"/>
          </p:cNvPicPr>
          <p:nvPr/>
        </p:nvPicPr>
        <p:blipFill>
          <a:blip r:embed="rId3">
            <a:extLst/>
          </a:blip>
          <a:srcRect l="42517" t="24785" r="30405" b="67632"/>
          <a:stretch>
            <a:fillRect/>
          </a:stretch>
        </p:blipFill>
        <p:spPr>
          <a:xfrm>
            <a:off x="4427671" y="1876563"/>
            <a:ext cx="3156333" cy="66281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6"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 use Gaussian elimination to solve multivariate systems of equations</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Gaussian elimination is a powerful method for solving systems of equations. It’s what computers use.</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representing systems of equations as matrices</a:t>
            </a:r>
          </a:p>
        </p:txBody>
      </p:sp>
      <p:pic>
        <p:nvPicPr>
          <p:cNvPr id="199"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8"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Row-echelon form (review)"/>
          <p:cNvSpPr txBox="1"/>
          <p:nvPr>
            <p:ph type="title"/>
          </p:nvPr>
        </p:nvSpPr>
        <p:spPr>
          <a:xfrm>
            <a:off x="2316666" y="529596"/>
            <a:ext cx="6321602" cy="635402"/>
          </a:xfrm>
          <a:prstGeom prst="rect">
            <a:avLst/>
          </a:prstGeom>
        </p:spPr>
        <p:txBody>
          <a:bodyPr/>
          <a:lstStyle>
            <a:lvl1pPr defTabSz="886968">
              <a:defRPr sz="2910"/>
            </a:lvl1pPr>
          </a:lstStyle>
          <a:p>
            <a:pPr/>
            <a:r>
              <a:t>Row-echelon form (review)</a:t>
            </a:r>
          </a:p>
        </p:txBody>
      </p:sp>
      <p:sp>
        <p:nvSpPr>
          <p:cNvPr id="202" name="A system is in row-echelon form if it has a stair-step pattern and each equation has a leading coefficient of 1."/>
          <p:cNvSpPr txBox="1"/>
          <p:nvPr/>
        </p:nvSpPr>
        <p:spPr>
          <a:xfrm>
            <a:off x="490376" y="3549264"/>
            <a:ext cx="7890710"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A system is in </a:t>
            </a:r>
            <a:r>
              <a:rPr>
                <a:solidFill>
                  <a:schemeClr val="accent3">
                    <a:lumOff val="-9098"/>
                  </a:schemeClr>
                </a:solidFill>
              </a:rPr>
              <a:t>row-echelon form</a:t>
            </a:r>
            <a:r>
              <a:t> if it has a stair-step pattern and each equation has a leading coefficient of 1.</a:t>
            </a:r>
          </a:p>
        </p:txBody>
      </p:sp>
      <p:sp>
        <p:nvSpPr>
          <p:cNvPr id="203" name="To solve systems with more than two variables, we want to transform the system into row-echelon form:"/>
          <p:cNvSpPr txBox="1"/>
          <p:nvPr/>
        </p:nvSpPr>
        <p:spPr>
          <a:xfrm>
            <a:off x="1126148" y="1266197"/>
            <a:ext cx="7247025"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00000"/>
                </a:solidFill>
              </a:defRPr>
            </a:pPr>
            <a:r>
              <a:t>To solve systems with more than two variables, we want to transform the system into </a:t>
            </a:r>
            <a:r>
              <a:rPr b="1"/>
              <a:t>row-echelon form:</a:t>
            </a:r>
          </a:p>
        </p:txBody>
      </p:sp>
      <p:pic>
        <p:nvPicPr>
          <p:cNvPr id="204" name="Image" descr="Image"/>
          <p:cNvPicPr>
            <a:picLocks noChangeAspect="1"/>
          </p:cNvPicPr>
          <p:nvPr/>
        </p:nvPicPr>
        <p:blipFill>
          <a:blip r:embed="rId2">
            <a:extLst/>
          </a:blip>
          <a:stretch>
            <a:fillRect/>
          </a:stretch>
        </p:blipFill>
        <p:spPr>
          <a:xfrm>
            <a:off x="600190" y="1752843"/>
            <a:ext cx="3567594" cy="1047012"/>
          </a:xfrm>
          <a:prstGeom prst="rect">
            <a:avLst/>
          </a:prstGeom>
          <a:ln w="12700">
            <a:miter lim="400000"/>
          </a:ln>
        </p:spPr>
      </p:pic>
      <p:pic>
        <p:nvPicPr>
          <p:cNvPr id="205" name="Image" descr="Image"/>
          <p:cNvPicPr>
            <a:picLocks noChangeAspect="1"/>
          </p:cNvPicPr>
          <p:nvPr/>
        </p:nvPicPr>
        <p:blipFill>
          <a:blip r:embed="rId3">
            <a:extLst/>
          </a:blip>
          <a:stretch>
            <a:fillRect/>
          </a:stretch>
        </p:blipFill>
        <p:spPr>
          <a:xfrm>
            <a:off x="4679796" y="1752843"/>
            <a:ext cx="2973145" cy="118925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2"/>
      <p:bldP build="whole" bldLvl="1" animBg="1" rev="0" advAuto="0" spid="202" grpId="3"/>
      <p:bldP build="whole" bldLvl="1" animBg="1" rev="0" advAuto="0" spid="204"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Row operations (review)"/>
          <p:cNvSpPr txBox="1"/>
          <p:nvPr>
            <p:ph type="title"/>
          </p:nvPr>
        </p:nvSpPr>
        <p:spPr>
          <a:prstGeom prst="rect">
            <a:avLst/>
          </a:prstGeom>
        </p:spPr>
        <p:txBody>
          <a:bodyPr/>
          <a:lstStyle>
            <a:lvl1pPr defTabSz="886968">
              <a:defRPr sz="2910"/>
            </a:lvl1pPr>
          </a:lstStyle>
          <a:p>
            <a:pPr/>
            <a:r>
              <a:t>Row operations (review)</a:t>
            </a:r>
          </a:p>
        </p:txBody>
      </p:sp>
      <p:sp>
        <p:nvSpPr>
          <p:cNvPr id="208" name="Exchange equations…"/>
          <p:cNvSpPr txBox="1"/>
          <p:nvPr/>
        </p:nvSpPr>
        <p:spPr>
          <a:xfrm>
            <a:off x="1259341" y="1877600"/>
            <a:ext cx="4734531"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Exchange equations</a:t>
            </a:r>
          </a:p>
          <a:p>
            <a:pPr marL="187157" indent="-187157">
              <a:buSzPct val="100000"/>
              <a:buAutoNum type="arabicPeriod" startAt="1"/>
              <a:defRPr>
                <a:solidFill>
                  <a:schemeClr val="accent3">
                    <a:lumOff val="-9098"/>
                  </a:schemeClr>
                </a:solidFill>
              </a:defRPr>
            </a:pPr>
            <a:r>
              <a:t>Multiply one of the equations but some number (but not zero)</a:t>
            </a:r>
          </a:p>
          <a:p>
            <a:pPr marL="187157" indent="-187157">
              <a:buSzPct val="100000"/>
              <a:buAutoNum type="arabicPeriod" startAt="1"/>
              <a:defRPr>
                <a:solidFill>
                  <a:schemeClr val="accent3">
                    <a:lumOff val="-9098"/>
                  </a:schemeClr>
                </a:solidFill>
              </a:defRPr>
            </a:pPr>
            <a:r>
              <a:t>Add one equation to a multiple of another equation</a:t>
            </a:r>
          </a:p>
        </p:txBody>
      </p:sp>
      <p:sp>
        <p:nvSpPr>
          <p:cNvPr id="209" name="Gaussian elimination involves three row operations:"/>
          <p:cNvSpPr txBox="1"/>
          <p:nvPr/>
        </p:nvSpPr>
        <p:spPr>
          <a:xfrm>
            <a:off x="1126148" y="1266197"/>
            <a:ext cx="724702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a:solidFill>
                  <a:srgbClr val="000000"/>
                </a:solidFill>
              </a:defRPr>
            </a:pPr>
            <a:r>
              <a:t>Gaussian elimination </a:t>
            </a:r>
            <a:r>
              <a:rPr b="0"/>
              <a:t>involves three </a:t>
            </a:r>
            <a:r>
              <a:rPr u="sng"/>
              <a:t>row operations</a:t>
            </a:r>
            <a:r>
              <a:rPr b="0"/>
              <a:t>:</a:t>
            </a:r>
          </a:p>
        </p:txBody>
      </p:sp>
      <p:grpSp>
        <p:nvGrpSpPr>
          <p:cNvPr id="212" name="Group"/>
          <p:cNvGrpSpPr/>
          <p:nvPr/>
        </p:nvGrpSpPr>
        <p:grpSpPr>
          <a:xfrm>
            <a:off x="6247433" y="1721011"/>
            <a:ext cx="2133601" cy="2862296"/>
            <a:chOff x="0" y="0"/>
            <a:chExt cx="2133600" cy="2862294"/>
          </a:xfrm>
        </p:grpSpPr>
        <p:pic>
          <p:nvPicPr>
            <p:cNvPr id="210" name="Unknown.jpeg" descr="Unknown.jpeg"/>
            <p:cNvPicPr>
              <a:picLocks noChangeAspect="1"/>
            </p:cNvPicPr>
            <p:nvPr/>
          </p:nvPicPr>
          <p:blipFill>
            <a:blip r:embed="rId2">
              <a:extLst/>
            </a:blip>
            <a:stretch>
              <a:fillRect/>
            </a:stretch>
          </p:blipFill>
          <p:spPr>
            <a:xfrm>
              <a:off x="205956" y="0"/>
              <a:ext cx="1721688" cy="2011395"/>
            </a:xfrm>
            <a:prstGeom prst="rect">
              <a:avLst/>
            </a:prstGeom>
            <a:ln w="12700" cap="flat">
              <a:noFill/>
              <a:miter lim="400000"/>
            </a:ln>
            <a:effectLst/>
          </p:spPr>
        </p:pic>
        <p:sp>
          <p:nvSpPr>
            <p:cNvPr id="211" name="Caption"/>
            <p:cNvSpPr/>
            <p:nvPr/>
          </p:nvSpPr>
          <p:spPr>
            <a:xfrm>
              <a:off x="0" y="2112994"/>
              <a:ext cx="2133600" cy="749301"/>
            </a:xfrm>
            <a:prstGeom prst="roundRect">
              <a:avLst>
                <a:gd name="adj" fmla="val 0"/>
              </a:avLst>
            </a:prstGeom>
            <a:solidFill>
              <a:srgbClr val="000000">
                <a:alpha val="0"/>
              </a:srgb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a:r>
                <a:t>Johann Gauss, the guy who came up with this algorithm</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Independent work"/>
          <p:cNvSpPr txBox="1"/>
          <p:nvPr>
            <p:ph type="title"/>
          </p:nvPr>
        </p:nvSpPr>
        <p:spPr>
          <a:prstGeom prst="rect">
            <a:avLst/>
          </a:prstGeom>
        </p:spPr>
        <p:txBody>
          <a:bodyPr/>
          <a:lstStyle>
            <a:lvl1pPr defTabSz="886968">
              <a:defRPr sz="2910"/>
            </a:lvl1pPr>
          </a:lstStyle>
          <a:p>
            <a:pPr/>
            <a:r>
              <a:t>Independent work</a:t>
            </a:r>
          </a:p>
        </p:txBody>
      </p:sp>
      <p:sp>
        <p:nvSpPr>
          <p:cNvPr id="215" name="If you feel confident enough to do the pset on your own……"/>
          <p:cNvSpPr txBox="1"/>
          <p:nvPr/>
        </p:nvSpPr>
        <p:spPr>
          <a:xfrm>
            <a:off x="5343613" y="1593850"/>
            <a:ext cx="2713088" cy="21717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r>
              <a:t>If you feel confident enough to do the pset on your own…</a:t>
            </a:r>
          </a:p>
          <a:p>
            <a:pPr>
              <a:defRPr>
                <a:solidFill>
                  <a:srgbClr val="FF6A00"/>
                </a:solidFill>
              </a:defRPr>
            </a:pPr>
          </a:p>
          <a:p>
            <a:pPr>
              <a:defRPr>
                <a:solidFill>
                  <a:srgbClr val="FF8648"/>
                </a:solidFill>
              </a:defRPr>
            </a:pPr>
            <a:r>
              <a:t>Be sure to:</a:t>
            </a:r>
          </a:p>
          <a:p>
            <a:pPr marL="187157" indent="-187157">
              <a:buSzPct val="100000"/>
              <a:buAutoNum type="arabicPeriod" startAt="1"/>
              <a:defRPr>
                <a:solidFill>
                  <a:srgbClr val="011D57"/>
                </a:solidFill>
              </a:defRPr>
            </a:pPr>
            <a:r>
              <a:t>Move to a seat near a computer.</a:t>
            </a:r>
          </a:p>
          <a:p>
            <a:pPr marL="187157" indent="-187157">
              <a:buSzPct val="100000"/>
              <a:buAutoNum type="arabicPeriod" startAt="1"/>
              <a:defRPr>
                <a:solidFill>
                  <a:srgbClr val="011D57"/>
                </a:solidFill>
              </a:defRPr>
            </a:pPr>
            <a:r>
              <a:t>Follow directions carefully.</a:t>
            </a:r>
          </a:p>
          <a:p>
            <a:pPr marL="187157" indent="-187157">
              <a:buSzPct val="100000"/>
              <a:buAutoNum type="arabicPeriod" startAt="1"/>
              <a:defRPr>
                <a:solidFill>
                  <a:srgbClr val="011D57"/>
                </a:solidFill>
              </a:defRPr>
            </a:pPr>
            <a:r>
              <a:t>Use answer key on Google Classroom.</a:t>
            </a:r>
          </a:p>
          <a:p>
            <a:pPr marL="187157" indent="-187157">
              <a:buSzPct val="100000"/>
              <a:buAutoNum type="arabicPeriod" startAt="1"/>
              <a:defRPr>
                <a:solidFill>
                  <a:srgbClr val="011D57"/>
                </a:solidFill>
              </a:defRPr>
            </a:pPr>
            <a:r>
              <a:t>Feel free to work with a partner! </a:t>
            </a:r>
          </a:p>
        </p:txBody>
      </p:sp>
      <p:sp>
        <p:nvSpPr>
          <p:cNvPr id="216" name="If you choose to work in a group with Dr. O’Brien…"/>
          <p:cNvSpPr txBox="1"/>
          <p:nvPr/>
        </p:nvSpPr>
        <p:spPr>
          <a:xfrm>
            <a:off x="816222" y="1593850"/>
            <a:ext cx="2713088" cy="1308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r>
              <a:t>If you choose to work in a group with Dr. O’Brien</a:t>
            </a:r>
          </a:p>
          <a:p>
            <a:pPr>
              <a:defRPr>
                <a:solidFill>
                  <a:srgbClr val="FF6A00"/>
                </a:solidFill>
              </a:defRPr>
            </a:pPr>
          </a:p>
          <a:p>
            <a:pPr>
              <a:defRPr>
                <a:solidFill>
                  <a:srgbClr val="FF8648"/>
                </a:solidFill>
              </a:defRPr>
            </a:pPr>
            <a:r>
              <a:t>Be sure to:</a:t>
            </a:r>
          </a:p>
          <a:p>
            <a:pPr marL="187157" indent="-187157">
              <a:buSzPct val="100000"/>
              <a:buAutoNum type="arabicPeriod" startAt="1"/>
              <a:defRPr>
                <a:solidFill>
                  <a:srgbClr val="011D57"/>
                </a:solidFill>
              </a:defRPr>
            </a:pPr>
            <a:r>
              <a:t>Sit at a desk.</a:t>
            </a:r>
          </a:p>
          <a:p>
            <a:pPr marL="187157" indent="-187157">
              <a:buSzPct val="100000"/>
              <a:buAutoNum type="arabicPeriod" startAt="1"/>
              <a:defRPr>
                <a:solidFill>
                  <a:srgbClr val="011D57"/>
                </a:solidFill>
              </a:defRPr>
            </a:pPr>
            <a:r>
              <a:t>Ask questions!</a:t>
            </a:r>
          </a:p>
        </p:txBody>
      </p:sp>
      <p:sp>
        <p:nvSpPr>
          <p:cNvPr id="217" name="Today we’ll be working on Pset #2."/>
          <p:cNvSpPr txBox="1"/>
          <p:nvPr/>
        </p:nvSpPr>
        <p:spPr>
          <a:xfrm>
            <a:off x="2479956" y="1182115"/>
            <a:ext cx="3136557"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056D6"/>
                </a:solidFill>
              </a:defRPr>
            </a:pPr>
            <a:r>
              <a:t>Today we’ll be working on </a:t>
            </a:r>
            <a:r>
              <a:rPr>
                <a:solidFill>
                  <a:srgbClr val="669D34"/>
                </a:solidFill>
              </a:rPr>
              <a:t>Pset #2.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5"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Reflection"/>
          <p:cNvSpPr txBox="1"/>
          <p:nvPr>
            <p:ph type="title"/>
          </p:nvPr>
        </p:nvSpPr>
        <p:spPr>
          <a:prstGeom prst="rect">
            <a:avLst/>
          </a:prstGeom>
        </p:spPr>
        <p:txBody>
          <a:bodyPr/>
          <a:lstStyle>
            <a:lvl1pPr defTabSz="886968">
              <a:defRPr sz="2910"/>
            </a:lvl1pPr>
          </a:lstStyle>
          <a:p>
            <a:pPr/>
            <a:r>
              <a:t>Reflection</a:t>
            </a:r>
          </a:p>
        </p:txBody>
      </p:sp>
      <p:pic>
        <p:nvPicPr>
          <p:cNvPr id="222" name="IMG_0098.png" descr="IMG_0098.png"/>
          <p:cNvPicPr>
            <a:picLocks noChangeAspect="1"/>
          </p:cNvPicPr>
          <p:nvPr/>
        </p:nvPicPr>
        <p:blipFill>
          <a:blip r:embed="rId3">
            <a:extLst/>
          </a:blip>
          <a:srcRect l="14959" t="31449" r="6625" b="50541"/>
          <a:stretch>
            <a:fillRect/>
          </a:stretch>
        </p:blipFill>
        <p:spPr>
          <a:xfrm>
            <a:off x="882087" y="1692160"/>
            <a:ext cx="6615903" cy="113952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Make sure there isn’t any litter near your workstation.</a:t>
            </a:r>
          </a:p>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If you borrowed headphones, sign them back in.</a:t>
            </a:r>
          </a:p>
          <a:p>
            <a:pPr marL="629708" indent="-629708" defTabSz="2438400">
              <a:lnSpc>
                <a:spcPct val="115000"/>
              </a:lnSpc>
              <a:buSzPct val="100000"/>
              <a:buAutoNum type="arabicPeriod" startAt="1"/>
              <a:defRPr b="1" sz="1800">
                <a:solidFill>
                  <a:srgbClr val="171717"/>
                </a:solidFill>
                <a:latin typeface="+mn-lt"/>
                <a:ea typeface="+mn-ea"/>
                <a:cs typeface="+mn-cs"/>
                <a:sym typeface="Arial"/>
              </a:defRPr>
            </a:pPr>
            <a:r>
              <a:t>Make sure you are logged out of your computer! </a:t>
            </a:r>
          </a:p>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Remain in your seat until the bell rings.</a:t>
            </a:r>
          </a:p>
        </p:txBody>
      </p:sp>
      <p:grpSp>
        <p:nvGrpSpPr>
          <p:cNvPr id="229" name="Google Shape;118;p19"/>
          <p:cNvGrpSpPr/>
          <p:nvPr/>
        </p:nvGrpSpPr>
        <p:grpSpPr>
          <a:xfrm>
            <a:off x="2147095" y="500360"/>
            <a:ext cx="6535195" cy="810605"/>
            <a:chOff x="0" y="0"/>
            <a:chExt cx="6535193" cy="810604"/>
          </a:xfrm>
        </p:grpSpPr>
        <p:sp>
          <p:nvSpPr>
            <p:cNvPr id="227"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defRPr>
              </a:pPr>
            </a:p>
          </p:txBody>
        </p:sp>
        <p:sp>
          <p:nvSpPr>
            <p:cNvPr id="228"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latin typeface="+mn-lt"/>
                  <a:ea typeface="+mn-ea"/>
                  <a:cs typeface="+mn-cs"/>
                  <a:sym typeface="Arial"/>
                </a:defRPr>
              </a:pPr>
              <a:r>
                <a:t>wrapping up!</a:t>
              </a:r>
            </a:p>
            <a:p>
              <a:pPr>
                <a:defRPr>
                  <a:solidFill>
                    <a:schemeClr val="accent5"/>
                  </a:solidFill>
                </a:defRPr>
              </a:pPr>
              <a:r>
                <a:t>be sure to:</a:t>
              </a:r>
              <a:r>
                <a:rPr>
                  <a:solidFill>
                    <a:schemeClr val="accent5">
                      <a:lumOff val="-9843"/>
                    </a:schemeClr>
                  </a:solidFill>
                </a:rPr>
                <a:t> </a:t>
              </a:r>
              <a:r>
                <a:rPr>
                  <a:solidFill>
                    <a:schemeClr val="accent1"/>
                  </a:solidFill>
                </a:rPr>
                <a:t>read the directions below!</a:t>
              </a:r>
            </a:p>
          </p:txBody>
        </p:sp>
      </p:grpSp>
      <p:pic>
        <p:nvPicPr>
          <p:cNvPr id="230"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