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The statement in line 19 executes each time a value is swapped into the correct position in the array. For the given array, the values 9 and 5 are swapped. Then the values 8 and 6 are swapped. Then, since 7, 8, and 9 are already in the correct position, no additional swaps occur.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Dr. O’Brien 3/16/22"/>
          <p:cNvSpPr txBox="1"/>
          <p:nvPr/>
        </p:nvSpPr>
        <p:spPr>
          <a:xfrm>
            <a:off x="7158508" y="39450"/>
            <a:ext cx="15248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3/16/22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16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89" name="“Alphonso”.compareTo(“Bert”) returns -1…"/>
          <p:cNvSpPr txBox="1"/>
          <p:nvPr/>
        </p:nvSpPr>
        <p:spPr>
          <a:xfrm>
            <a:off x="4563994" y="1928323"/>
            <a:ext cx="4346486" cy="144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“Alphonso”.compareTo(“Bert”)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-1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“Chris”.compareTo(“Alphonso”)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“Alphonso”.compareTo(“Alphonso”)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defTabSz="457200">
              <a:spcBef>
                <a:spcPts val="1400"/>
              </a:spcBef>
              <a:defRPr>
                <a:solidFill>
                  <a:srgbClr val="000000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“Sam”.compareTo(“Saad”)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returns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</a:t>
            </a:r>
          </a:p>
        </p:txBody>
      </p:sp>
      <p:sp>
        <p:nvSpPr>
          <p:cNvPr id="190" name="Based on the information to the right, how do you think the String method compareTo() works? Explain in a complete sentence.…"/>
          <p:cNvSpPr txBox="1"/>
          <p:nvPr/>
        </p:nvSpPr>
        <p:spPr>
          <a:xfrm>
            <a:off x="788334" y="1927929"/>
            <a:ext cx="305802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Based on the information to the right, how do you think the String method compareTo() works? Explain in a complete sentence.</a:t>
            </a:r>
          </a:p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2"/>
            </a:pPr>
            <a:r>
              <a:t>Write down any remaining questions you have about compareTo.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writing methods that use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8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199" name="Coefficient matrix…"/>
          <p:cNvSpPr txBox="1"/>
          <p:nvPr/>
        </p:nvSpPr>
        <p:spPr>
          <a:xfrm>
            <a:off x="1781356" y="2747892"/>
            <a:ext cx="3470546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118;p19"/>
          <p:cNvGrpSpPr/>
          <p:nvPr/>
        </p:nvGrpSpPr>
        <p:grpSpPr>
          <a:xfrm>
            <a:off x="1663303" y="382021"/>
            <a:ext cx="6244203" cy="914171"/>
            <a:chOff x="-1" y="0"/>
            <a:chExt cx="6244202" cy="914170"/>
          </a:xfrm>
        </p:grpSpPr>
        <p:sp>
          <p:nvSpPr>
            <p:cNvPr id="201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4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3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85432">
                  <a:defRPr sz="152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work:</a:t>
                </a:r>
              </a:p>
              <a:p>
                <a:pPr defTabSz="385432">
                  <a:defRPr sz="152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rPr>
                    <a:solidFill>
                      <a:srgbClr val="AA7942"/>
                    </a:solidFill>
                  </a:rPr>
                  <a:t>Be sure to…</a:t>
                </a:r>
                <a:r>
                  <a:rPr>
                    <a:solidFill>
                      <a:schemeClr val="accent3"/>
                    </a:solidFill>
                  </a:rPr>
                  <a:t>Work on assignments below on CodeHS</a:t>
                </a:r>
                <a:r>
                  <a:t>.</a:t>
                </a:r>
              </a:p>
            </p:txBody>
          </p:sp>
        </p:grpSp>
      </p:grpSp>
      <p:sp>
        <p:nvSpPr>
          <p:cNvPr id="206" name="```…"/>
          <p:cNvSpPr txBox="1"/>
          <p:nvPr/>
        </p:nvSpPr>
        <p:spPr>
          <a:xfrm>
            <a:off x="3484376" y="1422862"/>
            <a:ext cx="4784324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3C4043"/>
                </a:solidFill>
              </a:defRPr>
            </a:pPr>
            <a:r>
              <a:t>```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Sorting algorithm assginments (codeHS)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Spring 2022 In Class Activities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   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    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└───Basic sorting exercises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   │   3/8 Insertion sort activity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   │   3/10: New Selection 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│   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└───Challenges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    │   Alphabetizer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    │   UserName</a:t>
            </a:r>
          </a:p>
          <a:p>
            <a:pPr defTabSz="457200">
              <a:defRPr>
                <a:solidFill>
                  <a:srgbClr val="3C4043"/>
                </a:solidFill>
              </a:defRPr>
            </a:pPr>
            <a:r>
              <a:t>```</a:t>
            </a:r>
          </a:p>
        </p:txBody>
      </p:sp>
      <p:sp>
        <p:nvSpPr>
          <p:cNvPr id="207" name="Coefficient matrix…"/>
          <p:cNvSpPr txBox="1"/>
          <p:nvPr/>
        </p:nvSpPr>
        <p:spPr>
          <a:xfrm>
            <a:off x="765356" y="1488642"/>
            <a:ext cx="2259482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208" name="Coefficient matrix…"/>
          <p:cNvSpPr txBox="1"/>
          <p:nvPr/>
        </p:nvSpPr>
        <p:spPr>
          <a:xfrm>
            <a:off x="803456" y="2802384"/>
            <a:ext cx="2429245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0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118;p19"/>
          <p:cNvGrpSpPr/>
          <p:nvPr/>
        </p:nvGrpSpPr>
        <p:grpSpPr>
          <a:xfrm>
            <a:off x="1959742" y="39976"/>
            <a:ext cx="6244203" cy="914171"/>
            <a:chOff x="-1" y="0"/>
            <a:chExt cx="6244202" cy="914170"/>
          </a:xfrm>
        </p:grpSpPr>
        <p:sp>
          <p:nvSpPr>
            <p:cNvPr id="210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3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1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2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2076">
                  <a:defRPr sz="1979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Independent work: ArrayList Free Response Question</a:t>
                </a:r>
              </a:p>
            </p:txBody>
          </p:sp>
        </p:grpSp>
      </p:grpSp>
      <p:sp>
        <p:nvSpPr>
          <p:cNvPr id="215" name="be sure to……"/>
          <p:cNvSpPr txBox="1"/>
          <p:nvPr/>
        </p:nvSpPr>
        <p:spPr>
          <a:xfrm>
            <a:off x="4520392" y="1208674"/>
            <a:ext cx="349172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300"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Carefully read the instructions.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Review the grading rubric to the left.</a:t>
            </a:r>
          </a:p>
          <a:p>
            <a:pPr marL="147052" indent="-147052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With a partner work through each problem.</a:t>
            </a:r>
          </a:p>
        </p:txBody>
      </p:sp>
      <p:sp>
        <p:nvSpPr>
          <p:cNvPr id="216" name="Part (1) solution:"/>
          <p:cNvSpPr txBox="1"/>
          <p:nvPr/>
        </p:nvSpPr>
        <p:spPr>
          <a:xfrm>
            <a:off x="4618508" y="2161703"/>
            <a:ext cx="13665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Part (1) solution: </a:t>
            </a:r>
          </a:p>
        </p:txBody>
      </p:sp>
      <p:pic>
        <p:nvPicPr>
          <p:cNvPr id="217" name="original.png" descr="origin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8851" y="2388178"/>
            <a:ext cx="4821945" cy="18612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  <p:bldP build="whole" bldLvl="1" animBg="1" rev="0" advAuto="0" spid="217" grpId="2"/>
      <p:bldP build="whole" bldLvl="1" animBg="1" rev="0" advAuto="0" spid="21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20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