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 students might notice that A almost looks like an identity matrix, except that the top left pivot is 2 instead of 1</a:t>
            </a:r>
          </a:p>
          <a:p>
            <a:pPr marL="187157" indent="-187157">
              <a:buSzPct val="100000"/>
              <a:buAutoNum type="arabicPeriod" startAt="1"/>
            </a:pPr>
            <a:r>
              <a:t>This will be identical to B except taht the elements of the first row will be X2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HDW use the rule to find the inverse of</a:t>
            </a:r>
          </a:p>
          <a:p>
            <a:pPr/>
            <a:r>
              <a:t>[ 4 5 </a:t>
            </a:r>
          </a:p>
          <a:p>
            <a:pPr/>
            <a:r>
              <a:t>  3 4 ]</a:t>
            </a:r>
          </a:p>
          <a:p>
            <a:pPr/>
            <a:r>
              <a:t>??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Quiz review</a:t>
            </a:r>
            <a:endParaRPr b="0"/>
          </a:p>
        </p:txBody>
      </p:sp>
      <p:sp>
        <p:nvSpPr>
          <p:cNvPr id="45" name="Dr. O’Brien  3/17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3/17/22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17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1028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read the announcements below.  Write down any questions you have.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1" name="Quiz on Monday. Review today. This quiz will count towards MP2.…"/>
          <p:cNvSpPr txBox="1"/>
          <p:nvPr/>
        </p:nvSpPr>
        <p:spPr>
          <a:xfrm>
            <a:off x="2047847" y="1937949"/>
            <a:ext cx="59404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rPr>
                <a:solidFill>
                  <a:srgbClr val="FF6A00"/>
                </a:solidFill>
              </a:rPr>
              <a:t>Quiz</a:t>
            </a:r>
            <a:r>
              <a:t> on Monday. Review today. This quiz will count towards </a:t>
            </a:r>
            <a:r>
              <a:rPr>
                <a:solidFill>
                  <a:srgbClr val="FF6A00"/>
                </a:solidFill>
              </a:rPr>
              <a:t>MP2</a:t>
            </a:r>
            <a:r>
              <a:t>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rPr>
                <a:solidFill>
                  <a:srgbClr val="FF6A00"/>
                </a:solidFill>
              </a:rPr>
              <a:t>Test corrections</a:t>
            </a:r>
            <a:r>
              <a:t> will be available for the free response questions on the last assessment.  Come to </a:t>
            </a:r>
            <a:r>
              <a:rPr>
                <a:solidFill>
                  <a:srgbClr val="FF6A00"/>
                </a:solidFill>
              </a:rPr>
              <a:t>8th period tutoring</a:t>
            </a:r>
            <a:r>
              <a:t> for this (if you can’t make it let me know and we’ll work something out.  You have until </a:t>
            </a:r>
            <a:r>
              <a:rPr>
                <a:solidFill>
                  <a:srgbClr val="FF6A00"/>
                </a:solidFill>
              </a:rPr>
              <a:t>next Wednesday</a:t>
            </a:r>
            <a:r>
              <a:t> to do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ne easy trick to find the inverse of a   matrix!!"/>
          <p:cNvSpPr txBox="1"/>
          <p:nvPr>
            <p:ph type="title"/>
          </p:nvPr>
        </p:nvSpPr>
        <p:spPr>
          <a:xfrm>
            <a:off x="1760271" y="316328"/>
            <a:ext cx="6923930" cy="609044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One easy trick to find the inverse of a </a:t>
            </a:r>
            <a14:m>
              <m:oMath>
                <m:r>
                  <a:rPr xmlns:a="http://schemas.openxmlformats.org/drawingml/2006/main" sz="2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t> matrix!!</a:t>
            </a:r>
            <a:endParaRPr sz="3000"/>
          </a:p>
        </p:txBody>
      </p:sp>
      <p:sp>
        <p:nvSpPr>
          <p:cNvPr id="196" name="You might have noticed that the inverse of a 2X2 matrix often has the same numbers, just switched around. This isn’t an accident.…"/>
          <p:cNvSpPr txBox="1"/>
          <p:nvPr/>
        </p:nvSpPr>
        <p:spPr>
          <a:xfrm>
            <a:off x="1799108" y="1206500"/>
            <a:ext cx="6069932" cy="60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You might have noticed that the inverse of a 2X2 matrix often has the same numbers, just switched around. This isn’t an accident.</a:t>
            </a:r>
          </a:p>
          <a:p>
            <a:pPr/>
          </a:p>
          <a:p>
            <a:pPr/>
            <a:r>
              <a:t>Assume: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Then we can easily find the inverse using the formula below: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then the matrix has no inverse!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9074" y="2254250"/>
            <a:ext cx="1320801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3600450"/>
            <a:ext cx="2106829" cy="532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oday’s activity: prequiz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activity: prequiz review </a:t>
            </a:r>
          </a:p>
        </p:txBody>
      </p:sp>
      <p:sp>
        <p:nvSpPr>
          <p:cNvPr id="203" name="For matrices A and B (see left board), showing all work, calculate:…"/>
          <p:cNvSpPr txBox="1"/>
          <p:nvPr/>
        </p:nvSpPr>
        <p:spPr>
          <a:xfrm>
            <a:off x="1076947" y="1502165"/>
            <a:ext cx="7214119" cy="31168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For matrices A and B (see left board), showing all work, calculate: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12F7B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12F7B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12F7B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 Answer the questions below in a complete sentence each: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12F7B"/>
                </a:solidFill>
              </a:defRPr>
            </a:pPr>
            <a:r>
              <a:t>What has to be true about two matrices X and Y in order for you to be able to add or subtract them?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12F7B"/>
                </a:solidFill>
              </a:defRPr>
            </a:pPr>
            <a:r>
              <a:t>What has to be true about two matrices X and Y in order for you to be able to multiply </a:t>
            </a:r>
            <a14:m>
              <m:oMath>
                <m:r>
                  <a:rPr xmlns:a="http://schemas.openxmlformats.org/drawingml/2006/main" sz="16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 Be sure to...  (i) convert to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; (ii)  find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; (iii) solve for the variables with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</a:t>
            </a:r>
          </a:p>
          <a:p>
            <a:pPr>
              <a:defRPr>
                <a:solidFill>
                  <a:srgbClr val="012F7B"/>
                </a:solidFill>
              </a:defRPr>
            </a:pP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947" y="1502165"/>
            <a:ext cx="1207654" cy="61464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Be sure to…"/>
          <p:cNvSpPr txBox="1"/>
          <p:nvPr/>
        </p:nvSpPr>
        <p:spPr>
          <a:xfrm>
            <a:off x="1543307" y="1174800"/>
            <a:ext cx="313655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pPr/>
            <a:r>
              <a:t>Be sure to…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09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