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toString</a:t>
            </a:r>
          </a:p>
          <a:p>
            <a:pPr/>
            <a:r>
              <a:t>getter</a:t>
            </a:r>
          </a:p>
          <a:p>
            <a:pPr/>
            <a:r>
              <a:t>setter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7349" indent="-228600">
              <a:buClr>
                <a:srgbClr val="000000"/>
              </a:buClr>
              <a:buSzPts val="1400"/>
              <a:buFont typeface="Arial"/>
              <a:buAutoNum type="arabicPeriod" startAt="1"/>
            </a:pPr>
            <a:r>
              <a:t>They are kept private so that they cannot be altered or accessed outside of the class accept by special, programmer defined methods.</a:t>
            </a:r>
          </a:p>
          <a:p>
            <a:pPr marL="387349" indent="-228600">
              <a:buClr>
                <a:srgbClr val="000000"/>
              </a:buClr>
              <a:buSzPts val="1400"/>
              <a:buFont typeface="Arial"/>
              <a:buAutoNum type="arabicPeriod" startAt="1"/>
            </a:pPr>
            <a:r>
              <a:t>These are the programmer defined methods for accessing (getter) and changing (setter) data in a class.  This allows the programmer to control whether and how the data in an object can be accessed and changed.</a:t>
            </a:r>
          </a:p>
          <a:p>
            <a:pPr marL="387349" indent="-228600">
              <a:buClr>
                <a:srgbClr val="000000"/>
              </a:buClr>
              <a:buSzPts val="1400"/>
              <a:buFont typeface="Arial"/>
              <a:buAutoNum type="arabicPeriod" startAt="1"/>
            </a:pPr>
            <a:r>
              <a:t>toString is a special method that always returns a string. It’s what accessed by the Java print methods.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+Why aren’t the methods returning anything?  Make sure that the return variable for the getter methods are the instance variables, NOT the formal parameters from the constructor.</a:t>
            </a:r>
          </a:p>
          <a:p>
            <a:pPr/>
            <a:r>
              <a:t>+How can I implement the toString method? First think about what you want to return, then make sure you include the return keyword and specify the output type as String.</a:t>
            </a:r>
          </a:p>
          <a:p>
            <a:pPr/>
          </a:p>
          <a:p>
            <a:pPr/>
            <a:r>
              <a:t>Solution code below:</a:t>
            </a:r>
          </a:p>
          <a:p>
            <a:pPr/>
          </a:p>
          <a:p>
            <a:pPr/>
            <a:r>
              <a:t>public class SecretIdentity</a:t>
            </a:r>
          </a:p>
          <a:p>
            <a:pPr/>
            <a:r>
              <a:t>{</a:t>
            </a:r>
          </a:p>
          <a:p>
            <a:pPr/>
            <a:r>
              <a:t>	private String realName;</a:t>
            </a:r>
          </a:p>
          <a:p>
            <a:pPr/>
            <a:r>
              <a:t>	private String occupation;</a:t>
            </a:r>
          </a:p>
          <a:p>
            <a:pPr/>
            <a:r>
              <a:t>	private String homePlanet;</a:t>
            </a:r>
          </a:p>
          <a:p>
            <a:pPr/>
          </a:p>
          <a:p>
            <a:pPr/>
            <a:r>
              <a:t>	public secretIdentity(String name, String occupat, String planet)</a:t>
            </a:r>
          </a:p>
          <a:p>
            <a:pPr/>
            <a:r>
              <a:t>	{</a:t>
            </a:r>
          </a:p>
          <a:p>
            <a:pPr/>
            <a:r>
              <a:t>		realName = name;</a:t>
            </a:r>
          </a:p>
          <a:p>
            <a:pPr/>
            <a:r>
              <a:t>		occupation = occupat;</a:t>
            </a:r>
          </a:p>
          <a:p>
            <a:pPr/>
            <a:r>
              <a:t>		homePlanet = planet;</a:t>
            </a:r>
          </a:p>
          <a:p>
            <a:pPr/>
            <a:r>
              <a:t>	}</a:t>
            </a:r>
          </a:p>
          <a:p>
            <a:pPr/>
          </a:p>
          <a:p>
            <a:pPr/>
            <a:r>
              <a:t>  public String getRealName(){</a:t>
            </a:r>
          </a:p>
          <a:p>
            <a:pPr/>
            <a:r>
              <a:t>    return realName;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public String getOccupation(){</a:t>
            </a:r>
          </a:p>
          <a:p>
            <a:pPr/>
            <a:r>
              <a:t>    return occupation;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public String getHomePlanet(){</a:t>
            </a:r>
          </a:p>
          <a:p>
            <a:pPr/>
            <a:r>
              <a:t>    return homePlanet;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public String toString(){</a:t>
            </a:r>
          </a:p>
          <a:p>
            <a:pPr/>
            <a:r>
              <a:t>    return "Real Name: " + realName + "\n" + "Occupation: " + occupation + "\n" + "Home Planet: " + homePlanet;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define behaviors of an object through non-void methods without parameters?</a:t>
            </a:r>
          </a:p>
        </p:txBody>
      </p:sp>
      <p:sp>
        <p:nvSpPr>
          <p:cNvPr id="46" name="Dr. O’Brien  12/20"/>
          <p:cNvSpPr txBox="1"/>
          <p:nvPr/>
        </p:nvSpPr>
        <p:spPr>
          <a:xfrm>
            <a:off x="7412508" y="39450"/>
            <a:ext cx="14259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12/20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20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Answer the questions below and write a sentence justifying your answer.</a:t>
            </a:r>
          </a:p>
        </p:txBody>
      </p:sp>
      <p:sp>
        <p:nvSpPr>
          <p:cNvPr id="191" name="Answer the review questions below.…"/>
          <p:cNvSpPr txBox="1"/>
          <p:nvPr/>
        </p:nvSpPr>
        <p:spPr>
          <a:xfrm>
            <a:off x="1028731" y="1654573"/>
            <a:ext cx="396016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 sz="1100">
                <a:solidFill>
                  <a:srgbClr val="333333"/>
                </a:solidFill>
              </a:defRPr>
            </a:pPr>
            <a:r>
              <a:t>Answer the </a:t>
            </a:r>
            <a:r>
              <a:rPr b="1"/>
              <a:t>review</a:t>
            </a:r>
            <a:r>
              <a:t> questions below.  </a:t>
            </a:r>
          </a:p>
          <a:p>
            <a:pPr defTabSz="457200">
              <a:spcBef>
                <a:spcPts val="1400"/>
              </a:spcBef>
              <a:defRPr sz="1100">
                <a:solidFill>
                  <a:srgbClr val="333333"/>
                </a:solidFill>
              </a:defRPr>
            </a:pPr>
          </a:p>
          <a:p>
            <a:pPr marL="147052" indent="-147052" defTabSz="457200">
              <a:spcBef>
                <a:spcPts val="1400"/>
              </a:spcBef>
              <a:buSzPct val="100000"/>
              <a:buAutoNum type="arabicPeriod" startAt="1"/>
              <a:defRPr sz="1100">
                <a:solidFill>
                  <a:srgbClr val="333333"/>
                </a:solidFill>
              </a:defRPr>
            </a:pPr>
            <a:r>
              <a:t>Why are instance variables in a class kept private?</a:t>
            </a:r>
          </a:p>
          <a:p>
            <a:pPr marL="147052" indent="-147052" defTabSz="457200">
              <a:spcBef>
                <a:spcPts val="1400"/>
              </a:spcBef>
              <a:buSzPct val="100000"/>
              <a:buAutoNum type="arabicPeriod" startAt="1"/>
              <a:defRPr sz="1100">
                <a:solidFill>
                  <a:srgbClr val="333333"/>
                </a:solidFill>
              </a:defRPr>
            </a:pPr>
            <a:r>
              <a:t>What are getter (aka accessor) and setter (aka mutator) methods used for?</a:t>
            </a:r>
          </a:p>
          <a:p>
            <a:pPr marL="147052" indent="-147052" defTabSz="457200">
              <a:spcBef>
                <a:spcPts val="1400"/>
              </a:spcBef>
              <a:buSzPct val="100000"/>
              <a:buAutoNum type="arabicPeriod" startAt="1"/>
              <a:defRPr sz="1100">
                <a:solidFill>
                  <a:srgbClr val="333333"/>
                </a:solidFill>
              </a:defRPr>
            </a:pPr>
            <a:r>
              <a:t>What is the toString() method used for?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50391">
              <a:lnSpc>
                <a:spcPct val="115000"/>
              </a:lnSpc>
              <a:defRPr b="1" sz="1674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5195" indent="-318897" defTabSz="850391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 d</a:t>
            </a:r>
            <a:r>
              <a:rPr b="0"/>
              <a:t>efine behaviors of an object through non-void methods without parameters </a:t>
            </a:r>
            <a:r>
              <a:t>why: </a:t>
            </a:r>
            <a:r>
              <a:rPr b="0"/>
              <a:t> We’ve learn to embed objects inside of other objects. Now we’re going to use it to solve some realistic problems.</a:t>
            </a:r>
            <a:endParaRPr b="0"/>
          </a:p>
          <a:p>
            <a:pPr marL="425195" indent="-318897" defTabSz="850391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documenting classes with comments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0" name="private access…"/>
          <p:cNvSpPr txBox="1"/>
          <p:nvPr/>
        </p:nvSpPr>
        <p:spPr>
          <a:xfrm>
            <a:off x="1063543" y="1861639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toString()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special method written within a class that returns a String representation of an object</a:t>
            </a:r>
          </a:p>
        </p:txBody>
      </p:sp>
      <p:sp>
        <p:nvSpPr>
          <p:cNvPr id="201" name="Vocab (review)…"/>
          <p:cNvSpPr txBox="1"/>
          <p:nvPr/>
        </p:nvSpPr>
        <p:spPr>
          <a:xfrm>
            <a:off x="1464071" y="588650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Vocab (review)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the definitions in your notebook.</a:t>
            </a:r>
          </a:p>
        </p:txBody>
      </p:sp>
      <p:sp>
        <p:nvSpPr>
          <p:cNvPr id="202" name="private access…"/>
          <p:cNvSpPr txBox="1"/>
          <p:nvPr/>
        </p:nvSpPr>
        <p:spPr>
          <a:xfrm>
            <a:off x="6080042" y="1930400"/>
            <a:ext cx="192972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setter method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Allows us to change specific instance variables in an object. Aka mutator methods</a:t>
            </a:r>
          </a:p>
        </p:txBody>
      </p:sp>
      <p:sp>
        <p:nvSpPr>
          <p:cNvPr id="203" name="private access…"/>
          <p:cNvSpPr txBox="1"/>
          <p:nvPr/>
        </p:nvSpPr>
        <p:spPr>
          <a:xfrm>
            <a:off x="3470866" y="1861639"/>
            <a:ext cx="192972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getter method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Allows us to access specific instance variables in an object. Aka accessor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  <p:bldP build="whole" bldLvl="1" animBg="1" rev="0" advAuto="0" spid="202" grpId="2"/>
      <p:bldP build="whole" bldLvl="1" animBg="1" rev="0" advAuto="0" spid="20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1703406" y="593601"/>
            <a:ext cx="6244203" cy="914171"/>
            <a:chOff x="-1" y="0"/>
            <a:chExt cx="6244202" cy="914170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Coding to learn: Activity</a:t>
                </a:r>
              </a:p>
            </p:txBody>
          </p:sp>
        </p:grpSp>
      </p:grpSp>
      <p:sp>
        <p:nvSpPr>
          <p:cNvPr id="210" name="Log in to CodeHS. Open  Secret Identity under  In Class Examples:…"/>
          <p:cNvSpPr txBox="1"/>
          <p:nvPr/>
        </p:nvSpPr>
        <p:spPr>
          <a:xfrm>
            <a:off x="1678444" y="1666671"/>
            <a:ext cx="5514574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Log in to </a:t>
            </a:r>
            <a:r>
              <a:rPr>
                <a:solidFill>
                  <a:schemeClr val="accent5"/>
                </a:solidFill>
              </a:rPr>
              <a:t>CodeHS</a:t>
            </a:r>
            <a:r>
              <a:t>. Open  </a:t>
            </a:r>
            <a:r>
              <a:rPr>
                <a:solidFill>
                  <a:schemeClr val="accent5"/>
                </a:solidFill>
              </a:rPr>
              <a:t>Secret Identity</a:t>
            </a:r>
            <a:r>
              <a:t> under  </a:t>
            </a:r>
            <a:r>
              <a:rPr>
                <a:solidFill>
                  <a:schemeClr val="accent4"/>
                </a:solidFill>
              </a:rPr>
              <a:t>In Class Examples</a:t>
            </a:r>
            <a:r>
              <a:t>: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Write the following accessor methods: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lvl="8" marL="228600" indent="-228600">
              <a:buSzPct val="100000"/>
              <a:buAutoNum type="alphaL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 getRealName().        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lvl="8" marL="228600" indent="-228600">
              <a:buSzPct val="100000"/>
              <a:buAutoNum type="alphaL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getOccupation()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lvl="8" marL="228600" indent="-228600">
              <a:buSzPct val="100000"/>
              <a:buAutoNum type="alphaL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getHomePlanet()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 lvl="8" marL="228600" indent="-228600">
              <a:buSzPct val="100000"/>
              <a:buAutoNum type="alphaLcPeriod" startAt="1"/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toString()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r>
              <a:rPr>
                <a:solidFill>
                  <a:schemeClr val="accent1">
                    <a:lumOff val="-6117"/>
                  </a:schemeClr>
                </a:solidFill>
              </a:rPr>
              <a:t>2. Test your methods in MyProgram.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r>
              <a:rPr>
                <a:solidFill>
                  <a:schemeClr val="accent1">
                    <a:lumOff val="-6117"/>
                  </a:schemeClr>
                </a:solidFill>
              </a:rPr>
              <a:t>3. </a:t>
            </a:r>
            <a:r>
              <a:rPr b="1">
                <a:solidFill>
                  <a:schemeClr val="accent1">
                    <a:lumOff val="-6117"/>
                  </a:schemeClr>
                </a:solidFill>
              </a:rPr>
              <a:t>Extension: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Extend your SuperHero class to include SecretIdentity as a parameter. Write setter methods to access real name, occupation, and home planet, from the SuperHero object!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211" name="be sure to…"/>
          <p:cNvSpPr txBox="1"/>
          <p:nvPr/>
        </p:nvSpPr>
        <p:spPr>
          <a:xfrm>
            <a:off x="1849940" y="1132010"/>
            <a:ext cx="167302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accent5">
                    <a:satOff val="-3088"/>
                    <a:lumOff val="12696"/>
                  </a:schemeClr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212" name="When you’re finished, continue working on homework in CodeHS."/>
          <p:cNvSpPr txBox="1"/>
          <p:nvPr/>
        </p:nvSpPr>
        <p:spPr>
          <a:xfrm>
            <a:off x="7220855" y="2744838"/>
            <a:ext cx="18092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When you’re finished, continue working on homework in CodeHS.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What will the program to the right output?…"/>
          <p:cNvSpPr txBox="1"/>
          <p:nvPr/>
        </p:nvSpPr>
        <p:spPr>
          <a:xfrm>
            <a:off x="778973" y="1600200"/>
            <a:ext cx="3278433" cy="151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will the program to the right output?</a:t>
            </a:r>
          </a:p>
          <a:p>
            <a:pPr marL="187157" indent="-187157">
              <a:buSzPct val="100000"/>
              <a:buAutoNum type="arabicPeriod" startAt="1"/>
            </a:pPr>
            <a:r>
              <a:t>Write a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t> method for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t> that will output </a:t>
            </a:r>
            <a:br/>
            <a:br/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student’s name is Jill.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Exit ticket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a sheet of loose leaf paper. Write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name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and the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date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on the top. Answer each question below with a complete sentence. Be prepared to turn in</a:t>
            </a:r>
          </a:p>
        </p:txBody>
      </p:sp>
      <p:sp>
        <p:nvSpPr>
          <p:cNvPr id="219" name="Student student = new Student(“Jill”);…"/>
          <p:cNvSpPr txBox="1"/>
          <p:nvPr/>
        </p:nvSpPr>
        <p:spPr>
          <a:xfrm>
            <a:off x="4885208" y="1746262"/>
            <a:ext cx="3579442" cy="10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 student = new Student(“Jill”);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String studentName = student.getName();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studentName = “Karel”;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System.out.println(studentName);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System.out.println(student.getName());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