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answer: E.</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see for full solutions: https://codehs.com/library/solution_references/assignment/55325729?section_id=256470tructor.</a:t>
            </a:r>
          </a:p>
          <a:p>
            <a:pPr/>
          </a:p>
          <a:p>
            <a:pPr/>
            <a:r>
              <a:t>Pre-planned questions:</a:t>
            </a:r>
          </a:p>
          <a:p>
            <a:pPr/>
            <a:r>
              <a:t>5.5.5</a:t>
            </a:r>
          </a:p>
          <a:p>
            <a:pPr/>
            <a:r>
              <a:t>+Why aren’t the setter methods properly setting the instance variables? </a:t>
            </a:r>
          </a:p>
          <a:p>
            <a:pPr/>
            <a:r>
              <a:t>You might have reversed the order of assignment when setting the new value of the instance variables. The instance variable should be on the left, and the new value should be assigned to the instance variable.</a:t>
            </a:r>
          </a:p>
          <a:p>
            <a:pPr/>
            <a:r>
              <a:t>+How do I implement getArea and getPerimeter?</a:t>
            </a:r>
          </a:p>
          <a:p>
            <a:pPr/>
            <a:r>
              <a:t>These methods rely on the width and height instance variables. The area of a rectangle is width*height, and the perimeter is 2*(width+height).</a:t>
            </a:r>
          </a:p>
          <a:p>
            <a:pPr/>
          </a:p>
          <a:p>
            <a:pPr/>
            <a:r>
              <a:t>5.5.6</a:t>
            </a:r>
          </a:p>
          <a:p>
            <a:pPr/>
            <a:r>
              <a:t>+How can I add or subtract Fractions?</a:t>
            </a:r>
          </a:p>
          <a:p>
            <a:pPr/>
          </a:p>
          <a:p>
            <a:pPr/>
            <a:r>
              <a:t>Fractions can be added or subtracted when a common denominator is found. The easiest way to do this is to multiply the value of one denominator to the other, and make the correct conversions to the numerator.</a:t>
            </a:r>
          </a:p>
          <a:p>
            <a:pPr/>
          </a:p>
          <a:p>
            <a:pPr/>
            <a:r>
              <a:t>+I’m confused about implementing these methods!</a:t>
            </a:r>
          </a:p>
          <a:p>
            <a:pPr/>
          </a:p>
          <a:p>
            <a:pPr/>
            <a:r>
              <a:t>add, subtract and multiply all take another Fraction object as a parameter. In each method, the only Fraction that is changing is the Fraction that called the method. Only the denominator and numerator instance variables should change, not the ones related to the other Fraction. Those should be used, however, by calling the getNumerator and getDenominator methods.</a:t>
            </a:r>
          </a:p>
          <a:p>
            <a:pPr/>
          </a:p>
          <a:p>
            <a:pPr/>
            <a:r>
              <a:t>5.5.7</a:t>
            </a:r>
          </a:p>
          <a:p>
            <a:pPr/>
            <a:r>
              <a:t>+How do I calculate the weekly hours and the grand total?</a:t>
            </a:r>
          </a:p>
          <a:p>
            <a:pPr/>
          </a:p>
          <a:p>
            <a:pPr/>
            <a:r>
              <a:t>In the printTotal method, there should be some calculations that help determine how many hours are being used per week. The instance variables should be multiplied by 7 to get the total number of hours per week that a Student is doing the different activities. Each calculation should be added together to compute the grand total.</a:t>
            </a:r>
          </a:p>
          <a:p>
            <a:pPr/>
          </a:p>
          <a:p>
            <a:pPr/>
          </a:p>
          <a:p>
            <a:pPr/>
          </a:p>
          <a:p>
            <a:pPr/>
          </a:p>
          <a:p>
            <a:pPr/>
          </a:p>
          <a:p>
            <a:pPr/>
          </a:p>
          <a:p>
            <a:pP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+students share out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+students share out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+students share out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r>
              <a:t>+Write a mutator method for the variable String name.</a:t>
            </a:r>
          </a:p>
          <a:p>
            <a:pPr/>
            <a:r>
              <a:t>public void setName(String studentName)</a:t>
            </a:r>
          </a:p>
          <a:p>
            <a:pPr/>
            <a:r>
              <a:t>{</a:t>
            </a:r>
          </a:p>
          <a:p>
            <a:pPr/>
            <a:r>
              <a:t>    name = studentName;</a:t>
            </a:r>
          </a:p>
          <a:p>
            <a:pPr/>
            <a:r>
              <a:t>}</a:t>
            </a:r>
          </a:p>
          <a:p>
            <a:pPr/>
            <a:r>
              <a:t>+Write a possible mutator method for the object Class classRoom.</a:t>
            </a:r>
          </a:p>
          <a:p>
            <a:pPr/>
            <a:r>
              <a:t>public void setClass(int grade, String teacher)</a:t>
            </a:r>
          </a:p>
          <a:p>
            <a:pPr/>
            <a:r>
              <a:t>{</a:t>
            </a:r>
          </a:p>
          <a:p>
            <a:pPr/>
            <a:r>
              <a:t>    classRoom.setGrade(grade);</a:t>
            </a:r>
          </a:p>
          <a:p>
            <a:pPr/>
            <a:r>
              <a:t>    classRoom.setTeacher(teacher);</a:t>
            </a:r>
          </a:p>
          <a:p>
            <a:pPr/>
            <a:r>
              <a:t>}</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define the behavior of an object using mutator methods?</a:t>
            </a:r>
            <a:endParaRPr b="0" sz="1200"/>
          </a:p>
        </p:txBody>
      </p:sp>
      <p:sp>
        <p:nvSpPr>
          <p:cNvPr id="46" name="Dr. O’Brien. 1/4/22"/>
          <p:cNvSpPr txBox="1"/>
          <p:nvPr/>
        </p:nvSpPr>
        <p:spPr>
          <a:xfrm>
            <a:off x="7510336"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1/4/22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15.2</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4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onsider the following Bugs class, which is intended to simulate variations in a population of bugs. The population is stored in the method’s int attribute. The getPopulation method is intended to allow methods in other classes to access a Bugs object’s "/>
          <p:cNvSpPr txBox="1"/>
          <p:nvPr/>
        </p:nvSpPr>
        <p:spPr>
          <a:xfrm>
            <a:off x="1643638" y="873596"/>
            <a:ext cx="3463807" cy="132407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100">
                <a:solidFill>
                  <a:srgbClr val="333333"/>
                </a:solidFill>
              </a:defRPr>
            </a:pPr>
            <a:r>
              <a:t>Consider the following</a:t>
            </a:r>
            <a:r>
              <a:rPr>
                <a:latin typeface="Menlo Regular"/>
                <a:ea typeface="Menlo Regular"/>
                <a:cs typeface="Menlo Regular"/>
                <a:sym typeface="Menlo Regular"/>
              </a:rPr>
              <a:t> Bugs </a:t>
            </a:r>
            <a:r>
              <a:t>class, which is intended to simulate variations in a population of bugs. The population is stored in the method’s</a:t>
            </a:r>
            <a:r>
              <a:rPr>
                <a:latin typeface="Menlo Regular"/>
                <a:ea typeface="Menlo Regular"/>
                <a:cs typeface="Menlo Regular"/>
                <a:sym typeface="Menlo Regular"/>
              </a:rPr>
              <a:t> int </a:t>
            </a:r>
            <a:r>
              <a:t>attribute. The</a:t>
            </a:r>
            <a:r>
              <a:rPr>
                <a:latin typeface="Menlo Regular"/>
                <a:ea typeface="Menlo Regular"/>
                <a:cs typeface="Menlo Regular"/>
                <a:sym typeface="Menlo Regular"/>
              </a:rPr>
              <a:t> getPopulation </a:t>
            </a:r>
            <a:r>
              <a:t>method is intended to allow methods in other classes to access a</a:t>
            </a:r>
            <a:r>
              <a:rPr>
                <a:latin typeface="Menlo Regular"/>
                <a:ea typeface="Menlo Regular"/>
                <a:cs typeface="Menlo Regular"/>
                <a:sym typeface="Menlo Regular"/>
              </a:rPr>
              <a:t> Bugs </a:t>
            </a:r>
            <a:r>
              <a:t>object’s population value; however, it does not work as intended.</a:t>
            </a:r>
          </a:p>
          <a:p>
            <a:pPr defTabSz="457200">
              <a:defRPr sz="1100">
                <a:solidFill>
                  <a:srgbClr val="333333"/>
                </a:solidFill>
              </a:defRPr>
            </a:pPr>
          </a:p>
        </p:txBody>
      </p:sp>
      <p:sp>
        <p:nvSpPr>
          <p:cNvPr id="191" name="The getPopulation method should be declared as private .…"/>
          <p:cNvSpPr txBox="1"/>
          <p:nvPr/>
        </p:nvSpPr>
        <p:spPr>
          <a:xfrm>
            <a:off x="1068011" y="1989343"/>
            <a:ext cx="4039434"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pPr>
            <a:r>
              <a:t>The getPopulation method should be declared as private .</a:t>
            </a:r>
          </a:p>
          <a:p>
            <a:pPr marL="233947" indent="-233947">
              <a:buSzPct val="100000"/>
              <a:buAutoNum type="alphaUcPeriod" startAt="1"/>
            </a:pPr>
            <a:r>
              <a:t>The return type of the getPopulation method should be void.</a:t>
            </a:r>
          </a:p>
          <a:p>
            <a:pPr marL="233947" indent="-233947">
              <a:buSzPct val="100000"/>
              <a:buAutoNum type="alphaUcPeriod" startAt="1"/>
            </a:pPr>
            <a:r>
              <a:t>The getPopulation method should have at least one parameter.</a:t>
            </a:r>
          </a:p>
          <a:p>
            <a:pPr marL="233947" indent="-233947">
              <a:buSzPct val="100000"/>
              <a:buAutoNum type="alphaUcPeriod" startAt="1"/>
            </a:pPr>
            <a:r>
              <a:t>The variable population is not declared inside the getPopulation method.</a:t>
            </a:r>
          </a:p>
          <a:p>
            <a:pPr marL="233947" indent="-233947">
              <a:buSzPct val="100000"/>
              <a:buAutoNum type="alphaUcPeriod" startAt="1"/>
            </a:pPr>
            <a:r>
              <a:t>The instance variable population should be returned instead of p, which is local to the constructor.</a:t>
            </a:r>
          </a:p>
        </p:txBody>
      </p:sp>
      <p:pic>
        <p:nvPicPr>
          <p:cNvPr id="192" name="Image" descr="Image"/>
          <p:cNvPicPr>
            <a:picLocks noChangeAspect="1"/>
          </p:cNvPicPr>
          <p:nvPr/>
        </p:nvPicPr>
        <p:blipFill>
          <a:blip r:embed="rId3">
            <a:extLst/>
          </a:blip>
          <a:stretch>
            <a:fillRect/>
          </a:stretch>
        </p:blipFill>
        <p:spPr>
          <a:xfrm>
            <a:off x="5509382" y="1007012"/>
            <a:ext cx="3060701" cy="2971801"/>
          </a:xfrm>
          <a:prstGeom prst="rect">
            <a:avLst/>
          </a:prstGeom>
          <a:ln w="12700">
            <a:miter lim="400000"/>
          </a:ln>
        </p:spPr>
      </p:pic>
      <p:sp>
        <p:nvSpPr>
          <p:cNvPr id="193" name="Vocab (review)…"/>
          <p:cNvSpPr txBox="1"/>
          <p:nvPr/>
        </p:nvSpPr>
        <p:spPr>
          <a:xfrm>
            <a:off x="1274913" y="72277"/>
            <a:ext cx="5875100" cy="686747"/>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9671">
              <a:defRPr sz="1470">
                <a:latin typeface="+mn-lt"/>
                <a:ea typeface="+mn-ea"/>
                <a:cs typeface="+mn-cs"/>
                <a:sym typeface="Arial"/>
              </a:defRPr>
            </a:pPr>
            <a:r>
              <a:t>Do now</a:t>
            </a:r>
          </a:p>
          <a:p>
            <a:pPr defTabSz="569671">
              <a:defRPr sz="839">
                <a:solidFill>
                  <a:schemeClr val="accent5"/>
                </a:solidFill>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Answer the questions below and write a sentence justifying your answer.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define the behavior of an object using mutator methods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We want to develop facility with writing mutator methods, so we can efficiently write more complex classes.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How to change formal parameters in methods</a:t>
            </a:r>
          </a:p>
        </p:txBody>
      </p:sp>
      <p:pic>
        <p:nvPicPr>
          <p:cNvPr id="198" name="Image" descr="Image"/>
          <p:cNvPicPr>
            <a:picLocks noChangeAspect="1"/>
          </p:cNvPicPr>
          <p:nvPr/>
        </p:nvPicPr>
        <p:blipFill>
          <a:blip r:embed="rId2">
            <a:extLst/>
          </a:blip>
          <a:stretch>
            <a:fillRect/>
          </a:stretch>
        </p:blipFill>
        <p:spPr>
          <a:xfrm>
            <a:off x="450420" y="1358900"/>
            <a:ext cx="3352801" cy="24257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 (review)…"/>
          <p:cNvSpPr txBox="1"/>
          <p:nvPr/>
        </p:nvSpPr>
        <p:spPr>
          <a:xfrm>
            <a:off x="1464071" y="588650"/>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13816">
              <a:defRPr sz="2100">
                <a:latin typeface="+mn-lt"/>
                <a:ea typeface="+mn-ea"/>
                <a:cs typeface="+mn-cs"/>
                <a:sym typeface="Arial"/>
              </a:defRPr>
            </a:pPr>
            <a:r>
              <a:t>Vocab (review)</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the definitions in your notebook, if they are not there already.</a:t>
            </a:r>
          </a:p>
        </p:txBody>
      </p:sp>
      <p:sp>
        <p:nvSpPr>
          <p:cNvPr id="201" name="private access…"/>
          <p:cNvSpPr txBox="1"/>
          <p:nvPr/>
        </p:nvSpPr>
        <p:spPr>
          <a:xfrm>
            <a:off x="5286159"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setter method</a:t>
            </a:r>
          </a:p>
          <a:p>
            <a:pPr>
              <a:defRPr>
                <a:solidFill>
                  <a:srgbClr val="FF6A00"/>
                </a:solidFill>
              </a:defRPr>
            </a:pPr>
            <a:r>
              <a:t>Allows us to change specific instance variables in an object. Aka mutator methods</a:t>
            </a:r>
          </a:p>
        </p:txBody>
      </p:sp>
      <p:sp>
        <p:nvSpPr>
          <p:cNvPr id="202" name="private access…"/>
          <p:cNvSpPr txBox="1"/>
          <p:nvPr/>
        </p:nvSpPr>
        <p:spPr>
          <a:xfrm>
            <a:off x="2083963"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getter method</a:t>
            </a:r>
          </a:p>
          <a:p>
            <a:pPr>
              <a:defRPr>
                <a:solidFill>
                  <a:srgbClr val="FF6A00"/>
                </a:solidFill>
              </a:defRPr>
            </a:pPr>
            <a:r>
              <a:t>Allows us to access specific instance variables in an object. Aka accessor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2"/>
      <p:bldP build="whole" bldLvl="1" animBg="1" rev="0" advAuto="0" spid="20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8" name="Google Shape;118;p19"/>
          <p:cNvGrpSpPr/>
          <p:nvPr/>
        </p:nvGrpSpPr>
        <p:grpSpPr>
          <a:xfrm>
            <a:off x="1449898" y="183715"/>
            <a:ext cx="5971665" cy="874270"/>
            <a:chOff x="0" y="0"/>
            <a:chExt cx="5971663" cy="874269"/>
          </a:xfrm>
        </p:grpSpPr>
        <p:sp>
          <p:nvSpPr>
            <p:cNvPr id="204"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7" name="Do now…"/>
            <p:cNvGrpSpPr/>
            <p:nvPr/>
          </p:nvGrpSpPr>
          <p:grpSpPr>
            <a:xfrm>
              <a:off x="11088" y="11088"/>
              <a:ext cx="5960575" cy="852093"/>
              <a:chOff x="-1" y="-1"/>
              <a:chExt cx="5960573" cy="852091"/>
            </a:xfrm>
          </p:grpSpPr>
          <p:sp>
            <p:nvSpPr>
              <p:cNvPr id="205"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6"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Coding to learn: Independent work</a:t>
                </a:r>
              </a:p>
            </p:txBody>
          </p:sp>
        </p:grpSp>
      </p:grpSp>
      <p:sp>
        <p:nvSpPr>
          <p:cNvPr id="209"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10" name="Go to your workstation.…"/>
          <p:cNvSpPr txBox="1"/>
          <p:nvPr/>
        </p:nvSpPr>
        <p:spPr>
          <a:xfrm>
            <a:off x="697715" y="1735462"/>
            <a:ext cx="2877133" cy="24003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Go to your workstation.</a:t>
            </a:r>
          </a:p>
          <a:p>
            <a:pPr marL="187157" indent="-187157">
              <a:buSzPct val="100000"/>
              <a:buAutoNum type="arabicPeriod" startAt="1"/>
              <a:defRPr>
                <a:solidFill>
                  <a:schemeClr val="accent3">
                    <a:lumOff val="-9098"/>
                  </a:schemeClr>
                </a:solidFill>
              </a:defRPr>
            </a:pPr>
            <a:r>
              <a:t>Watch the video </a:t>
            </a:r>
            <a:r>
              <a:rPr>
                <a:solidFill>
                  <a:schemeClr val="accent5"/>
                </a:solidFill>
              </a:rPr>
              <a:t>5.5.1: Mutator Methods</a:t>
            </a:r>
            <a:endParaRPr>
              <a:solidFill>
                <a:schemeClr val="accent5"/>
              </a:solidFill>
            </a:endParaRPr>
          </a:p>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5.5.5: Student Setters</a:t>
            </a:r>
          </a:p>
          <a:p>
            <a:pPr lvl="1" marL="695157" indent="-187157">
              <a:buSzPct val="100000"/>
              <a:buAutoNum type="alphaLcPeriod" startAt="1"/>
              <a:defRPr>
                <a:solidFill>
                  <a:schemeClr val="accent5"/>
                </a:solidFill>
              </a:defRPr>
            </a:pPr>
            <a:r>
              <a:t>5.5.6: Full Fraction Class</a:t>
            </a:r>
          </a:p>
          <a:p>
            <a:pPr lvl="1" marL="695157" indent="-187157">
              <a:buSzPct val="100000"/>
              <a:buAutoNum type="alphaLcPeriod" startAt="1"/>
              <a:defRPr>
                <a:solidFill>
                  <a:schemeClr val="accent5"/>
                </a:solidFill>
              </a:defRPr>
            </a:pPr>
            <a:r>
              <a:t>5.5.7: Weekly routine</a:t>
            </a:r>
          </a:p>
          <a:p>
            <a:pPr lvl="1" marL="695157" indent="-187157">
              <a:buSzPct val="100000"/>
              <a:buAutoNum type="alphaLcPeriod" startAt="1"/>
              <a:defRPr>
                <a:solidFill>
                  <a:schemeClr val="accent5"/>
                </a:solidFill>
              </a:defRPr>
            </a:pPr>
            <a:r>
              <a:t>5.4.8 A Chef’s best Meal</a:t>
            </a:r>
          </a:p>
          <a:p>
            <a:pPr marL="187157" indent="-187157">
              <a:buSzPct val="100000"/>
              <a:buAutoNum type="arabicPeriod" startAt="1"/>
              <a:defRPr>
                <a:solidFill>
                  <a:schemeClr val="accent3">
                    <a:lumOff val="-9098"/>
                  </a:schemeClr>
                </a:solidFill>
              </a:defRPr>
            </a:pPr>
            <a:r>
              <a:t>We’ll go over the exercises at tehe end of class!</a:t>
            </a:r>
          </a:p>
        </p:txBody>
      </p:sp>
      <p:pic>
        <p:nvPicPr>
          <p:cNvPr id="211" name="Image" descr="Image"/>
          <p:cNvPicPr>
            <a:picLocks noChangeAspect="1"/>
          </p:cNvPicPr>
          <p:nvPr/>
        </p:nvPicPr>
        <p:blipFill>
          <a:blip r:embed="rId3">
            <a:extLst/>
          </a:blip>
          <a:stretch>
            <a:fillRect/>
          </a:stretch>
        </p:blipFill>
        <p:spPr>
          <a:xfrm>
            <a:off x="4040282" y="1344493"/>
            <a:ext cx="3998139" cy="299860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9" name="Google Shape;118;p19"/>
          <p:cNvGrpSpPr/>
          <p:nvPr/>
        </p:nvGrpSpPr>
        <p:grpSpPr>
          <a:xfrm>
            <a:off x="2119860" y="42840"/>
            <a:ext cx="5092947" cy="745624"/>
            <a:chOff x="0" y="0"/>
            <a:chExt cx="5092946" cy="745622"/>
          </a:xfrm>
        </p:grpSpPr>
        <p:sp>
          <p:nvSpPr>
            <p:cNvPr id="215" name="Rectangle"/>
            <p:cNvSpPr/>
            <p:nvPr/>
          </p:nvSpPr>
          <p:spPr>
            <a:xfrm>
              <a:off x="-1" y="0"/>
              <a:ext cx="4546965" cy="745624"/>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8" name="Do now…"/>
            <p:cNvGrpSpPr/>
            <p:nvPr/>
          </p:nvGrpSpPr>
          <p:grpSpPr>
            <a:xfrm>
              <a:off x="9457" y="9457"/>
              <a:ext cx="5083490" cy="726709"/>
              <a:chOff x="0" y="-1"/>
              <a:chExt cx="5083488" cy="726708"/>
            </a:xfrm>
          </p:grpSpPr>
          <p:sp>
            <p:nvSpPr>
              <p:cNvPr id="216" name="Rectangle"/>
              <p:cNvSpPr/>
              <p:nvPr/>
            </p:nvSpPr>
            <p:spPr>
              <a:xfrm>
                <a:off x="-1" y="-2"/>
                <a:ext cx="5083489" cy="726710"/>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17" name="Practice problem #2…"/>
              <p:cNvSpPr txBox="1"/>
              <p:nvPr/>
            </p:nvSpPr>
            <p:spPr>
              <a:xfrm>
                <a:off x="12699" y="12699"/>
                <a:ext cx="5058089" cy="701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 5.5.5</a:t>
                </a:r>
              </a:p>
              <a:p>
                <a:pPr defTabSz="507148">
                  <a:defRPr sz="1300">
                    <a:solidFill>
                      <a:schemeClr val="accent5"/>
                    </a:solidFill>
                  </a:defRPr>
                </a:pPr>
                <a:r>
                  <a:t>be sure to:</a:t>
                </a:r>
                <a:r>
                  <a:rPr>
                    <a:solidFill>
                      <a:schemeClr val="accent5">
                        <a:lumOff val="-9843"/>
                      </a:schemeClr>
                    </a:solidFill>
                  </a:rPr>
                  <a:t> </a:t>
                </a:r>
                <a:r>
                  <a:rPr>
                    <a:solidFill>
                      <a:schemeClr val="accent1"/>
                    </a:solidFill>
                  </a:rPr>
                  <a:t>Review your work. Be prepared to share out!</a:t>
                </a:r>
              </a:p>
            </p:txBody>
          </p:sp>
        </p:grpSp>
      </p:grpSp>
      <p:pic>
        <p:nvPicPr>
          <p:cNvPr id="220" name="Image" descr="Image"/>
          <p:cNvPicPr>
            <a:picLocks noChangeAspect="1"/>
          </p:cNvPicPr>
          <p:nvPr/>
        </p:nvPicPr>
        <p:blipFill>
          <a:blip r:embed="rId3">
            <a:extLst/>
          </a:blip>
          <a:srcRect l="0" t="24447" r="56893" b="0"/>
          <a:stretch>
            <a:fillRect/>
          </a:stretch>
        </p:blipFill>
        <p:spPr>
          <a:xfrm>
            <a:off x="1552197" y="1518137"/>
            <a:ext cx="5456014" cy="202817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8" name="Google Shape;118;p19"/>
          <p:cNvGrpSpPr/>
          <p:nvPr/>
        </p:nvGrpSpPr>
        <p:grpSpPr>
          <a:xfrm>
            <a:off x="2119860" y="42840"/>
            <a:ext cx="5092947" cy="745624"/>
            <a:chOff x="0" y="0"/>
            <a:chExt cx="5092946" cy="745622"/>
          </a:xfrm>
        </p:grpSpPr>
        <p:sp>
          <p:nvSpPr>
            <p:cNvPr id="224" name="Rectangle"/>
            <p:cNvSpPr/>
            <p:nvPr/>
          </p:nvSpPr>
          <p:spPr>
            <a:xfrm>
              <a:off x="-1" y="0"/>
              <a:ext cx="4546965" cy="745624"/>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27" name="Do now…"/>
            <p:cNvGrpSpPr/>
            <p:nvPr/>
          </p:nvGrpSpPr>
          <p:grpSpPr>
            <a:xfrm>
              <a:off x="9457" y="9457"/>
              <a:ext cx="5083490" cy="726709"/>
              <a:chOff x="0" y="-1"/>
              <a:chExt cx="5083488" cy="726708"/>
            </a:xfrm>
          </p:grpSpPr>
          <p:sp>
            <p:nvSpPr>
              <p:cNvPr id="225" name="Rectangle"/>
              <p:cNvSpPr/>
              <p:nvPr/>
            </p:nvSpPr>
            <p:spPr>
              <a:xfrm>
                <a:off x="-1" y="-2"/>
                <a:ext cx="5083489" cy="726710"/>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26" name="Practice problem #2…"/>
              <p:cNvSpPr txBox="1"/>
              <p:nvPr/>
            </p:nvSpPr>
            <p:spPr>
              <a:xfrm>
                <a:off x="12699" y="12699"/>
                <a:ext cx="5058089" cy="701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 5.5.6</a:t>
                </a:r>
              </a:p>
              <a:p>
                <a:pPr defTabSz="507148">
                  <a:defRPr sz="1300">
                    <a:solidFill>
                      <a:schemeClr val="accent5"/>
                    </a:solidFill>
                  </a:defRPr>
                </a:pPr>
                <a:r>
                  <a:t>be sure to:</a:t>
                </a:r>
                <a:r>
                  <a:rPr>
                    <a:solidFill>
                      <a:schemeClr val="accent5">
                        <a:lumOff val="-9843"/>
                      </a:schemeClr>
                    </a:solidFill>
                  </a:rPr>
                  <a:t> </a:t>
                </a:r>
                <a:r>
                  <a:rPr>
                    <a:solidFill>
                      <a:schemeClr val="accent1"/>
                    </a:solidFill>
                  </a:rPr>
                  <a:t>Review your work. Be prepared to share out!</a:t>
                </a:r>
              </a:p>
            </p:txBody>
          </p:sp>
        </p:grpSp>
      </p:grpSp>
      <p:pic>
        <p:nvPicPr>
          <p:cNvPr id="229" name="Image" descr="Image"/>
          <p:cNvPicPr>
            <a:picLocks noChangeAspect="1"/>
          </p:cNvPicPr>
          <p:nvPr/>
        </p:nvPicPr>
        <p:blipFill>
          <a:blip r:embed="rId3">
            <a:extLst/>
          </a:blip>
          <a:srcRect l="0" t="0" r="37597" b="0"/>
          <a:stretch>
            <a:fillRect/>
          </a:stretch>
        </p:blipFill>
        <p:spPr>
          <a:xfrm>
            <a:off x="1415399" y="1220897"/>
            <a:ext cx="6801392" cy="244329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7" name="Google Shape;118;p19"/>
          <p:cNvGrpSpPr/>
          <p:nvPr/>
        </p:nvGrpSpPr>
        <p:grpSpPr>
          <a:xfrm>
            <a:off x="2119860" y="42840"/>
            <a:ext cx="5092947" cy="745624"/>
            <a:chOff x="0" y="0"/>
            <a:chExt cx="5092946" cy="745622"/>
          </a:xfrm>
        </p:grpSpPr>
        <p:sp>
          <p:nvSpPr>
            <p:cNvPr id="233" name="Rectangle"/>
            <p:cNvSpPr/>
            <p:nvPr/>
          </p:nvSpPr>
          <p:spPr>
            <a:xfrm>
              <a:off x="-1" y="0"/>
              <a:ext cx="4546965" cy="745624"/>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36" name="Do now…"/>
            <p:cNvGrpSpPr/>
            <p:nvPr/>
          </p:nvGrpSpPr>
          <p:grpSpPr>
            <a:xfrm>
              <a:off x="9457" y="9457"/>
              <a:ext cx="5083490" cy="726709"/>
              <a:chOff x="0" y="-1"/>
              <a:chExt cx="5083488" cy="726708"/>
            </a:xfrm>
          </p:grpSpPr>
          <p:sp>
            <p:nvSpPr>
              <p:cNvPr id="234" name="Rectangle"/>
              <p:cNvSpPr/>
              <p:nvPr/>
            </p:nvSpPr>
            <p:spPr>
              <a:xfrm>
                <a:off x="-1" y="-2"/>
                <a:ext cx="5083489" cy="726710"/>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35" name="Practice problem #2…"/>
              <p:cNvSpPr txBox="1"/>
              <p:nvPr/>
            </p:nvSpPr>
            <p:spPr>
              <a:xfrm>
                <a:off x="12699" y="12699"/>
                <a:ext cx="5058089" cy="701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07148">
                  <a:defRPr sz="2000">
                    <a:latin typeface="+mn-lt"/>
                    <a:ea typeface="+mn-ea"/>
                    <a:cs typeface="+mn-cs"/>
                    <a:sym typeface="Arial"/>
                  </a:defRPr>
                </a:pPr>
                <a:r>
                  <a:t>Practice problem 5.5.7 </a:t>
                </a:r>
              </a:p>
              <a:p>
                <a:pPr defTabSz="507148">
                  <a:defRPr sz="1300">
                    <a:solidFill>
                      <a:schemeClr val="accent5"/>
                    </a:solidFill>
                  </a:defRPr>
                </a:pPr>
                <a:r>
                  <a:t>be sure to:</a:t>
                </a:r>
                <a:r>
                  <a:rPr>
                    <a:solidFill>
                      <a:schemeClr val="accent5">
                        <a:lumOff val="-9843"/>
                      </a:schemeClr>
                    </a:solidFill>
                  </a:rPr>
                  <a:t> </a:t>
                </a:r>
                <a:r>
                  <a:rPr>
                    <a:solidFill>
                      <a:schemeClr val="accent1"/>
                    </a:solidFill>
                  </a:rPr>
                  <a:t>Review your work. Be prepared to share out!</a:t>
                </a:r>
              </a:p>
            </p:txBody>
          </p:sp>
        </p:grpSp>
      </p:grpSp>
      <p:pic>
        <p:nvPicPr>
          <p:cNvPr id="238" name="Image" descr="Image"/>
          <p:cNvPicPr>
            <a:picLocks noChangeAspect="1"/>
          </p:cNvPicPr>
          <p:nvPr/>
        </p:nvPicPr>
        <p:blipFill>
          <a:blip r:embed="rId3">
            <a:extLst/>
          </a:blip>
          <a:stretch>
            <a:fillRect/>
          </a:stretch>
        </p:blipFill>
        <p:spPr>
          <a:xfrm>
            <a:off x="591170" y="1288739"/>
            <a:ext cx="7961660" cy="294146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Double-click to edit"/>
          <p:cNvSpPr txBox="1"/>
          <p:nvPr>
            <p:ph type="title"/>
          </p:nvPr>
        </p:nvSpPr>
        <p:spPr>
          <a:prstGeom prst="rect">
            <a:avLst/>
          </a:prstGeom>
        </p:spPr>
        <p:txBody>
          <a:bodyPr/>
          <a:lstStyle/>
          <a:p>
            <a:pPr defTabSz="886968">
              <a:defRPr sz="2910"/>
            </a:pPr>
          </a:p>
        </p:txBody>
      </p:sp>
      <p:sp>
        <p:nvSpPr>
          <p:cNvPr id="243" name="Consider the code below:…"/>
          <p:cNvSpPr txBox="1"/>
          <p:nvPr/>
        </p:nvSpPr>
        <p:spPr>
          <a:xfrm>
            <a:off x="778973" y="1600200"/>
            <a:ext cx="8553716" cy="104814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800"/>
            </a:pPr>
            <a:r>
              <a:t>Consider the code below:</a:t>
            </a:r>
          </a:p>
          <a:p>
            <a:pPr marL="147052" indent="-147052" defTabSz="457200">
              <a:spcBef>
                <a:spcPts val="1400"/>
              </a:spcBef>
              <a:buSzPct val="100000"/>
              <a:buAutoNum type="arabicPeriod" startAt="1"/>
              <a:defRPr sz="1800">
                <a:solidFill>
                  <a:srgbClr val="333333"/>
                </a:solidFill>
              </a:defRPr>
            </a:pPr>
            <a:r>
              <a:t>write a setter method for </a:t>
            </a:r>
            <a:r>
              <a:rPr>
                <a:latin typeface="Courier New"/>
                <a:ea typeface="Courier New"/>
                <a:cs typeface="Courier New"/>
                <a:sym typeface="Courier New"/>
              </a:rPr>
              <a:t>name</a:t>
            </a:r>
            <a:r>
              <a:t>.</a:t>
            </a:r>
          </a:p>
          <a:p>
            <a:pPr marL="147052" indent="-147052" defTabSz="457200">
              <a:spcBef>
                <a:spcPts val="1400"/>
              </a:spcBef>
              <a:buSzPct val="100000"/>
              <a:buAutoNum type="arabicPeriod" startAt="1"/>
              <a:defRPr sz="1800">
                <a:solidFill>
                  <a:srgbClr val="333333"/>
                </a:solidFill>
              </a:defRPr>
            </a:pPr>
            <a:r>
              <a:t>write a possible setter method for </a:t>
            </a:r>
            <a:r>
              <a:rPr>
                <a:latin typeface="Courier New"/>
                <a:ea typeface="Courier New"/>
                <a:cs typeface="Courier New"/>
                <a:sym typeface="Courier New"/>
              </a:rPr>
              <a:t>classRoom</a:t>
            </a:r>
            <a:r>
              <a:t>.</a:t>
            </a:r>
          </a:p>
        </p:txBody>
      </p:sp>
      <p:sp>
        <p:nvSpPr>
          <p:cNvPr id="244" name="Exit ticket…"/>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Exit ticket</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Get out a sheet of loose leaf paper. Write your </a:t>
            </a:r>
            <a:r>
              <a:rPr b="1">
                <a:solidFill>
                  <a:schemeClr val="accent3">
                    <a:lumOff val="-9098"/>
                  </a:schemeClr>
                </a:solidFill>
              </a:rPr>
              <a:t>name</a:t>
            </a:r>
            <a:r>
              <a:rPr>
                <a:solidFill>
                  <a:schemeClr val="accent3">
                    <a:lumOff val="-9098"/>
                  </a:schemeClr>
                </a:solidFill>
              </a:rPr>
              <a:t> and the </a:t>
            </a:r>
            <a:r>
              <a:rPr b="1">
                <a:solidFill>
                  <a:schemeClr val="accent3">
                    <a:lumOff val="-9098"/>
                  </a:schemeClr>
                </a:solidFill>
              </a:rPr>
              <a:t>date</a:t>
            </a:r>
            <a:r>
              <a:rPr>
                <a:solidFill>
                  <a:schemeClr val="accent3">
                    <a:lumOff val="-9098"/>
                  </a:schemeClr>
                </a:solidFill>
              </a:rPr>
              <a:t> on the top. Answer each question below with a complete sentence. Be prepared to turn in!</a:t>
            </a:r>
          </a:p>
        </p:txBody>
      </p:sp>
      <p:pic>
        <p:nvPicPr>
          <p:cNvPr id="245" name="Image" descr="Image"/>
          <p:cNvPicPr>
            <a:picLocks noChangeAspect="1"/>
          </p:cNvPicPr>
          <p:nvPr/>
        </p:nvPicPr>
        <p:blipFill>
          <a:blip r:embed="rId3">
            <a:extLst/>
          </a:blip>
          <a:stretch>
            <a:fillRect/>
          </a:stretch>
        </p:blipFill>
        <p:spPr>
          <a:xfrm>
            <a:off x="950988" y="2791625"/>
            <a:ext cx="6216055" cy="166255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4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4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4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43"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