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The rocket so a height of 400 m in 20 s. It lands at 40 s.</a:t>
            </a:r>
          </a:p>
          <a:p>
            <a:pPr marL="187157" indent="-187157">
              <a:buSzPct val="100000"/>
              <a:buAutoNum type="arabicPeriod" startAt="1"/>
            </a:pPr>
            <a:r>
              <a:t>Vertex: (20, 400). X and y ints: 0.  Domain: 0-40. Range: 0-400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The rocket so a height of 400 m in 20 s. It lands at 40 s.</a:t>
            </a:r>
          </a:p>
          <a:p>
            <a:pPr marL="187157" indent="-187157">
              <a:buSzPct val="100000"/>
              <a:buAutoNum type="arabicPeriod" startAt="1"/>
            </a:pPr>
            <a:r>
              <a:t>Vertex: (20, 400). X and y ints: 0.  Domain: 0-40. Range: 0-400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vertex: (20, 400).  This means the rocket reaches its highest point of 400 meters at 20 sec. the function is a quadratic. </a:t>
            </a:r>
            <a:br/>
            <a:r>
              <a:t>two ways to solve: one, we know that its transformed from the basic quadratic t^2 by </a:t>
            </a:r>
            <a:br/>
            <a:r>
              <a:t>i. reflecting over x-axis -&gt; -t^2 </a:t>
            </a:r>
            <a:br/>
            <a:r>
              <a:t>ii. transforming right 20 up 400 -&gt; -(t - 20)^2 + 400</a:t>
            </a:r>
            <a:br/>
            <a:r>
              <a:t>Other solution. we know the vertex form of a quadratic is (t - a)^2 + b. So in this case we reflect over x-axis -&gt; -(t - a)^2 + b then plug in the vertex which we determined by observation (20,400) -&gt; -(t - 20)^2 + 400. Luckily these are both the same solution.  </a:t>
            </a:r>
            <a:br/>
            <a:r>
              <a:t>PPQs:</a:t>
            </a:r>
            <a:br/>
            <a:r>
              <a:t>+How can we use the vertex form to find this function? See second solution above for answer.</a:t>
            </a:r>
            <a:br/>
            <a:r>
              <a:t>+How do we confirm this answer is correct? Model it in Pyret with </a:t>
            </a:r>
            <a:br/>
            <a:r>
              <a:t>fun rocket-height(t): (0 - num-sqr( t - 20)) + 400 end. Decide if it behaves as predicted.  </a:t>
            </a:r>
          </a:p>
          <a:p>
            <a:pPr marL="187157" indent="-187157">
              <a:buSzPct val="100000"/>
              <a:buAutoNum type="arabicPeriod" startAt="1"/>
            </a:pPr>
            <a:r>
              <a:t> +How can the vertex form be useful here?  Now we know the x-cor. of the vertex but the y-cor is unknown. So the vertex is (15, b). We can plug this in h(t) = -(t - 15)^2 + b</a:t>
            </a:r>
            <a:br/>
            <a:r>
              <a:t>+How could the x/y ints be useful here? we know that the x int is 0, so:  </a:t>
            </a:r>
            <a:br/>
            <a:r>
              <a:t>0 = -(0 - 15)^2 + b = -225 + b -&gt; b =225.  </a:t>
            </a:r>
            <a:br/>
            <a:r>
              <a:t>So h(t) = -(t - 15)^2 + 225.</a:t>
            </a:r>
          </a:p>
          <a:p>
            <a:pPr marL="187157" indent="-187157">
              <a:buSzPct val="100000"/>
              <a:buAutoNum type="arabicPeriod" startAt="1"/>
            </a:pPr>
            <a:r>
              <a:t>Try making a table of the relationship between the h(t) and the speed function. Can you determine the function for speed? </a:t>
            </a:r>
            <a:b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vary.</a:t>
            </a:r>
          </a:p>
          <a:p>
            <a:pPr marL="187157" indent="-187157">
              <a:buSzPct val="100000"/>
              <a:buAutoNum type="arabicPeriod" startAt="1"/>
            </a:pPr>
            <a:r>
              <a:t>using functions for manipulating images, e.g. scale(), overlay, etc.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functions in Pyret to animate characters in our video games?</a:t>
            </a:r>
            <a:endParaRPr b="0" sz="1200"/>
          </a:p>
        </p:txBody>
      </p:sp>
      <p:sp>
        <p:nvSpPr>
          <p:cNvPr id="45" name="Dr. O’Brien  12/17"/>
          <p:cNvSpPr txBox="1"/>
          <p:nvPr/>
        </p:nvSpPr>
        <p:spPr>
          <a:xfrm>
            <a:off x="7592483" y="39450"/>
            <a:ext cx="14259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 12/17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kahoot.i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13.5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17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 Copy the 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read the information below. Write down any questions you have; be prepared to share out!</a:t>
            </a:r>
          </a:p>
        </p:txBody>
      </p:sp>
      <p:sp>
        <p:nvSpPr>
          <p:cNvPr id="191" name="Examine the GIF below.…"/>
          <p:cNvSpPr txBox="1"/>
          <p:nvPr/>
        </p:nvSpPr>
        <p:spPr>
          <a:xfrm>
            <a:off x="350267" y="1656889"/>
            <a:ext cx="746202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Examine the GIF below.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What’s happening in the GIF to the right?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How do you think animations work?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How do you animation will work in our video games?</a:t>
            </a:r>
          </a:p>
        </p:txBody>
      </p:sp>
      <p:pic>
        <p:nvPicPr>
          <p:cNvPr id="192" name="giphy.gif" descr="giphy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5736" y="1761948"/>
            <a:ext cx="3512066" cy="263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7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functions in Pyret to animate characters in our video games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we want our images to move around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finish our game next week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ding to learn: activity"/>
          <p:cNvSpPr txBox="1"/>
          <p:nvPr/>
        </p:nvSpPr>
        <p:spPr>
          <a:xfrm>
            <a:off x="2241183" y="488242"/>
            <a:ext cx="3396395" cy="3810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Coding to learn: activity</a:t>
            </a:r>
          </a:p>
        </p:txBody>
      </p:sp>
      <p:sp>
        <p:nvSpPr>
          <p:cNvPr id="205" name="Be sure to:…"/>
          <p:cNvSpPr txBox="1"/>
          <p:nvPr/>
        </p:nvSpPr>
        <p:spPr>
          <a:xfrm>
            <a:off x="1401535" y="1222447"/>
            <a:ext cx="6340930" cy="3060305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to: </a:t>
            </a:r>
          </a:p>
          <a:p>
            <a:pPr/>
            <a:r>
              <a:t>Find a computer next to your partner. Open </a:t>
            </a:r>
            <a:r>
              <a:rPr>
                <a:solidFill>
                  <a:srgbClr val="011D57"/>
                </a:solidFill>
              </a:rPr>
              <a:t>your video game file</a:t>
            </a:r>
            <a:r>
              <a:t>.</a:t>
            </a:r>
            <a:endParaRPr>
              <a:solidFill>
                <a:srgbClr val="012F7B"/>
              </a:solidFill>
            </a:endParaRPr>
          </a:p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 If your partner has the video game file saved, copy their code (ask Dr. O’Brien how)</a:t>
            </a:r>
            <a:endParaRPr>
              <a:solidFill>
                <a:srgbClr val="012F7B"/>
              </a:solidFill>
            </a:endParaRPr>
          </a:p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 Run your code to make sure it works. Then examine the </a:t>
            </a:r>
            <a:r>
              <a:rPr>
                <a:solidFill>
                  <a:srgbClr val="FF6A00"/>
                </a:solidFill>
                <a:latin typeface="Courier New"/>
                <a:ea typeface="Courier New"/>
                <a:cs typeface="Courier New"/>
                <a:sym typeface="Courier New"/>
              </a:rPr>
              <a:t>update-target() </a:t>
            </a:r>
            <a:r>
              <a:rPr>
                <a:solidFill>
                  <a:srgbClr val="012F7B"/>
                </a:solidFill>
              </a:rPr>
              <a:t>function.  Answer the questions below in your </a:t>
            </a:r>
            <a:r>
              <a:rPr b="1">
                <a:solidFill>
                  <a:srgbClr val="012F7B"/>
                </a:solidFill>
              </a:rPr>
              <a:t>notebook</a:t>
            </a:r>
            <a:r>
              <a:rPr>
                <a:solidFill>
                  <a:srgbClr val="012F7B"/>
                </a:solidFill>
              </a:rPr>
              <a:t>:</a:t>
            </a:r>
            <a:endParaRPr>
              <a:solidFill>
                <a:srgbClr val="012F7B"/>
              </a:solidFill>
            </a:endParaRPr>
          </a:p>
          <a:p>
            <a:pPr lvl="1" marL="868947" indent="-233947">
              <a:buSzPct val="100000"/>
              <a:buAutoNum type="alphaUcPeriod" startAt="1"/>
            </a:pPr>
            <a:r>
              <a:rPr>
                <a:solidFill>
                  <a:srgbClr val="012F7B"/>
                </a:solidFill>
              </a:rPr>
              <a:t>Why do you think the target is not moving?</a:t>
            </a:r>
            <a:endParaRPr>
              <a:solidFill>
                <a:srgbClr val="012F7B"/>
              </a:solidFill>
            </a:endParaRPr>
          </a:p>
          <a:p>
            <a:pPr lvl="1" marL="868947" indent="-233947">
              <a:buSzPct val="100000"/>
              <a:buAutoNum type="alphaUcPeriod" startAt="1"/>
            </a:pPr>
            <a:r>
              <a:rPr>
                <a:solidFill>
                  <a:srgbClr val="012F7B"/>
                </a:solidFill>
              </a:rPr>
              <a:t>How can you make the target move to the right at a constant rate?</a:t>
            </a:r>
            <a:endParaRPr>
              <a:solidFill>
                <a:srgbClr val="012F7B"/>
              </a:solidFill>
            </a:endParaRPr>
          </a:p>
          <a:p>
            <a:pPr lvl="1" marL="868947" indent="-233947">
              <a:buSzPct val="100000"/>
              <a:buAutoNum type="alphaUcPeriod" startAt="1"/>
            </a:pPr>
            <a:r>
              <a:rPr>
                <a:solidFill>
                  <a:srgbClr val="012F7B"/>
                </a:solidFill>
              </a:rPr>
              <a:t>How can you make the target move to the right at An </a:t>
            </a:r>
            <a:r>
              <a:rPr u="sng">
                <a:solidFill>
                  <a:srgbClr val="012F7B"/>
                </a:solidFill>
              </a:rPr>
              <a:t>accelerating</a:t>
            </a:r>
            <a:r>
              <a:rPr>
                <a:solidFill>
                  <a:srgbClr val="012F7B"/>
                </a:solidFill>
              </a:rPr>
              <a:t> rate?</a:t>
            </a:r>
            <a:endParaRPr>
              <a:solidFill>
                <a:srgbClr val="012F7B"/>
              </a:solidFill>
            </a:endParaRPr>
          </a:p>
          <a:p>
            <a:pPr lvl="1" marL="868947" indent="-233947">
              <a:buSzPct val="100000"/>
              <a:buAutoNum type="alphaUcPeriod" startAt="1"/>
            </a:pPr>
            <a:r>
              <a:rPr>
                <a:solidFill>
                  <a:srgbClr val="012F7B"/>
                </a:solidFill>
              </a:rPr>
              <a:t>How can you make the target all the way across the screen and then move back to the left?</a:t>
            </a:r>
            <a:endParaRPr>
              <a:solidFill>
                <a:srgbClr val="012F7B"/>
              </a:solidFill>
            </a:endParaRPr>
          </a:p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Answer questions </a:t>
            </a:r>
            <a:r>
              <a:rPr>
                <a:solidFill>
                  <a:srgbClr val="FF6A00"/>
                </a:solidFill>
              </a:rPr>
              <a:t>A</a:t>
            </a:r>
            <a:r>
              <a:rPr>
                <a:solidFill>
                  <a:srgbClr val="012F7B"/>
                </a:solidFill>
              </a:rPr>
              <a:t>-</a:t>
            </a:r>
            <a:r>
              <a:rPr>
                <a:solidFill>
                  <a:srgbClr val="FF6A00"/>
                </a:solidFill>
              </a:rPr>
              <a:t>D</a:t>
            </a:r>
            <a:r>
              <a:rPr>
                <a:solidFill>
                  <a:srgbClr val="012F7B"/>
                </a:solidFill>
              </a:rPr>
              <a:t> again, this time about the </a:t>
            </a:r>
            <a:r>
              <a:rPr>
                <a:solidFill>
                  <a:srgbClr val="FF6A00"/>
                </a:solidFill>
                <a:latin typeface="Courier New"/>
                <a:ea typeface="Courier New"/>
                <a:cs typeface="Courier New"/>
                <a:sym typeface="Courier New"/>
              </a:rPr>
              <a:t>update-danger()</a:t>
            </a:r>
            <a:r>
              <a:rPr>
                <a:solidFill>
                  <a:srgbClr val="012F7B"/>
                </a:solidFill>
              </a:rPr>
              <a:t> functions.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0" name="Exit ticket kahoot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813816">
              <a:defRPr sz="21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Exit ticket kahoot</a:t>
            </a:r>
          </a:p>
        </p:txBody>
      </p:sp>
      <p:sp>
        <p:nvSpPr>
          <p:cNvPr id="211" name="Go to kahoot.it and enter the game code."/>
          <p:cNvSpPr txBox="1"/>
          <p:nvPr/>
        </p:nvSpPr>
        <p:spPr>
          <a:xfrm>
            <a:off x="350267" y="1656889"/>
            <a:ext cx="746202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Go to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kahoot.it</a:t>
            </a:r>
            <a:r>
              <a:t> and enter the game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