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6" indent="-187156">
              <a:buSzPct val="100000"/>
              <a:buAutoNum type="arabicPeriod" startAt="1"/>
            </a:pPr>
            <a:r>
              <a:t>This is a system of linear eqs written in row echelon form.  </a:t>
            </a:r>
          </a:p>
          <a:p>
            <a:pPr marL="187156" indent="-187156">
              <a:buSzPct val="100000"/>
              <a:buAutoNum type="arabicPeriod" startAt="1"/>
            </a:pPr>
            <a:r>
              <a:t>y =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Row exchange for 1 and 2.</a:t>
            </a:r>
          </a:p>
          <a:p>
            <a:pPr/>
          </a:p>
          <a:p>
            <a:pPr/>
            <a:r>
              <a:t>Ask if student wants to lead the class.</a:t>
            </a:r>
          </a:p>
          <a:p>
            <a:pPr/>
          </a:p>
          <a:p>
            <a:pPr/>
            <a:r>
              <a:t>see handwritten notes for solution.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pg.  490 of textbook for solution.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possible exit tickets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4" cy="2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4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3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114300" indent="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4" cy="2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4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4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2"/>
            <a:ext cx="5621104" cy="398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8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8"/>
            <a:ext cx="6244204" cy="5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7"/>
            <a:ext cx="6244204" cy="5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5" cy="5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5" y="4717938"/>
            <a:ext cx="336806" cy="335243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4" cy="2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4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79" y="46296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3" cy="3987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1" cy="2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1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4" cy="2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4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3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79" y="46296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goal: </a:t>
            </a:r>
            <a:r>
              <a:rPr b="0"/>
              <a:t>HDW use Gaussian elimination to solve multivariate systems of equations?</a:t>
            </a:r>
          </a:p>
        </p:txBody>
      </p:sp>
      <p:sp>
        <p:nvSpPr>
          <p:cNvPr id="45" name="Dr. O’Brien  2/10/22"/>
          <p:cNvSpPr txBox="1"/>
          <p:nvPr/>
        </p:nvSpPr>
        <p:spPr>
          <a:xfrm>
            <a:off x="6731910" y="39450"/>
            <a:ext cx="20950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Dr. O’Brien  2/10/22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4" cy="2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4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3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3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3" cy="30024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3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3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3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3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2"/>
            <a:ext cx="4572000" cy="5143505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8"/>
            <a:ext cx="468303" cy="3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3"/>
          </a:xfrm>
          <a:prstGeom prst="rect">
            <a:avLst/>
          </a:prstGeom>
        </p:spPr>
        <p:txBody>
          <a:bodyPr/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1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3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3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233714" indent="-408213" algn="l">
              <a:lnSpc>
                <a:spcPct val="100000"/>
              </a:lnSpc>
              <a:buClrTx/>
              <a:buFontTx/>
            </a:lvl2pPr>
            <a:lvl3pPr marL="1690914" algn="l">
              <a:lnSpc>
                <a:spcPct val="100000"/>
              </a:lnSpc>
              <a:buClrTx/>
              <a:buFontTx/>
            </a:lvl3pPr>
            <a:lvl4pPr marL="2148114" algn="l">
              <a:lnSpc>
                <a:spcPct val="100000"/>
              </a:lnSpc>
              <a:buClrTx/>
              <a:buFontTx/>
            </a:lvl4pPr>
            <a:lvl5pPr marL="26053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1" cy="2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1" cy="2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2"/>
            <a:ext cx="6331500" cy="1542005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xfrm>
            <a:off x="2390267" y="3238450"/>
            <a:ext cx="6331503" cy="1241700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>
              <a:lnSpc>
                <a:spcPct val="80000"/>
              </a:lnSpc>
              <a:defRPr sz="1600"/>
            </a:pPr>
            <a:r>
              <a:t>Herbert H. Lehman High School</a:t>
            </a:r>
          </a:p>
          <a:p>
            <a:pPr marL="0">
              <a:lnSpc>
                <a:spcPct val="80000"/>
              </a:lnSpc>
              <a:defRPr sz="1600"/>
            </a:pPr>
            <a:r>
              <a:t>10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Independent work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Independent work</a:t>
            </a:r>
          </a:p>
        </p:txBody>
      </p:sp>
      <p:sp>
        <p:nvSpPr>
          <p:cNvPr id="241" name="1. Use elimination and back substitution to solve the systems below:"/>
          <p:cNvSpPr txBox="1"/>
          <p:nvPr/>
        </p:nvSpPr>
        <p:spPr>
          <a:xfrm>
            <a:off x="306324" y="1352600"/>
            <a:ext cx="724777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1. Use elimination and back substitution to solve the systems below. Be sure to show all work:</a:t>
            </a:r>
          </a:p>
        </p:txBody>
      </p:sp>
      <p:pic>
        <p:nvPicPr>
          <p:cNvPr id="2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0145" y="1944249"/>
            <a:ext cx="2313643" cy="965202"/>
          </a:xfrm>
          <a:prstGeom prst="rect">
            <a:avLst/>
          </a:prstGeom>
          <a:ln w="12700">
            <a:miter lim="400000"/>
          </a:ln>
        </p:spPr>
      </p:pic>
      <p:sp>
        <p:nvSpPr>
          <p:cNvPr id="243" name="a."/>
          <p:cNvSpPr txBox="1"/>
          <p:nvPr/>
        </p:nvSpPr>
        <p:spPr>
          <a:xfrm>
            <a:off x="436356" y="1902267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44" name="b."/>
          <p:cNvSpPr txBox="1"/>
          <p:nvPr/>
        </p:nvSpPr>
        <p:spPr>
          <a:xfrm>
            <a:off x="3196794" y="1902267"/>
            <a:ext cx="16098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b.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8494" y="1894011"/>
            <a:ext cx="2313643" cy="1065679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c."/>
          <p:cNvSpPr txBox="1"/>
          <p:nvPr/>
        </p:nvSpPr>
        <p:spPr>
          <a:xfrm>
            <a:off x="5786222" y="1902267"/>
            <a:ext cx="166386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c.</a:t>
            </a:r>
          </a:p>
        </p:txBody>
      </p:sp>
      <p:pic>
        <p:nvPicPr>
          <p:cNvPr id="24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57233" y="1944249"/>
            <a:ext cx="2574478" cy="1188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flection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Reflection</a:t>
            </a:r>
          </a:p>
        </p:txBody>
      </p:sp>
      <p:sp>
        <p:nvSpPr>
          <p:cNvPr id="250" name="How is elimination different from substitution?…"/>
          <p:cNvSpPr txBox="1"/>
          <p:nvPr>
            <p:ph type="body" idx="1"/>
          </p:nvPr>
        </p:nvSpPr>
        <p:spPr>
          <a:xfrm>
            <a:off x="2410110" y="1595776"/>
            <a:ext cx="6321605" cy="3002403"/>
          </a:xfrm>
          <a:prstGeom prst="rect">
            <a:avLst/>
          </a:prstGeom>
        </p:spPr>
        <p:txBody>
          <a:bodyPr/>
          <a:lstStyle/>
          <a:p>
            <a:pPr/>
            <a:r>
              <a:t>How is elimination different from substitution?</a:t>
            </a:r>
          </a:p>
          <a:p>
            <a:pPr/>
            <a:r>
              <a:t>Why is it useful to reduce systems of equations to row-echelon form?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119;p19"/>
          <p:cNvSpPr txBox="1"/>
          <p:nvPr/>
        </p:nvSpPr>
        <p:spPr>
          <a:xfrm>
            <a:off x="2463307" y="1404067"/>
            <a:ext cx="10603773" cy="2452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>
            <a:normAutofit fontScale="100000" lnSpcReduction="0"/>
          </a:bodyPr>
          <a:lstStyle/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57" name="Google Shape;118;p19"/>
          <p:cNvGrpSpPr/>
          <p:nvPr/>
        </p:nvGrpSpPr>
        <p:grpSpPr>
          <a:xfrm>
            <a:off x="2147093" y="500359"/>
            <a:ext cx="6535198" cy="810607"/>
            <a:chOff x="-1" y="0"/>
            <a:chExt cx="6535197" cy="810605"/>
          </a:xfrm>
        </p:grpSpPr>
        <p:sp>
          <p:nvSpPr>
            <p:cNvPr id="255" name="Rectangle"/>
            <p:cNvSpPr/>
            <p:nvPr/>
          </p:nvSpPr>
          <p:spPr>
            <a:xfrm>
              <a:off x="-2" y="-1"/>
              <a:ext cx="6535198" cy="81060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256" name="wrapping up!…"/>
            <p:cNvSpPr txBox="1"/>
            <p:nvPr/>
          </p:nvSpPr>
          <p:spPr>
            <a:xfrm>
              <a:off x="12698" y="12699"/>
              <a:ext cx="6509798" cy="785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69"/>
            <a:ext cx="2126173" cy="1811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4" y="60049"/>
            <a:ext cx="3203499" cy="2667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5" y="666681"/>
            <a:ext cx="6269919" cy="7366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the questions below. Show all work and check your results!</a:t>
            </a:r>
          </a:p>
        </p:txBody>
      </p:sp>
      <p:sp>
        <p:nvSpPr>
          <p:cNvPr id="190" name="Solve for   and  , using any method you choose.…"/>
          <p:cNvSpPr txBox="1"/>
          <p:nvPr/>
        </p:nvSpPr>
        <p:spPr>
          <a:xfrm>
            <a:off x="1561535" y="2089150"/>
            <a:ext cx="2604961" cy="1735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Solve for </a:t>
            </a:r>
            <a14:m>
              <m:oMath>
                <m:r>
                  <a:rPr xmlns:a="http://schemas.openxmlformats.org/drawingml/2006/main" sz="14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and </a:t>
            </a:r>
            <a14:m>
              <m:oMath>
                <m:r>
                  <a:rPr xmlns:a="http://schemas.openxmlformats.org/drawingml/2006/main" sz="155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y</m:t>
                </m:r>
              </m:oMath>
            </a14:m>
            <a:r>
              <a:t>, using any method you choose.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What does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row-echelon form</a:t>
            </a:r>
            <a:r>
              <a:t> mean?</a:t>
            </a:r>
          </a:p>
          <a:p>
            <a:pPr lvl="1" marL="681789" indent="-173789" defTabSz="457200">
              <a:spcBef>
                <a:spcPts val="1200"/>
              </a:spcBef>
              <a:buSzPct val="100000"/>
              <a:buAutoNum type="arabicPeriod" startAt="1"/>
              <a:defRPr sz="1300">
                <a:solidFill>
                  <a:schemeClr val="accent5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Describe the steps for solving this system using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Gaussian elimination</a:t>
            </a:r>
            <a:r>
              <a:t>.</a:t>
            </a:r>
          </a:p>
        </p:txBody>
      </p:sp>
      <p:sp>
        <p:nvSpPr>
          <p:cNvPr id="191" name="Text"/>
          <p:cNvSpPr txBox="1"/>
          <p:nvPr/>
        </p:nvSpPr>
        <p:spPr>
          <a:xfrm>
            <a:off x="5680802" y="1876562"/>
            <a:ext cx="1525355" cy="7252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600">
                <a:solidFill>
                  <a:srgbClr val="00457C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6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4</m:t>
                  </m:r>
                </m:oMath>
              </m:oMathPara>
            </a14:m>
            <a:endParaRPr>
              <a:solidFill>
                <a:schemeClr val="accent1">
                  <a:lumOff val="-6117"/>
                </a:schemeClr>
              </a:solidFill>
              <a:latin typeface="+mj-lt"/>
              <a:ea typeface="+mj-ea"/>
              <a:cs typeface="+mj-cs"/>
              <a:sym typeface="Helvetica"/>
            </a:endParaRPr>
          </a:p>
          <a:p>
            <a:pPr>
              <a:defRPr>
                <a:solidFill>
                  <a:schemeClr val="accent1">
                    <a:lumOff val="-6117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>
              <a:defRPr sz="1700">
                <a:solidFill>
                  <a:srgbClr val="00457C"/>
                </a:solidFill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0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20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0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0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0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0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050" i="1">
                      <a:solidFill>
                        <a:srgbClr val="00457C"/>
                      </a:solidFill>
                      <a:latin typeface="Cambria Math" panose="02040503050406030204" pitchFamily="18" charset="0"/>
                    </a:rPr>
                    <m:t>2</m:t>
                  </m:r>
                </m:oMath>
              </m:oMathPara>
            </a14:m>
            <a:endParaRPr>
              <a:solidFill>
                <a:srgbClr val="01467C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18;p19"/>
          <p:cNvSpPr txBox="1"/>
          <p:nvPr>
            <p:ph type="title"/>
          </p:nvPr>
        </p:nvSpPr>
        <p:spPr>
          <a:xfrm>
            <a:off x="1424035" y="575950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1" tIns="91421" rIns="91421" bIns="91421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6" name="Welcome to our new room, B24!  Please read the information below:…"/>
          <p:cNvSpPr txBox="1"/>
          <p:nvPr/>
        </p:nvSpPr>
        <p:spPr>
          <a:xfrm>
            <a:off x="350266" y="1656888"/>
            <a:ext cx="7462023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87156" indent="-187156">
              <a:buSzPct val="100000"/>
              <a:buAutoNum type="arabicPeriod" startAt="1"/>
              <a:defRPr>
                <a:solidFill>
                  <a:srgbClr val="011D5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rgbClr val="011D5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When I dismiss you for independent work, find a sit at one of the computer workstations.</a:t>
            </a:r>
          </a:p>
          <a:p>
            <a:pPr marL="187156" indent="-187156">
              <a:buSzPct val="100000"/>
              <a:buAutoNum type="arabicPeriod" startAt="1"/>
              <a:defRPr b="1" i="1" u="sng">
                <a:solidFill>
                  <a:srgbClr val="E224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>
              <a:solidFill>
                <a:srgbClr val="011D57"/>
              </a:solidFill>
            </a:endParaRPr>
          </a:p>
          <a:p>
            <a:pPr marL="187156" indent="-187156">
              <a:buSzPct val="100000"/>
              <a:buAutoNum type="arabicPeriod" startAt="1"/>
              <a:defRPr>
                <a:solidFill>
                  <a:srgbClr val="011D57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At the end of the period, you’ll be directed to assemble for the exit ticket/debrief. Log out of your computer, and </a:t>
            </a:r>
            <a:r>
              <a:rPr b="1" i="1" u="sng">
                <a:solidFill>
                  <a:srgbClr val="E22400"/>
                </a:solidFill>
              </a:rPr>
              <a:t>quietly </a:t>
            </a:r>
            <a: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framing…"/>
          <p:cNvGrpSpPr/>
          <p:nvPr/>
        </p:nvGrpSpPr>
        <p:grpSpPr>
          <a:xfrm>
            <a:off x="4138002" y="1037938"/>
            <a:ext cx="4070437" cy="2988430"/>
            <a:chOff x="0" y="0"/>
            <a:chExt cx="4070436" cy="2988429"/>
          </a:xfrm>
        </p:grpSpPr>
        <p:sp>
          <p:nvSpPr>
            <p:cNvPr id="198" name="Rectangle"/>
            <p:cNvSpPr/>
            <p:nvPr/>
          </p:nvSpPr>
          <p:spPr>
            <a:xfrm>
              <a:off x="-1" y="-1"/>
              <a:ext cx="4070438" cy="298843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22958">
                <a:lnSpc>
                  <a:spcPct val="115000"/>
                </a:lnSpc>
                <a:defRPr b="1" sz="16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99" name="framing…"/>
            <p:cNvSpPr txBox="1"/>
            <p:nvPr/>
          </p:nvSpPr>
          <p:spPr>
            <a:xfrm>
              <a:off x="12699" y="12699"/>
              <a:ext cx="4045038" cy="29630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822958">
                <a:lnSpc>
                  <a:spcPct val="115000"/>
                </a:lnSpc>
                <a:defRPr b="1" sz="1600">
                  <a:solidFill>
                    <a:schemeClr val="accent5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framing</a:t>
              </a:r>
            </a:p>
            <a:p>
              <a:pPr marL="411479" indent="-308608" defTabSz="822958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what: </a:t>
              </a:r>
              <a:r>
                <a:rPr b="0"/>
                <a:t> use Gaussian elimination to solve multivariate systems of equations</a:t>
              </a:r>
            </a:p>
            <a:p>
              <a:pPr marL="411479" indent="-308608" defTabSz="822958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why: </a:t>
              </a:r>
              <a:r>
                <a:rPr b="0"/>
                <a:t>Gaussian elimination is a powerful method for solving systems of equations. It’s what computers use.</a:t>
              </a:r>
            </a:p>
            <a:p>
              <a:pPr marL="411479" indent="-308608" defTabSz="822958">
                <a:lnSpc>
                  <a:spcPct val="115000"/>
                </a:lnSpc>
                <a:buClr>
                  <a:srgbClr val="000000"/>
                </a:buClr>
                <a:buSzPts val="1600"/>
                <a:buFont typeface="Helvetica"/>
                <a:buChar char="●"/>
                <a:defRPr b="1" sz="16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where to: </a:t>
              </a:r>
              <a:r>
                <a:rPr b="0"/>
                <a:t>representing systems of equations as matrices</a:t>
              </a:r>
            </a:p>
          </p:txBody>
        </p:sp>
      </p:grpSp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2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Row-echelon form (review)"/>
          <p:cNvSpPr txBox="1"/>
          <p:nvPr>
            <p:ph type="title"/>
          </p:nvPr>
        </p:nvSpPr>
        <p:spPr>
          <a:xfrm>
            <a:off x="2316665" y="529596"/>
            <a:ext cx="6321604" cy="635403"/>
          </a:xfrm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Row-echelon form (review)</a:t>
            </a:r>
          </a:p>
        </p:txBody>
      </p:sp>
      <p:sp>
        <p:nvSpPr>
          <p:cNvPr id="204" name="A system is in row-echelon form if it has a stair-step pattern and each equation has a leading coefficient of 1."/>
          <p:cNvSpPr txBox="1"/>
          <p:nvPr/>
        </p:nvSpPr>
        <p:spPr>
          <a:xfrm>
            <a:off x="490376" y="3549263"/>
            <a:ext cx="789071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A system is in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row-echelon form</a:t>
            </a:r>
            <a:r>
              <a:t> if it has a stair-step pattern and each equation has a leading coefficient of 1.</a:t>
            </a:r>
          </a:p>
        </p:txBody>
      </p:sp>
      <p:sp>
        <p:nvSpPr>
          <p:cNvPr id="205" name="To solve systems with more than two variables, we want to transform the system into row-echelon form:"/>
          <p:cNvSpPr txBox="1"/>
          <p:nvPr/>
        </p:nvSpPr>
        <p:spPr>
          <a:xfrm>
            <a:off x="1126147" y="1266197"/>
            <a:ext cx="724702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To solve systems with more than two variables, we want to transform the system into </a:t>
            </a:r>
            <a:r>
              <a:rPr b="1"/>
              <a:t>row-echelon form: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90" y="1752843"/>
            <a:ext cx="3567594" cy="104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796" y="1752843"/>
            <a:ext cx="2973146" cy="11892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7" grpId="2"/>
      <p:bldP build="whole" bldLvl="1" animBg="1" rev="0" advAuto="0" spid="204" grpId="3"/>
      <p:bldP build="whole" bldLvl="1" animBg="1" rev="0" advAuto="0" spid="2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ow operations (review)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Row operations (review)</a:t>
            </a:r>
          </a:p>
        </p:txBody>
      </p:sp>
      <p:sp>
        <p:nvSpPr>
          <p:cNvPr id="210" name="Exchange equations…"/>
          <p:cNvSpPr txBox="1"/>
          <p:nvPr/>
        </p:nvSpPr>
        <p:spPr>
          <a:xfrm>
            <a:off x="1259340" y="1877599"/>
            <a:ext cx="4734533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Exchange equations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Multiply one of the equations but some number (but not zero)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Add one equation to a multiple of another equation</a:t>
            </a:r>
          </a:p>
        </p:txBody>
      </p:sp>
      <p:sp>
        <p:nvSpPr>
          <p:cNvPr id="211" name="Gaussian elimination involves three row operations:"/>
          <p:cNvSpPr txBox="1"/>
          <p:nvPr/>
        </p:nvSpPr>
        <p:spPr>
          <a:xfrm>
            <a:off x="1126147" y="1266197"/>
            <a:ext cx="7247027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Gaussian elimination </a:t>
            </a:r>
            <a:r>
              <a:rPr b="0"/>
              <a:t>involves three </a:t>
            </a:r>
            <a:r>
              <a:rPr u="sng"/>
              <a:t>row operations</a:t>
            </a:r>
            <a:r>
              <a:rPr b="0"/>
              <a:t>: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6247433" y="1721011"/>
            <a:ext cx="2133601" cy="2862298"/>
            <a:chOff x="0" y="0"/>
            <a:chExt cx="2133600" cy="2862296"/>
          </a:xfrm>
        </p:grpSpPr>
        <p:pic>
          <p:nvPicPr>
            <p:cNvPr id="212" name="Unknown.jpeg" descr="Unknown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5956" y="0"/>
              <a:ext cx="1721689" cy="20113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15" name="Caption"/>
            <p:cNvGrpSpPr/>
            <p:nvPr/>
          </p:nvGrpSpPr>
          <p:grpSpPr>
            <a:xfrm>
              <a:off x="0" y="2112995"/>
              <a:ext cx="2133601" cy="749302"/>
              <a:chOff x="0" y="0"/>
              <a:chExt cx="2133600" cy="749301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0" y="0"/>
                <a:ext cx="2133601" cy="749302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>
                  <a:defRPr>
                    <a:latin typeface="+mj-lt"/>
                    <a:ea typeface="+mj-ea"/>
                    <a:cs typeface="+mj-cs"/>
                    <a:sym typeface="Helvetica"/>
                  </a:defRPr>
                </a:pPr>
              </a:p>
            </p:txBody>
          </p:sp>
          <p:sp>
            <p:nvSpPr>
              <p:cNvPr id="214" name="Johann Gauss, the guy who came up with this algorithm"/>
              <p:cNvSpPr txBox="1"/>
              <p:nvPr/>
            </p:nvSpPr>
            <p:spPr>
              <a:xfrm>
                <a:off x="0" y="-1"/>
                <a:ext cx="2133601" cy="7493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>
                <a:lvl1pPr>
                  <a:defRPr>
                    <a:latin typeface="+mj-lt"/>
                    <a:ea typeface="+mj-ea"/>
                    <a:cs typeface="+mj-cs"/>
                    <a:sym typeface="Helvetica"/>
                  </a:defRPr>
                </a:lvl1pPr>
              </a:lstStyle>
              <a:p>
                <a:pPr/>
                <a:r>
                  <a:t>Johann Gauss, the guy who came up with this algorithm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0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Warm up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Warm up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3771" y="1762254"/>
            <a:ext cx="3312401" cy="1360451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Let’s solve this system using Gaussian elimination…"/>
          <p:cNvSpPr txBox="1"/>
          <p:nvPr/>
        </p:nvSpPr>
        <p:spPr>
          <a:xfrm>
            <a:off x="389407" y="1892300"/>
            <a:ext cx="2713090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Let’s solve this system using Gaussian elimination</a:t>
            </a:r>
          </a:p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t>Be sure to follow along in your notes. Try to stay one step ahead!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mini-lesson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mini-lesson</a:t>
            </a:r>
          </a:p>
        </p:txBody>
      </p:sp>
      <p:sp>
        <p:nvSpPr>
          <p:cNvPr id="225" name="Use Gaussian elimination to solve the two systems below. Be sure to work on your own…"/>
          <p:cNvSpPr txBox="1"/>
          <p:nvPr/>
        </p:nvSpPr>
        <p:spPr>
          <a:xfrm>
            <a:off x="1691009" y="1352600"/>
            <a:ext cx="6871197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>
                    <a:satOff val="-3525"/>
                    <a:lumOff val="-10431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Use Gaussian elimination to solve the two systems below. Be sure to work on your own</a:t>
            </a:r>
          </a:p>
          <a:p>
            <a:pPr>
              <a:defRPr>
                <a:solidFill>
                  <a:schemeClr val="accent4">
                    <a:satOff val="-3525"/>
                    <a:lumOff val="-10431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showing all work. Be prepared to share out.</a:t>
            </a:r>
          </a:p>
        </p:txBody>
      </p:sp>
      <p:sp>
        <p:nvSpPr>
          <p:cNvPr id="226" name="Text"/>
          <p:cNvSpPr txBox="1"/>
          <p:nvPr/>
        </p:nvSpPr>
        <p:spPr>
          <a:xfrm>
            <a:off x="1955702" y="1991178"/>
            <a:ext cx="1407731" cy="52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7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sz="17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11</m:t>
                  </m:r>
                </m:oMath>
              </m:oMathPara>
            </a14:m>
          </a:p>
        </p:txBody>
      </p:sp>
      <p:sp>
        <p:nvSpPr>
          <p:cNvPr id="227" name="a."/>
          <p:cNvSpPr txBox="1"/>
          <p:nvPr/>
        </p:nvSpPr>
        <p:spPr>
          <a:xfrm>
            <a:off x="1595908" y="2006600"/>
            <a:ext cx="160983" cy="21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a.</a:t>
            </a:r>
          </a:p>
        </p:txBody>
      </p:sp>
      <p:sp>
        <p:nvSpPr>
          <p:cNvPr id="228" name="b."/>
          <p:cNvSpPr txBox="1"/>
          <p:nvPr/>
        </p:nvSpPr>
        <p:spPr>
          <a:xfrm>
            <a:off x="1595908" y="2991103"/>
            <a:ext cx="1609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b.</a:t>
            </a:r>
          </a:p>
        </p:txBody>
      </p:sp>
      <p:sp>
        <p:nvSpPr>
          <p:cNvPr id="229" name="Text"/>
          <p:cNvSpPr txBox="1"/>
          <p:nvPr/>
        </p:nvSpPr>
        <p:spPr>
          <a:xfrm>
            <a:off x="2010013" y="2991103"/>
            <a:ext cx="1275833" cy="522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7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1</m:t>
                  </m:r>
                </m:oMath>
              </m:oMathPara>
            </a14:m>
            <a:endParaRPr>
              <a:latin typeface="+mj-lt"/>
              <a:ea typeface="+mj-ea"/>
              <a:cs typeface="+mj-cs"/>
              <a:sym typeface="Helvetica"/>
            </a:endParaRPr>
          </a:p>
          <a:p>
            <a:pPr>
              <a:defRPr sz="17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-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y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2100" i="1">
                      <a:solidFill>
                        <a:srgbClr val="F46524"/>
                      </a:solidFill>
                      <a:latin typeface="Cambria Math" panose="02040503050406030204" pitchFamily="18" charset="0"/>
                    </a:rPr>
                    <m:t>3</m:t>
                  </m:r>
                </m:oMath>
              </m:oMathPara>
            </a14:m>
          </a:p>
        </p:txBody>
      </p: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47713" y="2097140"/>
            <a:ext cx="2912231" cy="20038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6" grpId="1"/>
      <p:bldP build="whole" bldLvl="1" animBg="1" rev="0" advAuto="0" spid="229" grpId="2"/>
      <p:bldP build="whole" bldLvl="1" animBg="1" rev="0" advAuto="0" spid="230" grpId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mini-lesson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mini-lesson</a:t>
            </a:r>
          </a:p>
        </p:txBody>
      </p:sp>
      <p:sp>
        <p:nvSpPr>
          <p:cNvPr id="235" name="With a partner, try to solve this systems using Gaussian elimination:"/>
          <p:cNvSpPr txBox="1"/>
          <p:nvPr/>
        </p:nvSpPr>
        <p:spPr>
          <a:xfrm>
            <a:off x="4769568" y="1019876"/>
            <a:ext cx="384456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satOff val="-3525"/>
                    <a:lumOff val="-10431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With a partner, try to solve this systems using Gaussian elimination:</a:t>
            </a:r>
          </a:p>
        </p:txBody>
      </p:sp>
      <p:sp>
        <p:nvSpPr>
          <p:cNvPr id="236" name="Exchange equations…"/>
          <p:cNvSpPr txBox="1"/>
          <p:nvPr/>
        </p:nvSpPr>
        <p:spPr>
          <a:xfrm>
            <a:off x="557241" y="1841953"/>
            <a:ext cx="283710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Exchange equations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Multiply one of the equations but some number (but not zero)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Add one equation to a multiple of another equation</a:t>
            </a:r>
          </a:p>
        </p:txBody>
      </p:sp>
      <p:sp>
        <p:nvSpPr>
          <p:cNvPr id="237" name="Row operations"/>
          <p:cNvSpPr txBox="1"/>
          <p:nvPr/>
        </p:nvSpPr>
        <p:spPr>
          <a:xfrm>
            <a:off x="646839" y="1551436"/>
            <a:ext cx="124809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r>
              <a:t>Row operations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4605" t="12555" r="10105" b="0"/>
          <a:stretch>
            <a:fillRect/>
          </a:stretch>
        </p:blipFill>
        <p:spPr>
          <a:xfrm>
            <a:off x="4408094" y="2036852"/>
            <a:ext cx="2503952" cy="10794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6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