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s/comment1.xml" ContentType="application/vnd.openxmlformats-officedocument.presentationml.comments+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3"/>
    <p:sldId id="261"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50" initials="5" lastIdx="1"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comments" Target="comments/comment1.xml"/><Relationship Id="rId13" Type="http://schemas.openxmlformats.org/officeDocument/2006/relationships/slide" Target="slides/slide5.xml"/><Relationship Id="rId14"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5-12T07:45:08.474" idx="1">
    <p:pos x="4322" y="495"/>
    <p:text/>
    <p:extLst>
      <p:ext uri="{C676402C-5697-4E1C-873F-D02D1690AC5C}">
        <p15:threadingInfo xmlns:p15="http://schemas.microsoft.com/office/powerpoint/2012/main" timeZoneBias="2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day | # of students</a:t>
            </a:r>
          </a:p>
          <a:p>
            <a:pPr marL="187157" indent="-187157">
              <a:buSzPct val="100000"/>
              <a:buAutoNum type="arabicPeriod" startAt="1"/>
            </a:pPr>
            <a:r>
              <a:t>   |.  2</a:t>
            </a:r>
          </a:p>
          <a:p>
            <a:pPr marL="187157" indent="-187157">
              <a:buSzPct val="100000"/>
              <a:buAutoNum type="arabicPeriod" startAt="1"/>
            </a:pPr>
            <a:r>
              <a:t>   |.   5</a:t>
            </a:r>
          </a:p>
          <a:p>
            <a:pPr marL="187157" indent="-187157">
              <a:buSzPct val="100000"/>
              <a:buAutoNum type="arabicPeriod" startAt="1"/>
            </a:pPr>
            <a:r>
              <a:t>   |   7</a:t>
            </a:r>
          </a:p>
          <a:p>
            <a:pPr/>
          </a:p>
          <a:p>
            <a:pPr/>
            <a:r>
              <a:t>+What are some real world limits on the # of students who can come? There’s a max # of students in the class!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day | # of students</a:t>
            </a:r>
          </a:p>
          <a:p>
            <a:pPr marL="187157" indent="-187157">
              <a:buSzPct val="100000"/>
              <a:buAutoNum type="arabicPeriod" startAt="1"/>
            </a:pPr>
            <a:r>
              <a:t>   |.  2</a:t>
            </a:r>
          </a:p>
          <a:p>
            <a:pPr marL="187157" indent="-187157">
              <a:buSzPct val="100000"/>
              <a:buAutoNum type="arabicPeriod" startAt="1"/>
            </a:pPr>
            <a:r>
              <a:t>   |.   5</a:t>
            </a:r>
          </a:p>
          <a:p>
            <a:pPr marL="187157" indent="-187157">
              <a:buSzPct val="100000"/>
              <a:buAutoNum type="arabicPeriod" startAt="1"/>
            </a:pPr>
            <a:r>
              <a:t>   |   7</a:t>
            </a:r>
          </a:p>
          <a:p>
            <a:pPr/>
          </a:p>
          <a:p>
            <a:pPr/>
            <a:r>
              <a:t>+What are some real world limits on the # of students who can come? There’s a max # of students in the class!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marL="538595" indent="-379845">
              <a:buClr>
                <a:srgbClr val="000000"/>
              </a:buClr>
              <a:buSzPts val="1400"/>
              <a:buFont typeface="Arial"/>
              <a:buChar char="●"/>
            </a:pPr>
            <a:r>
              <a:t>See geogebra for solution/handwritten notes.</a:t>
            </a:r>
          </a:p>
          <a:p>
            <a:pPr/>
          </a:p>
          <a:p>
            <a:pPr/>
            <a:r>
              <a:t>+How will the column space be represented. Think about previous lessons, especially yesterdays. It wll be a plane.</a:t>
            </a:r>
          </a:p>
          <a:p>
            <a:pPr/>
            <a:r>
              <a:t>+Why does it make sense to represent the column space as a plane? As we saw in Desmos last week, as long as two vectors don’t share the same slope all of their linear combinations will fill up a plane.</a:t>
            </a:r>
          </a:p>
          <a:p>
            <a:pPr/>
          </a:p>
          <a:p>
            <a:pPr/>
            <a:r>
              <a:t>+How do you know if the solution vector is in the column space? determine if it appears to be in the plane or not.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marL="233947" indent="-233947">
              <a:buSzPct val="100000"/>
              <a:buAutoNum type="alphaUcPeriod" startAt="1"/>
            </a:pPr>
            <a:r>
              <a:t>NO, we can see because it’s not part of the plane that makes up the column space.</a:t>
            </a:r>
          </a:p>
          <a:p>
            <a:pPr marL="233947" indent="-233947">
              <a:buSzPct val="100000"/>
              <a:buAutoNum type="alphaUcPeriod" startAt="1"/>
            </a:pPr>
            <a:r>
              <a:t>Most people will sort of eyeball it.  You can imagine drawing a line segment between the end point of the solution vector B and various points on the plane, pick the point on the plane that makes this line segment maximally short.  Notice that the approximation vector, the solution vector and this line segment will form a right triangle…</a:t>
            </a:r>
          </a:p>
          <a:p>
            <a:pPr marL="233947" indent="-233947">
              <a:buSzPct val="100000"/>
              <a:buAutoNum type="alphaUcPeriod" startAt="1"/>
            </a:pPr>
            <a:r>
              <a:t>Students might be wondering how this will be useful.  As we see in today’s activitiy, it’s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7"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8"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9"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20"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21"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2"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34" name="xx%"/>
          <p:cNvSpPr txBox="1"/>
          <p:nvPr>
            <p:ph type="title" hasCustomPrompt="1"/>
          </p:nvPr>
        </p:nvSpPr>
        <p:spPr>
          <a:prstGeom prst="rect">
            <a:avLst/>
          </a:prstGeom>
        </p:spPr>
        <p:txBody>
          <a:bodyPr/>
          <a:lstStyle/>
          <a:p>
            <a:pPr/>
            <a:r>
              <a:t>xx%</a:t>
            </a:r>
          </a:p>
        </p:txBody>
      </p:sp>
      <p:sp>
        <p:nvSpPr>
          <p:cNvPr id="13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4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4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2" y="-2"/>
            <a:ext cx="1241702" cy="1241704"/>
          </a:xfrm>
          <a:prstGeom prst="rect">
            <a:avLst/>
          </a:prstGeom>
          <a:ln w="12700">
            <a:miter lim="400000"/>
          </a:ln>
        </p:spPr>
      </p:pic>
      <p:sp>
        <p:nvSpPr>
          <p:cNvPr id="154" name="Google Shape;24;p4"/>
          <p:cNvSpPr/>
          <p:nvPr/>
        </p:nvSpPr>
        <p:spPr>
          <a:xfrm>
            <a:off x="2477722" y="415649"/>
            <a:ext cx="6244203" cy="1"/>
          </a:xfrm>
          <a:prstGeom prst="line">
            <a:avLst/>
          </a:prstGeom>
          <a:ln w="38100">
            <a:solidFill>
              <a:srgbClr val="000000"/>
            </a:solidFill>
          </a:ln>
        </p:spPr>
        <p:txBody>
          <a:bodyPr lIns="45718" tIns="45718" rIns="45718" bIns="45718"/>
          <a:lstStyle/>
          <a:p>
            <a:pPr/>
          </a:p>
        </p:txBody>
      </p:sp>
      <p:sp>
        <p:nvSpPr>
          <p:cNvPr id="155" name="Google Shape;25;p4"/>
          <p:cNvSpPr/>
          <p:nvPr/>
        </p:nvSpPr>
        <p:spPr>
          <a:xfrm>
            <a:off x="2477722" y="4739999"/>
            <a:ext cx="6244203" cy="1"/>
          </a:xfrm>
          <a:prstGeom prst="line">
            <a:avLst/>
          </a:prstGeom>
          <a:ln w="12700">
            <a:solidFill>
              <a:srgbClr val="000000"/>
            </a:solidFill>
          </a:ln>
        </p:spPr>
        <p:txBody>
          <a:bodyPr lIns="45718" tIns="45718" rIns="45718" bIns="45718"/>
          <a:lstStyle/>
          <a:p>
            <a:pPr/>
          </a:p>
        </p:txBody>
      </p:sp>
      <p:sp>
        <p:nvSpPr>
          <p:cNvPr id="156" name="Google Shape;26;p4"/>
          <p:cNvSpPr/>
          <p:nvPr/>
        </p:nvSpPr>
        <p:spPr>
          <a:xfrm>
            <a:off x="425197" y="415649"/>
            <a:ext cx="183302" cy="2"/>
          </a:xfrm>
          <a:prstGeom prst="line">
            <a:avLst/>
          </a:prstGeom>
          <a:ln w="12700">
            <a:solidFill>
              <a:srgbClr val="000000"/>
            </a:solidFill>
          </a:ln>
        </p:spPr>
        <p:txBody>
          <a:bodyPr lIns="45718" tIns="45718" rIns="45718" bIns="45718"/>
          <a:lstStyle/>
          <a:p>
            <a:pPr/>
          </a:p>
        </p:txBody>
      </p:sp>
      <p:sp>
        <p:nvSpPr>
          <p:cNvPr id="157" name="Title Text"/>
          <p:cNvSpPr txBox="1"/>
          <p:nvPr>
            <p:ph type="title"/>
          </p:nvPr>
        </p:nvSpPr>
        <p:spPr>
          <a:xfrm>
            <a:off x="2400249" y="575949"/>
            <a:ext cx="6321603"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4"/>
            <a:ext cx="6321601"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6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61" name="Slide Number"/>
          <p:cNvSpPr txBox="1"/>
          <p:nvPr>
            <p:ph type="sldNum" sz="quarter" idx="2"/>
          </p:nvPr>
        </p:nvSpPr>
        <p:spPr>
          <a:xfrm>
            <a:off x="8724014" y="4724285"/>
            <a:ext cx="322685" cy="32254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423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a:t>
            </a:r>
            <a:r>
              <a:rPr b="0"/>
              <a:t> </a:t>
            </a:r>
            <a:r>
              <a:t>g</a:t>
            </a:r>
            <a:r>
              <a:t>oal: </a:t>
            </a:r>
            <a:r>
              <a:rPr b="0"/>
              <a:t>HDW represent least squares problems geometrically?</a:t>
            </a:r>
            <a:endParaRPr b="0"/>
          </a:p>
        </p:txBody>
      </p:sp>
      <p:sp>
        <p:nvSpPr>
          <p:cNvPr id="175" name="Google Shape;31;p4"/>
          <p:cNvSpPr txBox="1"/>
          <p:nvPr/>
        </p:nvSpPr>
        <p:spPr>
          <a:xfrm>
            <a:off x="6708039" y="6563"/>
            <a:ext cx="6177010"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6/2/22</a:t>
            </a:r>
          </a:p>
        </p:txBody>
      </p:sp>
      <p:sp>
        <p:nvSpPr>
          <p:cNvPr id="17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6" name="Google Shape;26;p4"/>
          <p:cNvSpPr/>
          <p:nvPr/>
        </p:nvSpPr>
        <p:spPr>
          <a:xfrm>
            <a:off x="425197" y="415650"/>
            <a:ext cx="183302"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9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1"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2"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3"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2"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4"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5"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6"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7" name="Google Shape;30;p4"/>
          <p:cNvSpPr txBox="1"/>
          <p:nvPr/>
        </p:nvSpPr>
        <p:spPr>
          <a:xfrm>
            <a:off x="159380" y="46423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Precalculus </a:t>
            </a:r>
            <a:r>
              <a:t>g</a:t>
            </a:r>
            <a:r>
              <a:t>oal: </a:t>
            </a:r>
            <a:r>
              <a:rPr b="0"/>
              <a:t>HDW represent least squares problems geometrically?</a:t>
            </a:r>
            <a:endParaRPr b="0"/>
          </a:p>
        </p:txBody>
      </p:sp>
      <p:sp>
        <p:nvSpPr>
          <p:cNvPr id="4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6/2/22</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7" name="Google Shape;32;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8" name="Google Shape;33;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9" name="Google Shape;34;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1"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2" name="Google Shape;37;p5"/>
          <p:cNvSpPr txBox="1"/>
          <p:nvPr>
            <p:ph type="body" sz="quarter" idx="21"/>
          </p:nvPr>
        </p:nvSpPr>
        <p:spPr>
          <a:xfrm>
            <a:off x="5650572" y="1602675"/>
            <a:ext cx="3071402" cy="3002402"/>
          </a:xfrm>
          <a:prstGeom prst="rect">
            <a:avLst/>
          </a:prstGeom>
        </p:spPr>
        <p:txBody>
          <a:bodyPr/>
          <a:lstStyle/>
          <a:p>
            <a:pPr algn="l"/>
          </a:p>
        </p:txBody>
      </p:sp>
      <p:sp>
        <p:nvSpPr>
          <p:cNvPr id="63"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6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3"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4" name="Google Shape;43;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5"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6"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7" name="Google Shape;30;p4"/>
          <p:cNvSpPr txBox="1"/>
          <p:nvPr/>
        </p:nvSpPr>
        <p:spPr>
          <a:xfrm>
            <a:off x="159380" y="46423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 </a:t>
            </a:r>
            <a:r>
              <a:t>g</a:t>
            </a:r>
            <a:r>
              <a:t>oal: </a:t>
            </a:r>
            <a:r>
              <a:rPr b="0"/>
              <a:t>HDW represent least squares problems geometrically?</a:t>
            </a:r>
            <a:endParaRPr b="0"/>
          </a:p>
        </p:txBody>
      </p:sp>
      <p:sp>
        <p:nvSpPr>
          <p:cNvPr id="8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6/2/22</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7" name="Google Shape;48;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8"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0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0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9" name="Google Shape;52;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10" name="Google Shape;53;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1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1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13" name="Google Shape;56;p9"/>
          <p:cNvSpPr txBox="1"/>
          <p:nvPr>
            <p:ph type="body" sz="half" idx="21"/>
          </p:nvPr>
        </p:nvSpPr>
        <p:spPr>
          <a:xfrm>
            <a:off x="4939500" y="724199"/>
            <a:ext cx="3837000" cy="3695102"/>
          </a:xfrm>
          <a:prstGeom prst="rect">
            <a:avLst/>
          </a:prstGeom>
        </p:spPr>
        <p:txBody>
          <a:bodyPr anchor="ctr"/>
          <a:lstStyle/>
          <a:p>
            <a:pPr algn="l"/>
          </a:p>
        </p:txBody>
      </p:sp>
      <p:sp>
        <p:nvSpPr>
          <p:cNvPr id="1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2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22" name="Google Shape;59;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23" name="Google Shape;60;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2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2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2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4;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5;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9"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5;p13"/>
          <p:cNvSpPr txBox="1"/>
          <p:nvPr>
            <p:ph type="ctrTitle"/>
          </p:nvPr>
        </p:nvSpPr>
        <p:spPr>
          <a:xfrm>
            <a:off x="2371725" y="630223"/>
            <a:ext cx="6331500" cy="1542003"/>
          </a:xfrm>
          <a:prstGeom prst="rect">
            <a:avLst/>
          </a:prstGeom>
        </p:spPr>
        <p:txBody>
          <a:bodyPr/>
          <a:lstStyle/>
          <a:p>
            <a:pPr>
              <a:defRPr sz="4300">
                <a:solidFill>
                  <a:srgbClr val="0000FF"/>
                </a:solidFill>
              </a:defRPr>
            </a:pPr>
            <a:r>
              <a:t>Spring 2022 precal </a:t>
            </a:r>
          </a:p>
          <a:p>
            <a:pPr>
              <a:defRPr sz="4300">
                <a:solidFill>
                  <a:srgbClr val="0000FF"/>
                </a:solidFill>
              </a:defRPr>
            </a:pPr>
            <a:r>
              <a:t>Lesson 17.3</a:t>
            </a:r>
          </a:p>
        </p:txBody>
      </p:sp>
      <p:sp>
        <p:nvSpPr>
          <p:cNvPr id="201" name="Google Shape;76;p13"/>
          <p:cNvSpPr txBox="1"/>
          <p:nvPr>
            <p:ph type="subTitle" sz="quarter" idx="1"/>
          </p:nvPr>
        </p:nvSpPr>
        <p:spPr>
          <a:xfrm>
            <a:off x="2434073" y="2830499"/>
            <a:ext cx="6331502" cy="1241702"/>
          </a:xfrm>
          <a:prstGeom prst="rect">
            <a:avLst/>
          </a:prstGeom>
        </p:spPr>
        <p:txBody>
          <a:bodyPr/>
          <a:lstStyle/>
          <a:p>
            <a:pPr marL="0" indent="0">
              <a:lnSpc>
                <a:spcPct val="80000"/>
              </a:lnSpc>
              <a:defRPr sz="1600"/>
            </a:pPr>
            <a:r>
              <a:t>Dr. O’Brien</a:t>
            </a:r>
          </a:p>
          <a:p>
            <a:pPr marL="0" indent="0">
              <a:lnSpc>
                <a:spcPct val="80000"/>
              </a:lnSpc>
              <a:defRPr sz="1600"/>
            </a:pPr>
            <a:r>
              <a:t>Herbert Lehman High School</a:t>
            </a:r>
          </a:p>
          <a:p>
            <a:pPr marL="0" indent="0">
              <a:lnSpc>
                <a:spcPct val="80000"/>
              </a:lnSpc>
              <a:defRPr sz="1600"/>
            </a:pPr>
            <a:r>
              <a:t>2 June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 now…"/>
          <p:cNvSpPr txBox="1"/>
          <p:nvPr/>
        </p:nvSpPr>
        <p:spPr>
          <a:xfrm>
            <a:off x="745200" y="1328541"/>
            <a:ext cx="3667456" cy="267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600"/>
            </a:pPr>
            <a:r>
              <a:t>Do now</a:t>
            </a:r>
          </a:p>
          <a:p>
            <a:pPr>
              <a:defRPr sz="1500">
                <a:solidFill>
                  <a:schemeClr val="accent5"/>
                </a:solidFill>
                <a:latin typeface="+mn-lt"/>
                <a:ea typeface="+mn-ea"/>
                <a:cs typeface="+mn-cs"/>
                <a:sym typeface="Helvetica"/>
              </a:defRPr>
            </a:pPr>
            <a:r>
              <a:t>Be sure to…</a:t>
            </a: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Find seat.  Take out the notebook/binder.  Copy date and goal.</a:t>
            </a:r>
            <a:endParaRPr>
              <a:solidFill>
                <a:schemeClr val="accent1"/>
              </a:solidFill>
            </a:endParaRP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Read the text to the right.  Bullet the key information in your notes.</a:t>
            </a:r>
            <a:endParaRPr>
              <a:solidFill>
                <a:schemeClr val="accent1"/>
              </a:solidFill>
            </a:endParaRP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How could you represent this information in a table? </a:t>
            </a:r>
            <a:endParaRPr>
              <a:solidFill>
                <a:schemeClr val="accent1"/>
              </a:solidFill>
            </a:endParaRP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Write down your best guess: About how many students should we expect to show up on day 10?</a:t>
            </a:r>
          </a:p>
        </p:txBody>
      </p:sp>
      <p:sp>
        <p:nvSpPr>
          <p:cNvPr id="204" name="As the end of the semester approaches, Dr. O'Brien is noticing that more and more students are coming to second period on time.  He keeps track over the course of three days. One day 1, he notices that only 2 students show up on time. One day 2 this rise"/>
          <p:cNvSpPr txBox="1"/>
          <p:nvPr/>
        </p:nvSpPr>
        <p:spPr>
          <a:xfrm>
            <a:off x="4887064" y="1748569"/>
            <a:ext cx="3895095" cy="2166367"/>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1500">
                <a:solidFill>
                  <a:srgbClr val="000000">
                    <a:alpha val="87059"/>
                  </a:srgbClr>
                </a:solidFill>
                <a:latin typeface="Helvetica Neue"/>
                <a:ea typeface="Helvetica Neue"/>
                <a:cs typeface="Helvetica Neue"/>
                <a:sym typeface="Helvetica Neue"/>
              </a:defRPr>
            </a:lvl1pPr>
          </a:lstStyle>
          <a:p>
            <a:pPr/>
            <a:r>
              <a:t>As the end of the semester approaches, Dr. O'Brien is noticing that more and more students are coming to second period on time.  He keeps track over the course of three days. One day 1, he notices that only 2 students show up on time. One day 2 this rises to 5 and on day 3 to 7.  He wants to predict how many students will come on day 10.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Warm up"/>
          <p:cNvSpPr txBox="1"/>
          <p:nvPr>
            <p:ph type="title"/>
          </p:nvPr>
        </p:nvSpPr>
        <p:spPr>
          <a:prstGeom prst="rect">
            <a:avLst/>
          </a:prstGeom>
        </p:spPr>
        <p:txBody>
          <a:bodyPr lIns="91423" tIns="91423" rIns="91423" bIns="91423"/>
          <a:lstStyle>
            <a:lvl1pPr defTabSz="886968">
              <a:defRPr sz="2910"/>
            </a:lvl1pPr>
          </a:lstStyle>
          <a:p>
            <a:pPr/>
            <a:r>
              <a:t>Warm up</a:t>
            </a:r>
          </a:p>
        </p:txBody>
      </p:sp>
      <p:sp>
        <p:nvSpPr>
          <p:cNvPr id="209" name="Be sure to……"/>
          <p:cNvSpPr txBox="1"/>
          <p:nvPr>
            <p:ph type="body" sz="half" idx="1"/>
          </p:nvPr>
        </p:nvSpPr>
        <p:spPr>
          <a:xfrm>
            <a:off x="737261" y="1469712"/>
            <a:ext cx="4051240" cy="3002402"/>
          </a:xfrm>
          <a:prstGeom prst="rect">
            <a:avLst/>
          </a:prstGeom>
        </p:spPr>
        <p:txBody>
          <a:bodyPr lIns="91423" tIns="91423" rIns="91423" bIns="91423"/>
          <a:lstStyle/>
          <a:p>
            <a:pPr marL="0" indent="0">
              <a:buClrTx/>
              <a:buSzTx/>
              <a:buFontTx/>
              <a:buNone/>
              <a:defRPr>
                <a:solidFill>
                  <a:srgbClr val="E22400"/>
                </a:solidFill>
              </a:defRPr>
            </a:pPr>
            <a:r>
              <a:t>Be sure to…</a:t>
            </a:r>
          </a:p>
          <a:p>
            <a:pPr marL="0" indent="0" defTabSz="457200">
              <a:lnSpc>
                <a:spcPct val="100000"/>
              </a:lnSpc>
              <a:buClrTx/>
              <a:buSzTx/>
              <a:buFontTx/>
              <a:buNone/>
              <a:defRPr sz="1500">
                <a:solidFill>
                  <a:srgbClr val="000000">
                    <a:alpha val="87059"/>
                  </a:srgbClr>
                </a:solidFill>
                <a:latin typeface="Helvetica Neue"/>
                <a:ea typeface="Helvetica Neue"/>
                <a:cs typeface="Helvetica Neue"/>
                <a:sym typeface="Helvetica Neue"/>
              </a:defRPr>
            </a:pPr>
            <a:r>
              <a:t>In your notes, do the following:</a:t>
            </a:r>
          </a:p>
          <a:p>
            <a:pPr marL="0" indent="0" defTabSz="457200">
              <a:lnSpc>
                <a:spcPct val="100000"/>
              </a:lnSpc>
              <a:buClrTx/>
              <a:buSzTx/>
              <a:buFontTx/>
              <a:buNone/>
              <a:defRPr sz="1500">
                <a:solidFill>
                  <a:srgbClr val="000000">
                    <a:alpha val="87059"/>
                  </a:srgbClr>
                </a:solidFill>
                <a:latin typeface="Helvetica Neue"/>
                <a:ea typeface="Helvetica Neue"/>
                <a:cs typeface="Helvetica Neue"/>
                <a:sym typeface="Helvetica Neue"/>
              </a:defRPr>
            </a:pPr>
          </a:p>
          <a:p>
            <a:pPr marL="0" indent="0" defTabSz="457200">
              <a:lnSpc>
                <a:spcPct val="100000"/>
              </a:lnSpc>
              <a:buClrTx/>
              <a:buSzTx/>
              <a:buFontTx/>
              <a:buNone/>
              <a:defRPr sz="1500">
                <a:solidFill>
                  <a:srgbClr val="000000">
                    <a:alpha val="87059"/>
                  </a:srgbClr>
                </a:solidFill>
                <a:latin typeface="Helvetica Neue"/>
                <a:ea typeface="Helvetica Neue"/>
                <a:cs typeface="Helvetica Neue"/>
                <a:sym typeface="Helvetica Neue"/>
              </a:defRPr>
            </a:pPr>
            <a:r>
              <a:t>1. Represent the information in problem as a system of linear equations</a:t>
            </a:r>
          </a:p>
          <a:p>
            <a:pPr marL="0" indent="0" defTabSz="457200">
              <a:lnSpc>
                <a:spcPct val="100000"/>
              </a:lnSpc>
              <a:buClrTx/>
              <a:buSzTx/>
              <a:buFontTx/>
              <a:buNone/>
              <a:defRPr sz="1500">
                <a:solidFill>
                  <a:srgbClr val="000000">
                    <a:alpha val="87059"/>
                  </a:srgbClr>
                </a:solidFill>
                <a:latin typeface="Helvetica Neue"/>
                <a:ea typeface="Helvetica Neue"/>
                <a:cs typeface="Helvetica Neue"/>
                <a:sym typeface="Helvetica Neue"/>
              </a:defRPr>
            </a:pPr>
          </a:p>
          <a:p>
            <a:pPr marL="0" indent="0" defTabSz="457200">
              <a:lnSpc>
                <a:spcPct val="100000"/>
              </a:lnSpc>
              <a:buClrTx/>
              <a:buSzTx/>
              <a:buFontTx/>
              <a:buNone/>
              <a:defRPr sz="1500">
                <a:solidFill>
                  <a:srgbClr val="000000">
                    <a:alpha val="87059"/>
                  </a:srgbClr>
                </a:solidFill>
                <a:latin typeface="Helvetica Neue"/>
                <a:ea typeface="Helvetica Neue"/>
                <a:cs typeface="Helvetica Neue"/>
                <a:sym typeface="Helvetica Neue"/>
              </a:defRPr>
            </a:pPr>
            <a:r>
              <a:t>2. Convert your system into an AX=B matrix equation.  </a:t>
            </a:r>
          </a:p>
        </p:txBody>
      </p:sp>
      <p:sp>
        <p:nvSpPr>
          <p:cNvPr id="210" name="As the end of the semester approaches, Dr. O'Brien is noticing that more and more students are coming to second period on time.  He keeps track over the course of three days. One day 1, he notices that only 2 students show up on time. One day 2 this rise"/>
          <p:cNvSpPr txBox="1"/>
          <p:nvPr/>
        </p:nvSpPr>
        <p:spPr>
          <a:xfrm>
            <a:off x="4929339" y="1440625"/>
            <a:ext cx="3895096" cy="2166367"/>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1500">
                <a:solidFill>
                  <a:srgbClr val="000000">
                    <a:alpha val="87059"/>
                  </a:srgbClr>
                </a:solidFill>
                <a:latin typeface="Helvetica Neue"/>
                <a:ea typeface="Helvetica Neue"/>
                <a:cs typeface="Helvetica Neue"/>
                <a:sym typeface="Helvetica Neue"/>
              </a:defRPr>
            </a:lvl1pPr>
          </a:lstStyle>
          <a:p>
            <a:pPr/>
            <a:r>
              <a:t>As the end of the semester approaches, Dr. O'Brien is noticing that more and more students are coming to second period on time.  He keeps track over the course of three days. One day 1, he notices that only 2 students show up on time. One day 2 this rises to 5 and on day 3 to 7.  He wants to predict how many students will come on day 10.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Double-click to edit"/>
          <p:cNvSpPr txBox="1"/>
          <p:nvPr>
            <p:ph type="title"/>
          </p:nvPr>
        </p:nvSpPr>
        <p:spPr>
          <a:prstGeom prst="rect">
            <a:avLst/>
          </a:prstGeom>
        </p:spPr>
        <p:txBody>
          <a:bodyPr/>
          <a:lstStyle/>
          <a:p>
            <a:pPr defTabSz="886968">
              <a:defRPr sz="2910"/>
            </a:pPr>
          </a:p>
        </p:txBody>
      </p:sp>
      <p:grpSp>
        <p:nvGrpSpPr>
          <p:cNvPr id="217" name="Google Shape;118;p19"/>
          <p:cNvGrpSpPr/>
          <p:nvPr/>
        </p:nvGrpSpPr>
        <p:grpSpPr>
          <a:xfrm>
            <a:off x="2462914" y="468728"/>
            <a:ext cx="6244204" cy="774511"/>
            <a:chOff x="0" y="0"/>
            <a:chExt cx="6244202" cy="774510"/>
          </a:xfrm>
        </p:grpSpPr>
        <p:sp>
          <p:nvSpPr>
            <p:cNvPr id="215" name="Rectangle"/>
            <p:cNvSpPr/>
            <p:nvPr/>
          </p:nvSpPr>
          <p:spPr>
            <a:xfrm>
              <a:off x="-1" y="-1"/>
              <a:ext cx="6244204" cy="77451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16" name="Independent work"/>
            <p:cNvSpPr txBox="1"/>
            <p:nvPr/>
          </p:nvSpPr>
          <p:spPr>
            <a:xfrm>
              <a:off x="12134" y="12134"/>
              <a:ext cx="6219935" cy="7502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defTabSz="713231">
                <a:defRPr sz="1871"/>
              </a:lvl1pPr>
            </a:lstStyle>
            <a:p>
              <a:pPr/>
              <a:r>
                <a:t>Independent work</a:t>
              </a:r>
            </a:p>
          </p:txBody>
        </p:sp>
      </p:grpSp>
      <p:sp>
        <p:nvSpPr>
          <p:cNvPr id="218" name="Be sure to……"/>
          <p:cNvSpPr txBox="1"/>
          <p:nvPr/>
        </p:nvSpPr>
        <p:spPr>
          <a:xfrm>
            <a:off x="723434" y="1388341"/>
            <a:ext cx="5181869" cy="3068067"/>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4"/>
                </a:solidFill>
              </a:defRPr>
            </a:pPr>
            <a:r>
              <a:t>Be sure to…</a:t>
            </a:r>
          </a:p>
          <a:p>
            <a:pPr defTabSz="457200">
              <a:defRPr sz="1500">
                <a:solidFill>
                  <a:srgbClr val="000000">
                    <a:alpha val="87059"/>
                  </a:srgbClr>
                </a:solidFill>
                <a:latin typeface="Helvetica Neue"/>
                <a:ea typeface="Helvetica Neue"/>
                <a:cs typeface="Helvetica Neue"/>
                <a:sym typeface="Helvetica Neue"/>
              </a:defRPr>
            </a:pPr>
            <a:r>
              <a:t>Access the Geogebra assignment on </a:t>
            </a:r>
            <a:r>
              <a:rPr b="1"/>
              <a:t>Google Classroom. Follow the directions in the assginment.</a:t>
            </a:r>
            <a:br>
              <a:rPr b="1"/>
            </a:br>
            <a:br>
              <a:rPr b="1"/>
            </a:br>
            <a:r>
              <a:t>In the 3D calculator:</a:t>
            </a:r>
          </a:p>
          <a:p>
            <a:pPr defTabSz="457200">
              <a:defRPr sz="1500">
                <a:solidFill>
                  <a:srgbClr val="000000">
                    <a:alpha val="87059"/>
                  </a:srgbClr>
                </a:solidFill>
                <a:latin typeface="Helvetica Neue"/>
                <a:ea typeface="Helvetica Neue"/>
                <a:cs typeface="Helvetica Neue"/>
                <a:sym typeface="Helvetica Neue"/>
              </a:defRPr>
            </a:pPr>
          </a:p>
          <a:p>
            <a:pPr defTabSz="457200">
              <a:defRPr sz="1500">
                <a:solidFill>
                  <a:srgbClr val="000000">
                    <a:alpha val="87059"/>
                  </a:srgbClr>
                </a:solidFill>
                <a:latin typeface="Helvetica Neue"/>
                <a:ea typeface="Helvetica Neue"/>
                <a:cs typeface="Helvetica Neue"/>
                <a:sym typeface="Helvetica Neue"/>
              </a:defRPr>
            </a:pPr>
            <a:r>
              <a:t>1. Represent the column vectors for A, along with A's column space.</a:t>
            </a:r>
          </a:p>
          <a:p>
            <a:pPr defTabSz="457200">
              <a:defRPr sz="1500">
                <a:solidFill>
                  <a:srgbClr val="000000">
                    <a:alpha val="87059"/>
                  </a:srgbClr>
                </a:solidFill>
                <a:latin typeface="Helvetica Neue"/>
                <a:ea typeface="Helvetica Neue"/>
                <a:cs typeface="Helvetica Neue"/>
                <a:sym typeface="Helvetica Neue"/>
              </a:defRPr>
            </a:pPr>
          </a:p>
          <a:p>
            <a:pPr defTabSz="457200">
              <a:defRPr sz="1500">
                <a:solidFill>
                  <a:srgbClr val="000000">
                    <a:alpha val="87059"/>
                  </a:srgbClr>
                </a:solidFill>
                <a:latin typeface="Helvetica Neue"/>
                <a:ea typeface="Helvetica Neue"/>
                <a:cs typeface="Helvetica Neue"/>
                <a:sym typeface="Helvetica Neue"/>
              </a:defRPr>
            </a:pPr>
            <a:r>
              <a:t>2. Represent the solution vector Y</a:t>
            </a:r>
          </a:p>
          <a:p>
            <a:pPr defTabSz="457200">
              <a:defRPr sz="1500">
                <a:solidFill>
                  <a:srgbClr val="000000">
                    <a:alpha val="87059"/>
                  </a:srgbClr>
                </a:solidFill>
                <a:latin typeface="Helvetica Neue"/>
                <a:ea typeface="Helvetica Neue"/>
                <a:cs typeface="Helvetica Neue"/>
                <a:sym typeface="Helvetica Neue"/>
              </a:defRPr>
            </a:pPr>
          </a:p>
          <a:p>
            <a:pPr defTabSz="457200">
              <a:defRPr sz="1500">
                <a:solidFill>
                  <a:srgbClr val="000000">
                    <a:alpha val="87059"/>
                  </a:srgbClr>
                </a:solidFill>
                <a:latin typeface="Helvetica Neue"/>
                <a:ea typeface="Helvetica Neue"/>
                <a:cs typeface="Helvetica Neue"/>
                <a:sym typeface="Helvetica Neue"/>
              </a:defRPr>
            </a:pPr>
            <a:r>
              <a:t>3. Draw a vector </a:t>
            </a:r>
            <a:r>
              <a:rPr b="1"/>
              <a:t>within the column space</a:t>
            </a:r>
            <a:r>
              <a:t> that you think is closest to the solution vector. Label this vector 'p' for prediction.</a:t>
            </a:r>
          </a:p>
        </p:txBody>
      </p:sp>
      <p:sp>
        <p:nvSpPr>
          <p:cNvPr id="219" name="Column space of a matrix M…"/>
          <p:cNvSpPr txBox="1"/>
          <p:nvPr/>
        </p:nvSpPr>
        <p:spPr>
          <a:xfrm>
            <a:off x="6112811" y="1570164"/>
            <a:ext cx="2802536" cy="109674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Column space of a matrix M</a:t>
            </a:r>
          </a:p>
          <a:p>
            <a:pPr>
              <a:defRPr>
                <a:solidFill>
                  <a:srgbClr val="5E30EB"/>
                </a:solidFill>
              </a:defRPr>
            </a:pPr>
            <a:r>
              <a:t>The set of all linear combinations of the column vectors of M. For </a:t>
            </a:r>
            <a14:m>
              <m:oMath>
                <m:r>
                  <a:rPr xmlns:a="http://schemas.openxmlformats.org/drawingml/2006/main" sz="1650" i="1">
                    <a:solidFill>
                      <a:srgbClr val="5E30EB"/>
                    </a:solidFill>
                    <a:latin typeface="Cambria Math" panose="02040503050406030204" pitchFamily="18" charset="0"/>
                  </a:rPr>
                  <m:t>A</m:t>
                </m:r>
                <m:r>
                  <a:rPr xmlns:a="http://schemas.openxmlformats.org/drawingml/2006/main" sz="1650" i="1">
                    <a:solidFill>
                      <a:srgbClr val="5E30EB"/>
                    </a:solidFill>
                    <a:latin typeface="Cambria Math" panose="02040503050406030204" pitchFamily="18" charset="0"/>
                  </a:rPr>
                  <m:t>X</m:t>
                </m:r>
                <m:r>
                  <a:rPr xmlns:a="http://schemas.openxmlformats.org/drawingml/2006/main" sz="1650" i="1">
                    <a:solidFill>
                      <a:srgbClr val="5E30EB"/>
                    </a:solidFill>
                    <a:latin typeface="Cambria Math" panose="02040503050406030204" pitchFamily="18" charset="0"/>
                  </a:rPr>
                  <m:t>=</m:t>
                </m:r>
                <m:r>
                  <a:rPr xmlns:a="http://schemas.openxmlformats.org/drawingml/2006/main" sz="1650" i="1">
                    <a:solidFill>
                      <a:srgbClr val="5E30EB"/>
                    </a:solidFill>
                    <a:latin typeface="Cambria Math" panose="02040503050406030204" pitchFamily="18" charset="0"/>
                  </a:rPr>
                  <m:t>B</m:t>
                </m:r>
              </m:oMath>
            </a14:m>
            <a:r>
              <a:t>, B must be in the column space of </a:t>
            </a:r>
            <a14:m>
              <m:oMath>
                <m:r>
                  <a:rPr xmlns:a="http://schemas.openxmlformats.org/drawingml/2006/main" sz="1550" i="1">
                    <a:solidFill>
                      <a:srgbClr val="5E30EB"/>
                    </a:solidFill>
                    <a:latin typeface="Cambria Math" panose="02040503050406030204" pitchFamily="18" charset="0"/>
                  </a:rPr>
                  <m:t>A</m:t>
                </m:r>
                <m:r>
                  <a:rPr xmlns:a="http://schemas.openxmlformats.org/drawingml/2006/main" sz="1550" i="1">
                    <a:solidFill>
                      <a:srgbClr val="5E30EB"/>
                    </a:solidFill>
                    <a:latin typeface="Cambria Math" panose="02040503050406030204" pitchFamily="18" charset="0"/>
                  </a:rPr>
                  <m:t>X</m:t>
                </m:r>
              </m:oMath>
            </a14:m>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9"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Reflection questions"/>
          <p:cNvSpPr txBox="1"/>
          <p:nvPr>
            <p:ph type="title"/>
          </p:nvPr>
        </p:nvSpPr>
        <p:spPr>
          <a:xfrm>
            <a:off x="1874343" y="605629"/>
            <a:ext cx="2808002" cy="755701"/>
          </a:xfrm>
          <a:prstGeom prst="rect">
            <a:avLst/>
          </a:prstGeom>
        </p:spPr>
        <p:txBody>
          <a:bodyPr/>
          <a:lstStyle>
            <a:lvl1pPr defTabSz="795527">
              <a:defRPr sz="2088"/>
            </a:lvl1pPr>
          </a:lstStyle>
          <a:p>
            <a:pPr/>
            <a:r>
              <a:t>Reflection questions</a:t>
            </a:r>
          </a:p>
        </p:txBody>
      </p:sp>
      <p:sp>
        <p:nvSpPr>
          <p:cNvPr id="224" name="Is the solution vector part of the column space? Explain why or why not in a complete sentence.…"/>
          <p:cNvSpPr txBox="1"/>
          <p:nvPr>
            <p:ph type="body" sz="quarter" idx="1"/>
          </p:nvPr>
        </p:nvSpPr>
        <p:spPr>
          <a:xfrm>
            <a:off x="2014043" y="1598717"/>
            <a:ext cx="2808002" cy="2806202"/>
          </a:xfrm>
          <a:prstGeom prst="rect">
            <a:avLst/>
          </a:prstGeom>
        </p:spPr>
        <p:txBody>
          <a:bodyPr/>
          <a:lstStyle/>
          <a:p>
            <a:pPr marL="182980" indent="-182980" defTabSz="333756">
              <a:lnSpc>
                <a:spcPct val="100000"/>
              </a:lnSpc>
              <a:spcBef>
                <a:spcPts val="1000"/>
              </a:spcBef>
              <a:buClrTx/>
              <a:buSzPct val="100000"/>
              <a:buFontTx/>
              <a:buAutoNum type="alphaUcPeriod" startAt="1"/>
              <a:defRPr sz="1095">
                <a:solidFill>
                  <a:srgbClr val="000000">
                    <a:alpha val="87059"/>
                  </a:srgbClr>
                </a:solidFill>
                <a:latin typeface="Helvetica Neue"/>
                <a:ea typeface="Helvetica Neue"/>
                <a:cs typeface="Helvetica Neue"/>
                <a:sym typeface="Helvetica Neue"/>
              </a:defRPr>
            </a:pPr>
            <a:r>
              <a:t>Is the solution vector part of the column space? Explain why or why not in a complete sentence.</a:t>
            </a:r>
          </a:p>
          <a:p>
            <a:pPr marL="182980" indent="-182980" defTabSz="333756">
              <a:lnSpc>
                <a:spcPct val="100000"/>
              </a:lnSpc>
              <a:spcBef>
                <a:spcPts val="1000"/>
              </a:spcBef>
              <a:buClrTx/>
              <a:buSzPct val="100000"/>
              <a:buFontTx/>
              <a:buAutoNum type="alphaUcPeriod" startAt="1"/>
              <a:defRPr sz="1095">
                <a:solidFill>
                  <a:srgbClr val="000000">
                    <a:alpha val="87059"/>
                  </a:srgbClr>
                </a:solidFill>
                <a:latin typeface="Helvetica Neue"/>
                <a:ea typeface="Helvetica Neue"/>
                <a:cs typeface="Helvetica Neue"/>
                <a:sym typeface="Helvetica Neue"/>
              </a:defRPr>
            </a:pPr>
            <a:r>
              <a:t> How do you think you could determine which vector in the column space is closest to the solution vector?  There's no wrong answers here, so feel free to be creative!</a:t>
            </a:r>
          </a:p>
          <a:p>
            <a:pPr marL="182980" indent="-182980" defTabSz="333756">
              <a:lnSpc>
                <a:spcPct val="100000"/>
              </a:lnSpc>
              <a:spcBef>
                <a:spcPts val="1000"/>
              </a:spcBef>
              <a:buClrTx/>
              <a:buSzPct val="100000"/>
              <a:buFontTx/>
              <a:buAutoNum type="alphaUcPeriod" startAt="1"/>
              <a:defRPr sz="1095">
                <a:solidFill>
                  <a:srgbClr val="000000">
                    <a:alpha val="87059"/>
                  </a:srgbClr>
                </a:solidFill>
                <a:latin typeface="Helvetica Neue"/>
                <a:ea typeface="Helvetica Neue"/>
                <a:cs typeface="Helvetica Neue"/>
                <a:sym typeface="Helvetica Neue"/>
              </a:defRPr>
            </a:pPr>
            <a:r>
              <a:t> What remaining questions do you have bout representing the least squares problem geometrically? You definitely have at least one.</a:t>
            </a:r>
          </a:p>
          <a:p>
            <a:pPr marL="0" indent="0" algn="ctr" defTabSz="333756">
              <a:lnSpc>
                <a:spcPct val="100000"/>
              </a:lnSpc>
              <a:buClrTx/>
              <a:buSzTx/>
              <a:buFontTx/>
              <a:buNone/>
              <a:defRPr sz="1095">
                <a:solidFill>
                  <a:srgbClr val="6557D2"/>
                </a:solidFill>
                <a:latin typeface="Helvetica Neue"/>
                <a:ea typeface="Helvetica Neue"/>
                <a:cs typeface="Helvetica Neue"/>
                <a:sym typeface="Helvetica Neue"/>
              </a:defRPr>
            </a:pPr>
          </a:p>
        </p:txBody>
      </p:sp>
      <p:sp>
        <p:nvSpPr>
          <p:cNvPr id="225" name="As the end of the semester approaches, Dr. O'Brien is noticing that more and more students are coming to second period on time.  He keeps track over the course of three days. One day 1, he notices that only 2 students show up on time. One day 2 this rise"/>
          <p:cNvSpPr txBox="1"/>
          <p:nvPr/>
        </p:nvSpPr>
        <p:spPr>
          <a:xfrm>
            <a:off x="4925164" y="1605067"/>
            <a:ext cx="3895095" cy="2166367"/>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1500">
                <a:solidFill>
                  <a:srgbClr val="000000">
                    <a:alpha val="87059"/>
                  </a:srgbClr>
                </a:solidFill>
                <a:latin typeface="Helvetica Neue"/>
                <a:ea typeface="Helvetica Neue"/>
                <a:cs typeface="Helvetica Neue"/>
                <a:sym typeface="Helvetica Neue"/>
              </a:defRPr>
            </a:lvl1pPr>
          </a:lstStyle>
          <a:p>
            <a:pPr/>
            <a:r>
              <a:t>As the end of the semester approaches, Dr. O'Brien is noticing that more and more students are coming to second period on time.  He keeps track over the course of three days. One day 1, he notices that only 2 students show up on time. One day 2 this rises to 5 and on day 3 to 7.  He wants to predict how many students will come on day 10.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Double-click to edit"/>
          <p:cNvSpPr txBox="1"/>
          <p:nvPr>
            <p:ph type="title"/>
          </p:nvPr>
        </p:nvSpPr>
        <p:spPr>
          <a:prstGeom prst="rect">
            <a:avLst/>
          </a:prstGeom>
        </p:spPr>
        <p:txBody>
          <a:bodyPr/>
          <a:lstStyle/>
          <a:p>
            <a:pPr defTabSz="886968">
              <a:defRPr sz="2910"/>
            </a:pPr>
          </a:p>
        </p:txBody>
      </p:sp>
      <p:sp>
        <p:nvSpPr>
          <p:cNvPr id="230"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defRPr>
            </a:pPr>
            <a:r>
              <a:t>Make sure there isn’t any litter near your workstation.</a:t>
            </a:r>
          </a:p>
          <a:p>
            <a:pPr marL="629708" indent="-629708" defTabSz="2438400">
              <a:lnSpc>
                <a:spcPct val="115000"/>
              </a:lnSpc>
              <a:buSzPct val="100000"/>
              <a:buAutoNum type="arabicPeriod" startAt="1"/>
              <a:defRPr sz="1800">
                <a:solidFill>
                  <a:srgbClr val="171717"/>
                </a:solidFill>
              </a:defRPr>
            </a:pPr>
            <a:r>
              <a:t>If you borrowed headphones, sign them back in.</a:t>
            </a:r>
          </a:p>
          <a:p>
            <a:pPr marL="629708" indent="-629708" defTabSz="2438400">
              <a:lnSpc>
                <a:spcPct val="115000"/>
              </a:lnSpc>
              <a:buSzPct val="100000"/>
              <a:buAutoNum type="arabicPeriod" startAt="1"/>
              <a:defRPr b="1" sz="1800">
                <a:solidFill>
                  <a:srgbClr val="171717"/>
                </a:solidFill>
              </a:defRPr>
            </a:pPr>
            <a:r>
              <a:t>Make sure you are logged out of your computer! </a:t>
            </a:r>
          </a:p>
          <a:p>
            <a:pPr marL="629708" indent="-629708" defTabSz="2438400">
              <a:lnSpc>
                <a:spcPct val="115000"/>
              </a:lnSpc>
              <a:buSzPct val="100000"/>
              <a:buAutoNum type="arabicPeriod" startAt="1"/>
              <a:defRPr sz="1800">
                <a:solidFill>
                  <a:srgbClr val="171717"/>
                </a:solidFill>
              </a:defRPr>
            </a:pPr>
            <a:r>
              <a:t>Remain in your seat until the bell rings.</a:t>
            </a:r>
          </a:p>
        </p:txBody>
      </p:sp>
      <p:grpSp>
        <p:nvGrpSpPr>
          <p:cNvPr id="233" name="Google Shape;118;p19"/>
          <p:cNvGrpSpPr/>
          <p:nvPr/>
        </p:nvGrpSpPr>
        <p:grpSpPr>
          <a:xfrm>
            <a:off x="2147095" y="500360"/>
            <a:ext cx="6535195" cy="810605"/>
            <a:chOff x="0" y="0"/>
            <a:chExt cx="6535193" cy="810604"/>
          </a:xfrm>
        </p:grpSpPr>
        <p:sp>
          <p:nvSpPr>
            <p:cNvPr id="231"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32"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wrapping up!</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34"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