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50" initials="5" lastIdx="2"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5-12T07:45:08.474" idx="1">
    <p:pos x="3730" y="351"/>
    <p:text/>
    <p:extLst>
      <p:ext uri="{C676402C-5697-4E1C-873F-D02D1690AC5C}">
        <p15:threadingInfo xmlns:p15="http://schemas.microsoft.com/office/powerpoint/2012/main" timeZoneBias="240"/>
      </p:ext>
    </p:extLst>
  </p:cm>
  <p:cm authorId="0" dt="2022-05-24T07:35:20.159" idx="2">
    <p:pos x="4316" y="697"/>
    <p:text/>
    <p:extLst>
      <p:ext uri="{C676402C-5697-4E1C-873F-D02D1690AC5C}">
        <p15:threadingInfo xmlns:p15="http://schemas.microsoft.com/office/powerpoint/2012/main" timeZoneBias="2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v + w = [2+ 0. -1 + 2] = [2 1]</a:t>
            </a:r>
          </a:p>
          <a:p>
            <a:pPr/>
            <a:r>
              <a:t>v - w = [2 - 0. -1 - 2 ] = [2 -3]</a:t>
            </a:r>
          </a:p>
          <a:p>
            <a:pPr/>
          </a:p>
          <a:p>
            <a:pPr/>
            <a:r>
              <a:t>Draw both vectors on board.</a:t>
            </a:r>
          </a:p>
          <a:p>
            <a:pPr/>
          </a:p>
          <a:p>
            <a:pPr/>
            <a:r>
              <a:t>v+w you can find by starting one vecto where the other one ends.</a:t>
            </a:r>
          </a:p>
          <a:p>
            <a:pPr/>
            <a:r>
              <a:t> </a:t>
            </a:r>
          </a:p>
          <a:p>
            <a:pPr/>
          </a:p>
          <a:p>
            <a:pPr/>
            <a:r>
              <a:t>For v-w do the same thing but flip w around!!!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+How is a scalar multiple of.a vector different from the original? It will be longer or shorter (depending on if the abs. value of the scalar is &gt;1 or not) and it might be pointing in a different direction is negative.</a:t>
            </a:r>
          </a:p>
          <a:p>
            <a:pPr/>
            <a:r>
              <a:t>+Why does the green arrow represent a linear combination? Because the red arrow and blue arrow are saclar multiples of the original vectors The blue arrow is restricted so it is added on to the red arrow. it representsthe sum of two scalar multiples of vectos, which is the def. of a linear combination.</a:t>
            </a:r>
          </a:p>
          <a:p>
            <a:pPr/>
          </a:p>
          <a:p>
            <a:pPr/>
            <a:r>
              <a:t>+How do we know the column space for the two vectors is R^2? Because move can our blue arrow anywhere on the grid.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a:t>
            </a:r>
            <a:r>
              <a:rPr b="0"/>
              <a:t> </a:t>
            </a:r>
            <a:r>
              <a:t>g</a:t>
            </a:r>
            <a:r>
              <a:t>oal: </a:t>
            </a:r>
            <a:r>
              <a:rPr b="0"/>
              <a:t>HDW study Matrix column spaces with  algebra and geometry?</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5/31/22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Precalculus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5/12/22</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Spring 2022 precal </a:t>
            </a:r>
          </a:p>
          <a:p>
            <a:pPr>
              <a:defRPr sz="4300">
                <a:solidFill>
                  <a:srgbClr val="0000FF"/>
                </a:solidFill>
              </a:defRPr>
            </a:pPr>
            <a:r>
              <a:t>Lesson 17.1</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31 May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2176821" y="729986"/>
            <a:ext cx="5930520" cy="21190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t>Be sure to…</a:t>
            </a: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Grab handout.  Find seat.  Take out notebook/binder.  Copy date and goal.</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Suppose </a:t>
            </a:r>
            <a14:m>
              <m:oMath>
                <m:limUpp>
                  <m:e>
                    <m:r>
                      <a:rPr xmlns:a="http://schemas.openxmlformats.org/drawingml/2006/main" sz="1800" i="1">
                        <a:solidFill>
                          <a:srgbClr val="01579B"/>
                        </a:solidFill>
                        <a:latin typeface="Cambria Math" panose="02040503050406030204" pitchFamily="18" charset="0"/>
                      </a:rPr>
                      <m:t>v</m:t>
                    </m:r>
                  </m:e>
                  <m:lim>
                    <m:r>
                      <a:rPr xmlns:a="http://schemas.openxmlformats.org/drawingml/2006/main" sz="1800" i="1">
                        <a:solidFill>
                          <a:srgbClr val="01579B"/>
                        </a:solidFill>
                        <a:latin typeface="Cambria Math" panose="02040503050406030204" pitchFamily="18" charset="0"/>
                      </a:rPr>
                      <m:t>⃗</m:t>
                    </m:r>
                  </m:lim>
                </m:limUpp>
                <m:r>
                  <a:rPr xmlns:a="http://schemas.openxmlformats.org/drawingml/2006/main" sz="1800" i="1">
                    <a:solidFill>
                      <a:srgbClr val="01579B"/>
                    </a:solidFill>
                    <a:latin typeface="Cambria Math" panose="02040503050406030204" pitchFamily="18" charset="0"/>
                  </a:rPr>
                  <m:t>=</m:t>
                </m:r>
                <m:d>
                  <m:dPr>
                    <m:ctrlPr>
                      <a:rPr xmlns:a="http://schemas.openxmlformats.org/drawingml/2006/main" sz="1800" i="1">
                        <a:solidFill>
                          <a:srgbClr val="01579B"/>
                        </a:solidFill>
                        <a:latin typeface="Cambria Math" panose="02040503050406030204" pitchFamily="18" charset="0"/>
                      </a:rPr>
                    </m:ctrlPr>
                    <m:begChr m:val="["/>
                    <m:endChr m:val="]"/>
                  </m:dPr>
                  <m:e>
                    <m:eqArr>
                      <m:eqArrPr>
                        <m:ctrlPr>
                          <a:rPr xmlns:a="http://schemas.openxmlformats.org/drawingml/2006/main" sz="1800" i="1">
                            <a:solidFill>
                              <a:srgbClr val="01579B"/>
                            </a:solidFill>
                            <a:latin typeface="Cambria Math" panose="02040503050406030204" pitchFamily="18" charset="0"/>
                          </a:rPr>
                        </m:ctrlPr>
                      </m:eqArrPr>
                      <m:e>
                        <m:r>
                          <a:rPr xmlns:a="http://schemas.openxmlformats.org/drawingml/2006/main" sz="1800" i="1">
                            <a:solidFill>
                              <a:srgbClr val="01579B"/>
                            </a:solidFill>
                            <a:latin typeface="Cambria Math" panose="02040503050406030204" pitchFamily="18" charset="0"/>
                          </a:rPr>
                          <m:t>2</m:t>
                        </m:r>
                      </m:e>
                      <m:e>
                        <m:r>
                          <a:rPr xmlns:a="http://schemas.openxmlformats.org/drawingml/2006/main" sz="1800" i="1">
                            <a:solidFill>
                              <a:srgbClr val="01579B"/>
                            </a:solidFill>
                            <a:latin typeface="Cambria Math" panose="02040503050406030204" pitchFamily="18" charset="0"/>
                          </a:rPr>
                          <m:t>-</m:t>
                        </m:r>
                        <m:r>
                          <a:rPr xmlns:a="http://schemas.openxmlformats.org/drawingml/2006/main" sz="1800" i="1">
                            <a:solidFill>
                              <a:srgbClr val="01579B"/>
                            </a:solidFill>
                            <a:latin typeface="Cambria Math" panose="02040503050406030204" pitchFamily="18" charset="0"/>
                          </a:rPr>
                          <m:t>1</m:t>
                        </m:r>
                      </m:e>
                    </m:eqArr>
                  </m:e>
                </m:d>
              </m:oMath>
            </a14:m>
            <a:r>
              <a:rPr>
                <a:solidFill>
                  <a:schemeClr val="accent1"/>
                </a:solidFill>
              </a:rPr>
              <a:t> and </a:t>
            </a:r>
            <a14:m>
              <m:oMath>
                <m:limUpp>
                  <m:e>
                    <m:r>
                      <a:rPr xmlns:a="http://schemas.openxmlformats.org/drawingml/2006/main" sz="1800" i="1">
                        <a:solidFill>
                          <a:srgbClr val="01579B"/>
                        </a:solidFill>
                        <a:latin typeface="Cambria Math" panose="02040503050406030204" pitchFamily="18" charset="0"/>
                      </a:rPr>
                      <m:t>w</m:t>
                    </m:r>
                  </m:e>
                  <m:lim>
                    <m:r>
                      <a:rPr xmlns:a="http://schemas.openxmlformats.org/drawingml/2006/main" sz="1800" i="1">
                        <a:solidFill>
                          <a:srgbClr val="01579B"/>
                        </a:solidFill>
                        <a:latin typeface="Cambria Math" panose="02040503050406030204" pitchFamily="18" charset="0"/>
                      </a:rPr>
                      <m:t>⃗</m:t>
                    </m:r>
                  </m:lim>
                </m:limUpp>
                <m:r>
                  <a:rPr xmlns:a="http://schemas.openxmlformats.org/drawingml/2006/main" sz="1800" i="1">
                    <a:solidFill>
                      <a:srgbClr val="01579B"/>
                    </a:solidFill>
                    <a:latin typeface="Cambria Math" panose="02040503050406030204" pitchFamily="18" charset="0"/>
                  </a:rPr>
                  <m:t>=</m:t>
                </m:r>
                <m:d>
                  <m:dPr>
                    <m:ctrlPr>
                      <a:rPr xmlns:a="http://schemas.openxmlformats.org/drawingml/2006/main" sz="1800" i="1">
                        <a:solidFill>
                          <a:srgbClr val="01579B"/>
                        </a:solidFill>
                        <a:latin typeface="Cambria Math" panose="02040503050406030204" pitchFamily="18" charset="0"/>
                      </a:rPr>
                    </m:ctrlPr>
                    <m:begChr m:val="["/>
                    <m:endChr m:val="]"/>
                  </m:dPr>
                  <m:e>
                    <m:eqArr>
                      <m:eqArrPr>
                        <m:ctrlPr>
                          <a:rPr xmlns:a="http://schemas.openxmlformats.org/drawingml/2006/main" sz="1800" i="1">
                            <a:solidFill>
                              <a:srgbClr val="01579B"/>
                            </a:solidFill>
                            <a:latin typeface="Cambria Math" panose="02040503050406030204" pitchFamily="18" charset="0"/>
                          </a:rPr>
                        </m:ctrlPr>
                      </m:eqArrPr>
                      <m:e>
                        <m:r>
                          <a:rPr xmlns:a="http://schemas.openxmlformats.org/drawingml/2006/main" sz="1800" i="1">
                            <a:solidFill>
                              <a:srgbClr val="01579B"/>
                            </a:solidFill>
                            <a:latin typeface="Cambria Math" panose="02040503050406030204" pitchFamily="18" charset="0"/>
                          </a:rPr>
                          <m:t>0</m:t>
                        </m:r>
                      </m:e>
                      <m:e>
                        <m:r>
                          <a:rPr xmlns:a="http://schemas.openxmlformats.org/drawingml/2006/main" sz="1800" i="1">
                            <a:solidFill>
                              <a:srgbClr val="01579B"/>
                            </a:solidFill>
                            <a:latin typeface="Cambria Math" panose="02040503050406030204" pitchFamily="18" charset="0"/>
                          </a:rPr>
                          <m:t>2</m:t>
                        </m:r>
                      </m:e>
                    </m:eqArr>
                  </m:e>
                </m:d>
              </m:oMath>
            </a14:m>
            <a:r>
              <a:rPr>
                <a:solidFill>
                  <a:schemeClr val="accent1"/>
                </a:solidFill>
              </a:rPr>
              <a:t>. Calculate </a:t>
            </a:r>
            <a14:m>
              <m:oMath>
                <m:r>
                  <a:rPr xmlns:a="http://schemas.openxmlformats.org/drawingml/2006/main" sz="1800" i="1">
                    <a:solidFill>
                      <a:srgbClr val="01579B"/>
                    </a:solidFill>
                    <a:latin typeface="Cambria Math" panose="02040503050406030204" pitchFamily="18" charset="0"/>
                  </a:rPr>
                  <m:t>2</m:t>
                </m:r>
                <m:limUpp>
                  <m:e>
                    <m:r>
                      <a:rPr xmlns:a="http://schemas.openxmlformats.org/drawingml/2006/main" sz="1800" i="1">
                        <a:solidFill>
                          <a:srgbClr val="01579B"/>
                        </a:solidFill>
                        <a:latin typeface="Cambria Math" panose="02040503050406030204" pitchFamily="18" charset="0"/>
                      </a:rPr>
                      <m:t>v</m:t>
                    </m:r>
                  </m:e>
                  <m:lim>
                    <m:r>
                      <a:rPr xmlns:a="http://schemas.openxmlformats.org/drawingml/2006/main" sz="1800" i="1">
                        <a:solidFill>
                          <a:srgbClr val="01579B"/>
                        </a:solidFill>
                        <a:latin typeface="Cambria Math" panose="02040503050406030204" pitchFamily="18" charset="0"/>
                      </a:rPr>
                      <m:t>⃗</m:t>
                    </m:r>
                  </m:lim>
                </m:limUpp>
              </m:oMath>
            </a14:m>
            <a:r>
              <a:rPr>
                <a:solidFill>
                  <a:schemeClr val="accent1"/>
                </a:solidFill>
              </a:rPr>
              <a:t> and </a:t>
            </a:r>
            <a14:m>
              <m:oMath>
                <m:r>
                  <a:rPr xmlns:a="http://schemas.openxmlformats.org/drawingml/2006/main" sz="1850" i="1">
                    <a:solidFill>
                      <a:srgbClr val="01579B"/>
                    </a:solidFill>
                    <a:latin typeface="Cambria Math" panose="02040503050406030204" pitchFamily="18" charset="0"/>
                  </a:rPr>
                  <m:t>3</m:t>
                </m:r>
                <m:limUpp>
                  <m:e>
                    <m:r>
                      <a:rPr xmlns:a="http://schemas.openxmlformats.org/drawingml/2006/main" sz="1850" i="1">
                        <a:solidFill>
                          <a:srgbClr val="01579B"/>
                        </a:solidFill>
                        <a:latin typeface="Cambria Math" panose="02040503050406030204" pitchFamily="18" charset="0"/>
                      </a:rPr>
                      <m:t>w</m:t>
                    </m:r>
                  </m:e>
                  <m:lim>
                    <m:r>
                      <a:rPr xmlns:a="http://schemas.openxmlformats.org/drawingml/2006/main" sz="1850" i="1">
                        <a:solidFill>
                          <a:srgbClr val="01579B"/>
                        </a:solidFill>
                        <a:latin typeface="Cambria Math" panose="02040503050406030204" pitchFamily="18" charset="0"/>
                      </a:rPr>
                      <m:t>⃗</m:t>
                    </m:r>
                  </m:lim>
                </m:limUpp>
              </m:oMath>
            </a14:m>
            <a:r>
              <a:rPr>
                <a:solidFill>
                  <a:schemeClr val="accent1"/>
                </a:solidFill>
              </a:rPr>
              <a:t>.  Then find the sum of these two vectors (algebraically). Show all work.</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Plot </a:t>
            </a:r>
            <a14:m>
              <m:oMath>
                <m:r>
                  <a:rPr xmlns:a="http://schemas.openxmlformats.org/drawingml/2006/main" sz="1800" i="1">
                    <a:solidFill>
                      <a:srgbClr val="01579B"/>
                    </a:solidFill>
                    <a:latin typeface="Cambria Math" panose="02040503050406030204" pitchFamily="18" charset="0"/>
                  </a:rPr>
                  <m:t>2</m:t>
                </m:r>
                <m:limUpp>
                  <m:e>
                    <m:r>
                      <a:rPr xmlns:a="http://schemas.openxmlformats.org/drawingml/2006/main" sz="1800" i="1">
                        <a:solidFill>
                          <a:srgbClr val="01579B"/>
                        </a:solidFill>
                        <a:latin typeface="Cambria Math" panose="02040503050406030204" pitchFamily="18" charset="0"/>
                      </a:rPr>
                      <m:t>v</m:t>
                    </m:r>
                  </m:e>
                  <m:lim>
                    <m:r>
                      <a:rPr xmlns:a="http://schemas.openxmlformats.org/drawingml/2006/main" sz="1800" i="1">
                        <a:solidFill>
                          <a:srgbClr val="01579B"/>
                        </a:solidFill>
                        <a:latin typeface="Cambria Math" panose="02040503050406030204" pitchFamily="18" charset="0"/>
                      </a:rPr>
                      <m:t>⃗</m:t>
                    </m:r>
                  </m:lim>
                </m:limUpp>
              </m:oMath>
            </a14:m>
            <a:r>
              <a:rPr>
                <a:solidFill>
                  <a:schemeClr val="accent1"/>
                </a:solidFill>
              </a:rPr>
              <a:t> and </a:t>
            </a:r>
            <a14:m>
              <m:oMath>
                <m:r>
                  <a:rPr xmlns:a="http://schemas.openxmlformats.org/drawingml/2006/main" sz="1850" i="1">
                    <a:solidFill>
                      <a:srgbClr val="01579B"/>
                    </a:solidFill>
                    <a:latin typeface="Cambria Math" panose="02040503050406030204" pitchFamily="18" charset="0"/>
                  </a:rPr>
                  <m:t>3</m:t>
                </m:r>
                <m:limUpp>
                  <m:e>
                    <m:r>
                      <a:rPr xmlns:a="http://schemas.openxmlformats.org/drawingml/2006/main" sz="1850" i="1">
                        <a:solidFill>
                          <a:srgbClr val="01579B"/>
                        </a:solidFill>
                        <a:latin typeface="Cambria Math" panose="02040503050406030204" pitchFamily="18" charset="0"/>
                      </a:rPr>
                      <m:t>w</m:t>
                    </m:r>
                  </m:e>
                  <m:lim>
                    <m:r>
                      <a:rPr xmlns:a="http://schemas.openxmlformats.org/drawingml/2006/main" sz="1850" i="1">
                        <a:solidFill>
                          <a:srgbClr val="01579B"/>
                        </a:solidFill>
                        <a:latin typeface="Cambria Math" panose="02040503050406030204" pitchFamily="18" charset="0"/>
                      </a:rPr>
                      <m:t>⃗</m:t>
                    </m:r>
                  </m:lim>
                </m:limUpp>
              </m:oMath>
            </a14:m>
            <a:r>
              <a:rPr>
                <a:solidFill>
                  <a:schemeClr val="accent1"/>
                </a:solidFill>
              </a:rPr>
              <a:t> and their sum!</a:t>
            </a:r>
            <a:endParaRPr>
              <a:solidFill>
                <a:srgbClr val="01579B"/>
              </a:solidFill>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9" name="framing…"/>
          <p:cNvGrpSpPr/>
          <p:nvPr/>
        </p:nvGrpSpPr>
        <p:grpSpPr>
          <a:xfrm>
            <a:off x="4138002" y="1037938"/>
            <a:ext cx="4070437" cy="2988430"/>
            <a:chOff x="0" y="0"/>
            <a:chExt cx="4070436" cy="2988429"/>
          </a:xfrm>
        </p:grpSpPr>
        <p:sp>
          <p:nvSpPr>
            <p:cNvPr id="207" name="Rectangle"/>
            <p:cNvSpPr/>
            <p:nvPr/>
          </p:nvSpPr>
          <p:spPr>
            <a:xfrm>
              <a:off x="-1" y="-1"/>
              <a:ext cx="4070438" cy="2988431"/>
            </a:xfrm>
            <a:prstGeom prst="rect">
              <a:avLst/>
            </a:prstGeom>
            <a:noFill/>
            <a:ln w="25400" cap="flat">
              <a:solidFill>
                <a:schemeClr val="accent1"/>
              </a:solidFill>
              <a:prstDash val="solid"/>
              <a:round/>
            </a:ln>
            <a:effectLst/>
          </p:spPr>
          <p:txBody>
            <a:bodyPr wrap="square" lIns="0" tIns="0" rIns="0" bIns="0" numCol="1" anchor="t">
              <a:noAutofit/>
            </a:bodyPr>
            <a:lstStyle/>
            <a:p>
              <a:pPr defTabSz="886967">
                <a:lnSpc>
                  <a:spcPct val="115000"/>
                </a:lnSpc>
                <a:defRPr b="1" sz="1700">
                  <a:solidFill>
                    <a:srgbClr val="000000"/>
                  </a:solidFill>
                  <a:latin typeface="Lato"/>
                  <a:ea typeface="Lato"/>
                  <a:cs typeface="Lato"/>
                  <a:sym typeface="Lato"/>
                </a:defRPr>
              </a:pPr>
            </a:p>
          </p:txBody>
        </p:sp>
        <p:sp>
          <p:nvSpPr>
            <p:cNvPr id="208" name="framing…"/>
            <p:cNvSpPr txBox="1"/>
            <p:nvPr/>
          </p:nvSpPr>
          <p:spPr>
            <a:xfrm>
              <a:off x="12699" y="12699"/>
              <a:ext cx="4045038" cy="29630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defTabSz="886967">
                <a:lnSpc>
                  <a:spcPct val="115000"/>
                </a:lnSpc>
                <a:defRPr b="1" sz="1700">
                  <a:solidFill>
                    <a:schemeClr val="accent5"/>
                  </a:solidFill>
                  <a:latin typeface="Lato"/>
                  <a:ea typeface="Lato"/>
                  <a:cs typeface="Lato"/>
                  <a:sym typeface="Lato"/>
                </a:defRPr>
              </a:pPr>
              <a:r>
                <a:t>framing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a:t>
              </a:r>
              <a:r>
                <a:rPr b="0"/>
                <a:t>study Matrix column spaces with  algebra and geometry</a:t>
              </a:r>
              <a:r>
                <a:t>why: </a:t>
              </a:r>
              <a:r>
                <a:rPr b="0"/>
                <a:t> This will actually be really useful to solving the least squares problem, believe it or not.</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Applying vector spaces to solving the least squares problem</a:t>
              </a:r>
            </a:p>
          </p:txBody>
        </p:sp>
      </p:grpSp>
      <p:pic>
        <p:nvPicPr>
          <p:cNvPr id="210"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Double-click to edit"/>
          <p:cNvSpPr txBox="1"/>
          <p:nvPr>
            <p:ph type="title"/>
          </p:nvPr>
        </p:nvSpPr>
        <p:spPr>
          <a:prstGeom prst="rect">
            <a:avLst/>
          </a:prstGeom>
        </p:spPr>
        <p:txBody>
          <a:bodyPr/>
          <a:lstStyle/>
          <a:p>
            <a:pPr defTabSz="886968">
              <a:defRPr sz="2910"/>
            </a:pPr>
          </a:p>
        </p:txBody>
      </p:sp>
      <p:grpSp>
        <p:nvGrpSpPr>
          <p:cNvPr id="215" name="Google Shape;118;p19"/>
          <p:cNvGrpSpPr/>
          <p:nvPr/>
        </p:nvGrpSpPr>
        <p:grpSpPr>
          <a:xfrm>
            <a:off x="1993014" y="354428"/>
            <a:ext cx="6244204" cy="774511"/>
            <a:chOff x="0" y="0"/>
            <a:chExt cx="6244202" cy="774510"/>
          </a:xfrm>
        </p:grpSpPr>
        <p:sp>
          <p:nvSpPr>
            <p:cNvPr id="213"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4" name="Independent work"/>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Independent work</a:t>
              </a:r>
            </a:p>
          </p:txBody>
        </p:sp>
      </p:grpSp>
      <p:sp>
        <p:nvSpPr>
          <p:cNvPr id="216" name="Be sure to……"/>
          <p:cNvSpPr txBox="1"/>
          <p:nvPr/>
        </p:nvSpPr>
        <p:spPr>
          <a:xfrm>
            <a:off x="864178" y="1718685"/>
            <a:ext cx="4360238" cy="253418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olidFill>
              </a:defRPr>
            </a:pPr>
            <a:r>
              <a:t>Be sure to…</a:t>
            </a:r>
          </a:p>
          <a:p>
            <a:pPr marL="140368" indent="-140368">
              <a:buSzPct val="100000"/>
              <a:buChar char="•"/>
              <a:defRPr>
                <a:solidFill>
                  <a:schemeClr val="accent4"/>
                </a:solidFill>
              </a:defRPr>
            </a:pPr>
            <a:r>
              <a:t>If you haven’t done it yet, copy the vocab in your notes.</a:t>
            </a:r>
          </a:p>
          <a:p>
            <a:pPr marL="140368" indent="-140368">
              <a:buSzPct val="100000"/>
              <a:buChar char="•"/>
              <a:defRPr>
                <a:solidFill>
                  <a:schemeClr val="accent4"/>
                </a:solidFill>
              </a:defRPr>
            </a:pPr>
            <a:r>
              <a:t>On Google Classroom, work on two Desmos Activities:</a:t>
            </a:r>
          </a:p>
          <a:p>
            <a:pPr lvl="1" marL="521368" indent="-140368">
              <a:buSzPct val="100000"/>
              <a:buChar char="•"/>
              <a:defRPr b="1">
                <a:solidFill>
                  <a:schemeClr val="accent4"/>
                </a:solidFill>
              </a:defRPr>
            </a:pPr>
            <a:r>
              <a:t>Vectors &amp; Linear Combinations (May 19th) </a:t>
            </a:r>
          </a:p>
          <a:p>
            <a:pPr lvl="1" marL="521368" indent="-140368">
              <a:buSzPct val="100000"/>
              <a:buChar char="•"/>
              <a:defRPr b="1">
                <a:solidFill>
                  <a:schemeClr val="accent4"/>
                </a:solidFill>
              </a:defRPr>
            </a:pPr>
            <a:r>
              <a:t>Vector Spaces (May 26th)</a:t>
            </a:r>
          </a:p>
          <a:p>
            <a:pPr marL="140368" indent="-140368">
              <a:buSzPct val="100000"/>
              <a:buChar char="•"/>
              <a:defRPr>
                <a:solidFill>
                  <a:schemeClr val="accent4"/>
                </a:solidFill>
              </a:defRPr>
            </a:pPr>
            <a:r>
              <a:t>Work until 9:43 AM</a:t>
            </a:r>
          </a:p>
          <a:p>
            <a:pPr marL="140368" indent="-140368">
              <a:buSzPct val="100000"/>
              <a:buChar char="•"/>
              <a:defRPr>
                <a:solidFill>
                  <a:schemeClr val="accent4"/>
                </a:solidFill>
              </a:defRPr>
            </a:pPr>
            <a:r>
              <a:t>Be prepared to share out your work!</a:t>
            </a:r>
            <a:endParaRPr b="1" sz="1600">
              <a:latin typeface="Helvetica Neue"/>
              <a:ea typeface="Helvetica Neue"/>
              <a:cs typeface="Helvetica Neue"/>
              <a:sym typeface="Helvetica Neue"/>
            </a:endParaRPr>
          </a:p>
          <a:p>
            <a:pPr defTabSz="457200">
              <a:defRPr sz="1920">
                <a:solidFill>
                  <a:srgbClr val="999999"/>
                </a:solidFill>
                <a:latin typeface="+mn-lt"/>
                <a:ea typeface="+mn-ea"/>
                <a:cs typeface="+mn-cs"/>
                <a:sym typeface="Helvetica"/>
              </a:defRPr>
            </a:pPr>
          </a:p>
          <a:p>
            <a:pPr>
              <a:defRPr>
                <a:solidFill>
                  <a:schemeClr val="accent4"/>
                </a:solidFill>
              </a:defRPr>
            </a:pPr>
          </a:p>
        </p:txBody>
      </p:sp>
      <p:sp>
        <p:nvSpPr>
          <p:cNvPr id="217" name="Scalar multiple of vector (Review)…"/>
          <p:cNvSpPr txBox="1"/>
          <p:nvPr/>
        </p:nvSpPr>
        <p:spPr>
          <a:xfrm>
            <a:off x="5337763" y="1158028"/>
            <a:ext cx="280253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Scalar multiple of vector (Review)</a:t>
            </a:r>
          </a:p>
          <a:p>
            <a:pPr>
              <a:defRPr>
                <a:solidFill>
                  <a:srgbClr val="5E30EB"/>
                </a:solidFill>
              </a:defRPr>
            </a:pPr>
            <a:r>
              <a:t>The product of multiplying a vector by a scalar</a:t>
            </a:r>
          </a:p>
        </p:txBody>
      </p:sp>
      <p:sp>
        <p:nvSpPr>
          <p:cNvPr id="218" name="Linear combination (Review)…"/>
          <p:cNvSpPr txBox="1"/>
          <p:nvPr/>
        </p:nvSpPr>
        <p:spPr>
          <a:xfrm>
            <a:off x="5337763" y="1919808"/>
            <a:ext cx="280253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Linear combination (Review)</a:t>
            </a:r>
          </a:p>
          <a:p>
            <a:pPr>
              <a:defRPr>
                <a:solidFill>
                  <a:srgbClr val="5E30EB"/>
                </a:solidFill>
              </a:defRPr>
            </a:pPr>
            <a:r>
              <a:t>Sum of the scalar multiples of two vectors</a:t>
            </a:r>
          </a:p>
        </p:txBody>
      </p:sp>
      <p:sp>
        <p:nvSpPr>
          <p:cNvPr id="219" name="Vector space…"/>
          <p:cNvSpPr txBox="1"/>
          <p:nvPr/>
        </p:nvSpPr>
        <p:spPr>
          <a:xfrm>
            <a:off x="5337763" y="2681587"/>
            <a:ext cx="2802536" cy="6470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Vector space </a:t>
            </a:r>
            <a14:m>
              <m:oMath>
                <m:sSup>
                  <m:e>
                    <m:r>
                      <a:rPr xmlns:a="http://schemas.openxmlformats.org/drawingml/2006/main" sz="1700" i="1">
                        <a:solidFill>
                          <a:srgbClr val="F46524"/>
                        </a:solidFill>
                        <a:latin typeface="Cambria Math" panose="02040503050406030204" pitchFamily="18" charset="0"/>
                      </a:rPr>
                      <m:t>R</m:t>
                    </m:r>
                  </m:e>
                  <m:sup>
                    <m:r>
                      <a:rPr xmlns:a="http://schemas.openxmlformats.org/drawingml/2006/main" sz="1700" i="1">
                        <a:solidFill>
                          <a:srgbClr val="F46524"/>
                        </a:solidFill>
                        <a:latin typeface="Cambria Math" panose="02040503050406030204" pitchFamily="18" charset="0"/>
                      </a:rPr>
                      <m:t>2</m:t>
                    </m:r>
                  </m:sup>
                </m:sSup>
              </m:oMath>
            </a14:m>
          </a:p>
          <a:p>
            <a:pPr>
              <a:defRPr>
                <a:solidFill>
                  <a:srgbClr val="5E30EB"/>
                </a:solidFill>
              </a:defRPr>
            </a:pPr>
            <a:r>
              <a:t>The set of all vectors with two components</a:t>
            </a:r>
          </a:p>
        </p:txBody>
      </p:sp>
      <p:sp>
        <p:nvSpPr>
          <p:cNvPr id="220" name="Column space of a matrix M…"/>
          <p:cNvSpPr txBox="1"/>
          <p:nvPr/>
        </p:nvSpPr>
        <p:spPr>
          <a:xfrm>
            <a:off x="5337763" y="3486646"/>
            <a:ext cx="2802536" cy="10967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Column space of a matrix M</a:t>
            </a:r>
          </a:p>
          <a:p>
            <a:pPr>
              <a:defRPr>
                <a:solidFill>
                  <a:srgbClr val="5E30EB"/>
                </a:solidFill>
              </a:defRPr>
            </a:pPr>
            <a:r>
              <a:t>The set of all linear combinations of the column vectors of M. For </a:t>
            </a:r>
            <a14:m>
              <m:oMath>
                <m:r>
                  <a:rPr xmlns:a="http://schemas.openxmlformats.org/drawingml/2006/main" sz="1650" i="1">
                    <a:solidFill>
                      <a:srgbClr val="5E30EB"/>
                    </a:solidFill>
                    <a:latin typeface="Cambria Math" panose="02040503050406030204" pitchFamily="18" charset="0"/>
                  </a:rPr>
                  <m:t>A</m:t>
                </m:r>
                <m:r>
                  <a:rPr xmlns:a="http://schemas.openxmlformats.org/drawingml/2006/main" sz="1650" i="1">
                    <a:solidFill>
                      <a:srgbClr val="5E30EB"/>
                    </a:solidFill>
                    <a:latin typeface="Cambria Math" panose="02040503050406030204" pitchFamily="18" charset="0"/>
                  </a:rPr>
                  <m:t>X</m:t>
                </m:r>
                <m:r>
                  <a:rPr xmlns:a="http://schemas.openxmlformats.org/drawingml/2006/main" sz="1650" i="1">
                    <a:solidFill>
                      <a:srgbClr val="5E30EB"/>
                    </a:solidFill>
                    <a:latin typeface="Cambria Math" panose="02040503050406030204" pitchFamily="18" charset="0"/>
                  </a:rPr>
                  <m:t>=</m:t>
                </m:r>
                <m:r>
                  <a:rPr xmlns:a="http://schemas.openxmlformats.org/drawingml/2006/main" sz="1650" i="1">
                    <a:solidFill>
                      <a:srgbClr val="5E30EB"/>
                    </a:solidFill>
                    <a:latin typeface="Cambria Math" panose="02040503050406030204" pitchFamily="18" charset="0"/>
                  </a:rPr>
                  <m:t>B</m:t>
                </m:r>
              </m:oMath>
            </a14:m>
            <a:r>
              <a:t>, B must be in the column space of </a:t>
            </a:r>
            <a14:m>
              <m:oMath>
                <m:r>
                  <a:rPr xmlns:a="http://schemas.openxmlformats.org/drawingml/2006/main" sz="1550" i="1">
                    <a:solidFill>
                      <a:srgbClr val="5E30EB"/>
                    </a:solidFill>
                    <a:latin typeface="Cambria Math" panose="02040503050406030204" pitchFamily="18" charset="0"/>
                  </a:rPr>
                  <m:t>A</m:t>
                </m:r>
                <m:r>
                  <a:rPr xmlns:a="http://schemas.openxmlformats.org/drawingml/2006/main" sz="1550" i="1">
                    <a:solidFill>
                      <a:srgbClr val="5E30EB"/>
                    </a:solidFill>
                    <a:latin typeface="Cambria Math" panose="02040503050406030204" pitchFamily="18" charset="0"/>
                  </a:rPr>
                  <m:t>X</m:t>
                </m:r>
              </m:oMath>
            </a14:m>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0" grpId="4"/>
      <p:bldP build="whole" bldLvl="1" animBg="1" rev="0" advAuto="0" spid="218" grpId="2"/>
      <p:bldP build="whole" bldLvl="1" animBg="1" rev="0" advAuto="0" spid="219" grpId="3"/>
      <p:bldP build="whole" bldLvl="1" animBg="1" rev="0" advAuto="0" spid="21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Double-click to edit"/>
          <p:cNvSpPr txBox="1"/>
          <p:nvPr>
            <p:ph type="title"/>
          </p:nvPr>
        </p:nvSpPr>
        <p:spPr>
          <a:prstGeom prst="rect">
            <a:avLst/>
          </a:prstGeom>
        </p:spPr>
        <p:txBody>
          <a:bodyPr/>
          <a:lstStyle/>
          <a:p>
            <a:pPr defTabSz="886968">
              <a:defRPr sz="2910"/>
            </a:pPr>
          </a:p>
        </p:txBody>
      </p:sp>
      <p:sp>
        <p:nvSpPr>
          <p:cNvPr id="225"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28" name="Google Shape;118;p19"/>
          <p:cNvGrpSpPr/>
          <p:nvPr/>
        </p:nvGrpSpPr>
        <p:grpSpPr>
          <a:xfrm>
            <a:off x="2147095" y="500360"/>
            <a:ext cx="6535195" cy="810605"/>
            <a:chOff x="0" y="0"/>
            <a:chExt cx="6535193" cy="810604"/>
          </a:xfrm>
        </p:grpSpPr>
        <p:sp>
          <p:nvSpPr>
            <p:cNvPr id="226"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7"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29"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