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VOCAB: </a:t>
            </a:r>
          </a:p>
          <a:p>
            <a:pPr/>
            <a:r>
              <a:t>nested loop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Annotate bard w coordinate grid. Fill in top left flag with o,o</a:t>
            </a:r>
          </a:p>
          <a:p>
            <a:pPr/>
          </a:p>
          <a:p>
            <a:pPr/>
            <a:r>
              <a:t>Draw 200 on y axis and 300 on x axis.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combine and manipulate image functions to create more complex images?</a:t>
            </a:r>
            <a:endParaRPr b="0" sz="1200"/>
          </a:p>
        </p:txBody>
      </p:sp>
      <p:sp>
        <p:nvSpPr>
          <p:cNvPr id="46" name="Dr. O’Brien 7 Dec. 2021"/>
          <p:cNvSpPr txBox="1"/>
          <p:nvPr/>
        </p:nvSpPr>
        <p:spPr>
          <a:xfrm>
            <a:off x="7171208" y="39450"/>
            <a:ext cx="18904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7 Dec. 2021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de.pyret.org/editor#share=1-fMBwqwUBIz2JYNFHmNa159uFTAClGrF&amp;v=8c4da7d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12.2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7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he definitions for dot and background are:  dot = circle(50, &quot;solid&quot;, &quot;red&quot;) background = rectangle(300, 200, &quot;outline&quot;,&quot;black&quot;)"/>
          <p:cNvSpPr txBox="1"/>
          <p:nvPr/>
        </p:nvSpPr>
        <p:spPr>
          <a:xfrm>
            <a:off x="145163" y="1818666"/>
            <a:ext cx="3390532" cy="1092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200"/>
              </a:spcBef>
              <a:defRPr sz="1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latin typeface="Times Roman"/>
                <a:ea typeface="Times Roman"/>
                <a:cs typeface="Times Roman"/>
                <a:sym typeface="Times Roman"/>
              </a:rPr>
              <a:t>The definitions for </a:t>
            </a:r>
            <a:r>
              <a:t>dot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and </a:t>
            </a:r>
            <a:r>
              <a:t>background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are: </a:t>
            </a:r>
            <a:br>
              <a:rPr>
                <a:latin typeface="Times Roman"/>
                <a:ea typeface="Times Roman"/>
                <a:cs typeface="Times Roman"/>
                <a:sym typeface="Times Roman"/>
              </a:rPr>
            </a:br>
            <a:r>
              <a:t>dot = circle(50, "solid", "red")</a:t>
            </a:r>
            <a:br/>
            <a:r>
              <a:t>background = rectangle(300, 200, "outline","black") 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0602" y="505574"/>
            <a:ext cx="5490188" cy="4053159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Do now"/>
          <p:cNvSpPr txBox="1"/>
          <p:nvPr/>
        </p:nvSpPr>
        <p:spPr>
          <a:xfrm>
            <a:off x="2027708" y="218800"/>
            <a:ext cx="1390800" cy="3937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/>
            <a:r>
              <a:t>Do now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41247">
              <a:lnSpc>
                <a:spcPct val="115000"/>
              </a:lnSpc>
              <a:defRPr b="1" sz="165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20623" indent="-315468" defTabSz="841247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5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combine and manipulate image functions to create more complex images</a:t>
            </a:r>
            <a:endParaRPr b="0"/>
          </a:p>
          <a:p>
            <a:pPr marL="420623" indent="-315468" defTabSz="841247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5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We’ve learned to use functions and variables in Pyret. today we’ll apply that to making flags</a:t>
            </a:r>
            <a:endParaRPr b="0"/>
          </a:p>
          <a:p>
            <a:pPr marL="420623" indent="-315468" defTabSz="841247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5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Defining our functions in Pyret 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118;p19"/>
          <p:cNvGrpSpPr/>
          <p:nvPr/>
        </p:nvGrpSpPr>
        <p:grpSpPr>
          <a:xfrm>
            <a:off x="2448811" y="72865"/>
            <a:ext cx="6244203" cy="914171"/>
            <a:chOff x="-1" y="0"/>
            <a:chExt cx="6244202" cy="914170"/>
          </a:xfrm>
        </p:grpSpPr>
        <p:sp>
          <p:nvSpPr>
            <p:cNvPr id="199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02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00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01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Coding to learn: warm up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rPr>
                    <a:solidFill>
                      <a:schemeClr val="accent3">
                        <a:lumOff val="-9098"/>
                      </a:schemeClr>
                    </a:solidFill>
                  </a:rPr>
                  <a:t>Log in to computer. Read the BSTs below.</a:t>
                </a:r>
              </a:p>
            </p:txBody>
          </p:sp>
        </p:grpSp>
      </p:grpSp>
      <p:sp>
        <p:nvSpPr>
          <p:cNvPr id="204" name="be sure to:"/>
          <p:cNvSpPr txBox="1"/>
          <p:nvPr/>
        </p:nvSpPr>
        <p:spPr>
          <a:xfrm>
            <a:off x="1460258" y="1276350"/>
            <a:ext cx="153759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507148">
              <a:defRPr sz="24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</a:p>
        </p:txBody>
      </p:sp>
      <p:sp>
        <p:nvSpPr>
          <p:cNvPr id="205" name="Click run and type japan-flag into the interactions window. What happens?…"/>
          <p:cNvSpPr txBox="1"/>
          <p:nvPr/>
        </p:nvSpPr>
        <p:spPr>
          <a:xfrm>
            <a:off x="647950" y="1933964"/>
            <a:ext cx="4592018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>
              <a:buSzPct val="100000"/>
              <a:buAutoNum type="arabicPeriod" startAt="1"/>
            </a:pPr>
            <a:r>
              <a:t>Click run and type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japan-flag</a:t>
            </a:r>
            <a:r>
              <a:t> into the interactions window. What happens?</a:t>
            </a:r>
          </a:p>
          <a:p>
            <a:pPr marL="228600" indent="-228600">
              <a:buSzPct val="100000"/>
              <a:buAutoNum type="arabicPeriod" startAt="1"/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Make a</a:t>
            </a:r>
            <a: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prediction</a:t>
            </a:r>
            <a:r>
              <a:t>: Do you think that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japan_1</a:t>
            </a:r>
            <a:r>
              <a:t> will match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japan_flag</a:t>
            </a:r>
            <a:r>
              <a:t> (the image you started with)? Explain why or why not, then run your code to find out!</a:t>
            </a:r>
          </a:p>
          <a:p>
            <a:pPr marL="228600" indent="-228600">
              <a:buSzPct val="100000"/>
              <a:buAutoNum type="arabicPeriod" startAt="1"/>
            </a:pPr>
            <a:r>
              <a:t> Compare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japan_2 </a:t>
            </a:r>
            <a:r>
              <a:t>(the image the code builds) to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japan-flag</a:t>
            </a:r>
            <a:r>
              <a:t>. How can you adjust this code so that the images match?</a:t>
            </a:r>
          </a:p>
          <a:p>
            <a:pPr marL="228600" indent="-228600">
              <a:buSzPct val="100000"/>
              <a:buAutoNum type="arabicPeriod" startAt="1"/>
            </a:pPr>
            <a:r>
              <a:t>How are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put-image()</a:t>
            </a:r>
            <a:r>
              <a:t> and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overlay() </a:t>
            </a:r>
            <a:r>
              <a:t>similar? How are they different? Explain in your notebook! 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4958" t="8610" r="4958" b="8610"/>
          <a:stretch>
            <a:fillRect/>
          </a:stretch>
        </p:blipFill>
        <p:spPr>
          <a:xfrm>
            <a:off x="6237855" y="1819003"/>
            <a:ext cx="2371440" cy="150549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118;p19"/>
          <p:cNvGrpSpPr/>
          <p:nvPr/>
        </p:nvGrpSpPr>
        <p:grpSpPr>
          <a:xfrm>
            <a:off x="1996478" y="71759"/>
            <a:ext cx="5061038" cy="723499"/>
            <a:chOff x="0" y="0"/>
            <a:chExt cx="5061036" cy="723498"/>
          </a:xfrm>
        </p:grpSpPr>
        <p:sp>
          <p:nvSpPr>
            <p:cNvPr id="208" name="Rectangle"/>
            <p:cNvSpPr/>
            <p:nvPr/>
          </p:nvSpPr>
          <p:spPr>
            <a:xfrm>
              <a:off x="-1" y="-1"/>
              <a:ext cx="5061037" cy="72349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507148">
                <a:defRPr sz="13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09" name="Mini-lesson…"/>
            <p:cNvSpPr txBox="1"/>
            <p:nvPr/>
          </p:nvSpPr>
          <p:spPr>
            <a:xfrm>
              <a:off x="12642" y="12642"/>
              <a:ext cx="5035750" cy="698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0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learn: Activity:</a:t>
              </a:r>
            </a:p>
            <a:p>
              <a:pPr defTabSz="507148">
                <a:defRPr sz="1300">
                  <a:solidFill>
                    <a:schemeClr val="accent5"/>
                  </a:solidFill>
                </a:defRPr>
              </a:pPr>
              <a:r>
                <a:rPr>
                  <a:solidFill>
                    <a:schemeClr val="accent3">
                      <a:lumOff val="-9098"/>
                    </a:schemeClr>
                  </a:solidFill>
                </a:rPr>
                <a:t>Log in to computer. Read the BSTs below.</a:t>
              </a:r>
            </a:p>
          </p:txBody>
        </p:sp>
      </p:grpSp>
      <p:sp>
        <p:nvSpPr>
          <p:cNvPr id="211" name="Open the Flags of Netherlands, Ireland &amp; Mauritius.  Save a copy.…"/>
          <p:cNvSpPr txBox="1"/>
          <p:nvPr/>
        </p:nvSpPr>
        <p:spPr>
          <a:xfrm>
            <a:off x="189962" y="1305806"/>
            <a:ext cx="8313738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317500" defTabSz="457200">
              <a:spcBef>
                <a:spcPts val="1300"/>
              </a:spcBef>
              <a:buSzPct val="100000"/>
              <a:buFont typeface="Helvetica"/>
              <a:buAutoNum type="arabicPeriod" startAt="1"/>
              <a:defRPr u="sng">
                <a:solidFill>
                  <a:srgbClr val="000000"/>
                </a:solidFill>
              </a:defRPr>
            </a:pPr>
            <a:r>
              <a:rPr u="none">
                <a:solidFill>
                  <a:schemeClr val="accent3">
                    <a:lumOff val="-9098"/>
                  </a:schemeClr>
                </a:solidFill>
              </a:rPr>
              <a:t>Open the </a:t>
            </a:r>
            <a:r>
              <a:rPr>
                <a:solidFill>
                  <a:schemeClr val="accent5">
                    <a:lumOff val="-9843"/>
                  </a:schemeClr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Flags of Netherlands, Ireland &amp; Mauritius</a:t>
            </a:r>
            <a:r>
              <a:rPr u="none"/>
              <a:t>.  </a:t>
            </a:r>
            <a:r>
              <a:rPr u="none">
                <a:solidFill>
                  <a:schemeClr val="accent3">
                    <a:lumOff val="-9098"/>
                  </a:schemeClr>
                </a:solidFill>
              </a:rPr>
              <a:t>Save a copy.</a:t>
            </a:r>
            <a:endParaRPr u="none"/>
          </a:p>
          <a:p>
            <a:pPr marL="457200" indent="-317500" defTabSz="457200">
              <a:spcBef>
                <a:spcPts val="1300"/>
              </a:spcBef>
              <a:buSzPct val="100000"/>
              <a:buFont typeface="Helvetica"/>
              <a:buAutoNum type="arabicPeriod" startAt="1"/>
              <a:defRPr u="sng">
                <a:solidFill>
                  <a:schemeClr val="accent3">
                    <a:lumOff val="-9098"/>
                  </a:schemeClr>
                </a:solidFill>
              </a:defRPr>
            </a:pPr>
            <a:r>
              <a:rPr u="none"/>
              <a:t>With your partner, use the code to answer questions  A-D in your </a:t>
            </a:r>
            <a:r>
              <a:rPr u="none">
                <a:solidFill>
                  <a:schemeClr val="accent5"/>
                </a:solidFill>
              </a:rPr>
              <a:t>notebook</a:t>
            </a:r>
            <a:r>
              <a:rPr u="none"/>
              <a:t>:</a:t>
            </a:r>
            <a:endParaRPr u="none"/>
          </a:p>
          <a:p>
            <a:pPr lvl="1" marL="868947" indent="-233947" defTabSz="457200">
              <a:spcBef>
                <a:spcPts val="1300"/>
              </a:spcBef>
              <a:buSzPct val="100000"/>
              <a:buAutoNum type="alphaU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What are the dimensions of the Netherlands’ flag?</a:t>
            </a:r>
          </a:p>
          <a:p>
            <a:pPr lvl="1" marL="868947" indent="-233947" defTabSz="457200">
              <a:spcBef>
                <a:spcPts val="1300"/>
              </a:spcBef>
              <a:buSzPct val="100000"/>
              <a:buAutoNum type="alphaU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What was the programmer thinking when she coded the height of the red stripe as 200 / 3?</a:t>
            </a:r>
          </a:p>
          <a:p>
            <a:pPr lvl="1" marL="868947" indent="-233947" defTabSz="457200">
              <a:spcBef>
                <a:spcPts val="1300"/>
              </a:spcBef>
              <a:buSzPct val="100000"/>
              <a:buAutoNum type="alphaU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The center of the blue stripe is placed at (150, 200 / 6).  How did the programmer know to use 150 as the x-coordinate?</a:t>
            </a:r>
          </a:p>
          <a:p>
            <a:pPr lvl="1" marL="868947" indent="-233947" defTabSz="457200">
              <a:spcBef>
                <a:spcPts val="1300"/>
              </a:spcBef>
              <a:buSzPct val="100000"/>
              <a:buAutoNum type="alphaUcPeriod" startAt="4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Explain the thinking behind coding the red stripe’s y-coordinate as 5 ​* (​200 / 6​).</a:t>
            </a:r>
          </a:p>
        </p:txBody>
      </p:sp>
      <p:sp>
        <p:nvSpPr>
          <p:cNvPr id="212" name="be sure to:"/>
          <p:cNvSpPr txBox="1"/>
          <p:nvPr/>
        </p:nvSpPr>
        <p:spPr>
          <a:xfrm>
            <a:off x="1447882" y="821765"/>
            <a:ext cx="115637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507148">
              <a:defRPr sz="18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118;p19"/>
          <p:cNvGrpSpPr/>
          <p:nvPr/>
        </p:nvGrpSpPr>
        <p:grpSpPr>
          <a:xfrm>
            <a:off x="1996478" y="71759"/>
            <a:ext cx="5061038" cy="723499"/>
            <a:chOff x="0" y="0"/>
            <a:chExt cx="5061036" cy="723498"/>
          </a:xfrm>
        </p:grpSpPr>
        <p:sp>
          <p:nvSpPr>
            <p:cNvPr id="214" name="Rectangle"/>
            <p:cNvSpPr/>
            <p:nvPr/>
          </p:nvSpPr>
          <p:spPr>
            <a:xfrm>
              <a:off x="-1" y="-1"/>
              <a:ext cx="5061037" cy="72349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507148">
                <a:defRPr sz="13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15" name="Mini-lesson…"/>
            <p:cNvSpPr txBox="1"/>
            <p:nvPr/>
          </p:nvSpPr>
          <p:spPr>
            <a:xfrm>
              <a:off x="12642" y="12642"/>
              <a:ext cx="5035750" cy="698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0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learn: Activity</a:t>
              </a:r>
            </a:p>
            <a:p>
              <a:pPr defTabSz="507148">
                <a:defRPr sz="1300">
                  <a:solidFill>
                    <a:schemeClr val="accent5"/>
                  </a:solidFill>
                </a:defRPr>
              </a:pPr>
              <a:r>
                <a:rPr>
                  <a:solidFill>
                    <a:schemeClr val="accent3">
                      <a:lumOff val="-9098"/>
                    </a:schemeClr>
                  </a:solidFill>
                </a:rPr>
                <a:t>Log in to computer. Read the BSTs below.</a:t>
              </a:r>
            </a:p>
          </p:txBody>
        </p:sp>
      </p:grpSp>
      <p:sp>
        <p:nvSpPr>
          <p:cNvPr id="217" name="be sure to:…"/>
          <p:cNvSpPr txBox="1"/>
          <p:nvPr/>
        </p:nvSpPr>
        <p:spPr>
          <a:xfrm>
            <a:off x="812882" y="1238525"/>
            <a:ext cx="3474576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507148">
              <a:defRPr sz="18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endParaRPr>
              <a:solidFill>
                <a:schemeClr val="accent5">
                  <a:lumOff val="-9843"/>
                </a:schemeClr>
              </a:solidFill>
            </a:endParaRPr>
          </a:p>
          <a:p>
            <a:pPr marL="228600" indent="-228600" defTabSz="507148">
              <a:buSzPct val="100000"/>
              <a:buAutoNum type="arabicPeriod" startAt="1"/>
              <a:defRPr sz="1800">
                <a:solidFill>
                  <a:schemeClr val="accent3"/>
                </a:solidFill>
              </a:defRPr>
            </a:pPr>
            <a:r>
              <a:t>Continue working on the flags for Ireland and Mauritius.</a:t>
            </a:r>
          </a:p>
          <a:p>
            <a:pPr marL="228600" indent="-228600" defTabSz="507148">
              <a:buSzPct val="100000"/>
              <a:buAutoNum type="arabicPeriod" startAt="1"/>
              <a:defRPr sz="1800">
                <a:solidFill>
                  <a:schemeClr val="accent3"/>
                </a:solidFill>
              </a:defRPr>
            </a:pPr>
            <a:r>
              <a:t>Use your knowledge of Pyret to make the flag for each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0095" y="941794"/>
            <a:ext cx="2418323" cy="1629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9161" y="2836134"/>
            <a:ext cx="2414103" cy="16299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118;p19"/>
          <p:cNvGrpSpPr/>
          <p:nvPr/>
        </p:nvGrpSpPr>
        <p:grpSpPr>
          <a:xfrm>
            <a:off x="1996478" y="71759"/>
            <a:ext cx="5061038" cy="723499"/>
            <a:chOff x="0" y="0"/>
            <a:chExt cx="5061036" cy="723498"/>
          </a:xfrm>
        </p:grpSpPr>
        <p:sp>
          <p:nvSpPr>
            <p:cNvPr id="221" name="Rectangle"/>
            <p:cNvSpPr/>
            <p:nvPr/>
          </p:nvSpPr>
          <p:spPr>
            <a:xfrm>
              <a:off x="-1" y="-1"/>
              <a:ext cx="5061037" cy="72349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507148">
                <a:defRPr sz="13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22" name="Mini-lesson…"/>
            <p:cNvSpPr txBox="1"/>
            <p:nvPr/>
          </p:nvSpPr>
          <p:spPr>
            <a:xfrm>
              <a:off x="12642" y="12642"/>
              <a:ext cx="5035750" cy="698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0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learn: bonus Activity</a:t>
              </a:r>
            </a:p>
            <a:p>
              <a:pPr defTabSz="507148">
                <a:defRPr sz="1300">
                  <a:solidFill>
                    <a:schemeClr val="accent5"/>
                  </a:solidFill>
                </a:defRPr>
              </a:pPr>
              <a:r>
                <a:rPr>
                  <a:solidFill>
                    <a:schemeClr val="accent3">
                      <a:lumOff val="-9098"/>
                    </a:schemeClr>
                  </a:solidFill>
                </a:rPr>
                <a:t>Log in to computer. Read the BSTs below.</a:t>
              </a:r>
            </a:p>
          </p:txBody>
        </p:sp>
      </p:grpSp>
      <p:sp>
        <p:nvSpPr>
          <p:cNvPr id="224" name="be sure to:…"/>
          <p:cNvSpPr txBox="1"/>
          <p:nvPr/>
        </p:nvSpPr>
        <p:spPr>
          <a:xfrm>
            <a:off x="1189131" y="855067"/>
            <a:ext cx="3474577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507148">
              <a:defRPr sz="18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endParaRPr>
              <a:solidFill>
                <a:schemeClr val="accent5">
                  <a:lumOff val="-9843"/>
                </a:schemeClr>
              </a:solidFill>
            </a:endParaRPr>
          </a:p>
          <a:p>
            <a:pPr marL="228600" indent="-228600" defTabSz="507148">
              <a:buSzPct val="100000"/>
              <a:buAutoNum type="arabicPeriod" startAt="1"/>
              <a:defRPr sz="1800">
                <a:solidFill>
                  <a:schemeClr val="accent3"/>
                </a:solidFill>
              </a:defRPr>
            </a:pPr>
            <a:r>
              <a:t>Pick </a:t>
            </a:r>
            <a:r>
              <a:rPr u="sng"/>
              <a:t>one</a:t>
            </a:r>
            <a:r>
              <a:t> of the flags in the work sheet. Use the table below the flag to identify the dimensions and positions of the shapes that make up the flag.</a:t>
            </a:r>
          </a:p>
          <a:p>
            <a:pPr marL="228600" indent="-228600" defTabSz="507148">
              <a:buSzPct val="100000"/>
              <a:buAutoNum type="arabicPeriod" startAt="1"/>
              <a:defRPr sz="1800">
                <a:solidFill>
                  <a:schemeClr val="accent3"/>
                </a:solidFill>
              </a:defRPr>
            </a:pPr>
            <a:r>
              <a:t>Use your knowledge of Pyret to make the flag.  </a:t>
            </a:r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7385" y="855067"/>
            <a:ext cx="4508484" cy="1487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7855" y="2401967"/>
            <a:ext cx="4307544" cy="1395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3470" y="3212458"/>
            <a:ext cx="2839506" cy="1395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What is easy about making flags? What’s hard?…"/>
          <p:cNvSpPr txBox="1"/>
          <p:nvPr/>
        </p:nvSpPr>
        <p:spPr>
          <a:xfrm>
            <a:off x="296373" y="1884453"/>
            <a:ext cx="3278433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What is easy about making flags? What’s hard?</a:t>
            </a:r>
          </a:p>
          <a:p>
            <a:pPr marL="187157" indent="-187157">
              <a:buSzPct val="100000"/>
              <a:buAutoNum type="arabicPeriod" startAt="1"/>
            </a:pPr>
            <a:r>
              <a:t>How can it be helpful to use variables and flags if you want to make a flag, or any other image, in Pyret?</a:t>
            </a:r>
          </a:p>
        </p:txBody>
      </p:sp>
      <p:pic>
        <p:nvPicPr>
          <p:cNvPr id="2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Reflection: Thinking about thinking…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Reflection: Thinking about thinking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