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5! = 5*4*3*2*1 = 120</a:t>
            </a:r>
          </a:p>
          <a:p>
            <a:pPr/>
          </a:p>
          <a:p>
            <a:pPr/>
            <a:r>
              <a:t>num combinations:</a:t>
            </a:r>
          </a:p>
          <a:p>
            <a:pPr/>
          </a:p>
          <a:p>
            <a:pPr/>
            <a:r>
              <a:t>4! / 3!(4-3)! = 4! / 3!*1! = 4! / 3! = 4*3*2*1 / 3*2*1 =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+How could you diagram this problem? think through what you need to do to solve this problem. you need to traverse the string, checking each letter with the one right adjacent to it, if they are the same you increment some variable (call it counter). If they aren’t you check if the current value of counter is greater than a variable (longest_streak) storing the current longest streak, then reset counter to 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0" indent="114300" algn="l">
              <a:lnSpc>
                <a:spcPct val="100000"/>
              </a:lnSpc>
              <a:buClrTx/>
              <a:buSzTx/>
              <a:buFontTx/>
              <a:buNone/>
              <a:defRPr>
                <a:solidFill>
                  <a:srgbClr val="FFFFFF"/>
                </a:solidFill>
              </a:defRPr>
            </a:lvl1pPr>
            <a:lvl2pPr marL="0" indent="114300" algn="l">
              <a:lnSpc>
                <a:spcPct val="100000"/>
              </a:lnSpc>
              <a:buClrTx/>
              <a:buSzTx/>
              <a:buFontTx/>
              <a:buNone/>
              <a:defRPr>
                <a:solidFill>
                  <a:srgbClr val="FFFFFF"/>
                </a:solidFill>
              </a:defRPr>
            </a:lvl2pPr>
            <a:lvl3pPr marL="0" indent="114300" algn="l">
              <a:lnSpc>
                <a:spcPct val="100000"/>
              </a:lnSpc>
              <a:buClrTx/>
              <a:buSzTx/>
              <a:buFontTx/>
              <a:buNone/>
              <a:defRPr>
                <a:solidFill>
                  <a:srgbClr val="FFFFFF"/>
                </a:solidFill>
              </a:defRPr>
            </a:lvl3pPr>
            <a:lvl4pPr marL="0" indent="114300" algn="l">
              <a:lnSpc>
                <a:spcPct val="100000"/>
              </a:lnSpc>
              <a:buClrTx/>
              <a:buSzTx/>
              <a:buFontTx/>
              <a:buNone/>
              <a:defRPr>
                <a:solidFill>
                  <a:srgbClr val="FFFFFF"/>
                </a:solidFill>
              </a:defRPr>
            </a:lvl4pPr>
            <a:lvl5pPr marL="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5"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1"/>
            <a:ext cx="5621105"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4" y="4717938"/>
            <a:ext cx="336805"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6" cy="6"/>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Reviewing the AP test</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5/3/22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4"/>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4" cy="3002404"/>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4"/>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4"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4"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1"/>
            <a:ext cx="4572000" cy="5143507"/>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4" cy="4"/>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4"/>
          </a:xfrm>
          <a:prstGeom prst="rect">
            <a:avLst/>
          </a:prstGeom>
        </p:spPr>
        <p:txBody>
          <a:bodyPr/>
          <a:lstStyle>
            <a:lvl1pPr marL="0" indent="114300">
              <a:lnSpc>
                <a:spcPct val="100000"/>
              </a:lnSpc>
              <a:buClrTx/>
              <a:buSzTx/>
              <a:buFontTx/>
              <a:buNone/>
              <a:defRPr sz="2100"/>
            </a:lvl1pPr>
            <a:lvl2pPr marL="0" indent="114300">
              <a:lnSpc>
                <a:spcPct val="100000"/>
              </a:lnSpc>
              <a:buClrTx/>
              <a:buSzTx/>
              <a:buFontTx/>
              <a:buNone/>
              <a:defRPr sz="2100"/>
            </a:lvl2pPr>
            <a:lvl3pPr marL="0" indent="114300">
              <a:lnSpc>
                <a:spcPct val="100000"/>
              </a:lnSpc>
              <a:buClrTx/>
              <a:buSzTx/>
              <a:buFontTx/>
              <a:buNone/>
              <a:defRPr sz="2100"/>
            </a:lvl3pPr>
            <a:lvl4pPr marL="0" indent="114300">
              <a:lnSpc>
                <a:spcPct val="100000"/>
              </a:lnSpc>
              <a:buClrTx/>
              <a:buSzTx/>
              <a:buFontTx/>
              <a:buNone/>
              <a:defRPr sz="2100"/>
            </a:lvl4pPr>
            <a:lvl5pPr marL="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4"/>
          </a:xfrm>
          <a:prstGeom prst="rect">
            <a:avLst/>
          </a:prstGeom>
        </p:spPr>
        <p:txBody>
          <a:bodyPr anchor="ctr"/>
          <a:lstStyle>
            <a:lvl1pPr marL="0" indent="228600" algn="l">
              <a:lnSpc>
                <a:spcPct val="100000"/>
              </a:lnSpc>
              <a:buClrTx/>
              <a:buSzTx/>
              <a:buFontTx/>
              <a:buNone/>
            </a:lvl1pPr>
            <a:lvl2pPr marL="1462314" indent="-408213" algn="l">
              <a:lnSpc>
                <a:spcPct val="100000"/>
              </a:lnSpc>
              <a:buClrTx/>
              <a:buFontTx/>
            </a:lvl2pPr>
            <a:lvl3pPr marL="1919514" algn="l">
              <a:lnSpc>
                <a:spcPct val="100000"/>
              </a:lnSpc>
              <a:buClrTx/>
              <a:buFontTx/>
            </a:lvl3pPr>
            <a:lvl4pPr marL="2376714" algn="l">
              <a:lnSpc>
                <a:spcPct val="100000"/>
              </a:lnSpc>
              <a:buClrTx/>
              <a:buFontTx/>
            </a:lvl4pPr>
            <a:lvl5pPr marL="28339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xx%</a:t>
            </a:r>
          </a:p>
        </p:txBody>
      </p:sp>
      <p:sp>
        <p:nvSpPr>
          <p:cNvPr id="6" name="Body Level One…"/>
          <p:cNvSpPr txBox="1"/>
          <p:nvPr>
            <p:ph type="body" idx="1"/>
          </p:nvPr>
        </p:nvSpPr>
        <p:spPr>
          <a:xfrm>
            <a:off x="853950" y="2919450"/>
            <a:ext cx="7436102" cy="10716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2" y="4717937"/>
            <a:ext cx="336807" cy="335245"/>
          </a:xfrm>
          <a:prstGeom prst="rect">
            <a:avLst/>
          </a:prstGeom>
          <a:ln w="12700">
            <a:miter lim="400000"/>
          </a:ln>
        </p:spPr>
        <p:txBody>
          <a:bodyPr wrap="none" lIns="91421" tIns="91421" rIns="91421" bIns="91421"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1"/>
            <a:ext cx="6331500" cy="1542007"/>
          </a:xfrm>
          <a:prstGeom prst="rect">
            <a:avLst/>
          </a:prstGeom>
        </p:spPr>
        <p:txBody>
          <a:bodyPr/>
          <a:lstStyle/>
          <a:p>
            <a:pPr>
              <a:defRPr sz="4300">
                <a:solidFill>
                  <a:srgbClr val="0000FF"/>
                </a:solidFill>
              </a:defRPr>
            </a:pPr>
            <a:r>
              <a:t>Spring 2022 AP CS A</a:t>
            </a:r>
          </a:p>
          <a:p>
            <a:pPr>
              <a:defRPr sz="4300">
                <a:solidFill>
                  <a:srgbClr val="0000FF"/>
                </a:solidFill>
              </a:defRPr>
            </a:pPr>
            <a:r>
              <a:t>Lesson 13.1</a:t>
            </a:r>
          </a:p>
        </p:txBody>
      </p:sp>
      <p:sp>
        <p:nvSpPr>
          <p:cNvPr id="201" name="Google Shape;77;p13"/>
          <p:cNvSpPr txBox="1"/>
          <p:nvPr>
            <p:ph type="subTitle" sz="quarter" idx="1"/>
          </p:nvPr>
        </p:nvSpPr>
        <p:spPr>
          <a:prstGeom prst="rect">
            <a:avLst/>
          </a:prstGeom>
        </p:spPr>
        <p:txBody>
          <a:bodyPr/>
          <a:lstStyle/>
          <a:p>
            <a:pPr indent="0">
              <a:lnSpc>
                <a:spcPct val="80000"/>
              </a:lnSpc>
              <a:defRPr sz="1600"/>
            </a:pPr>
            <a:r>
              <a:t>Dr. O’Brien</a:t>
            </a:r>
          </a:p>
          <a:p>
            <a:pPr indent="0">
              <a:lnSpc>
                <a:spcPct val="80000"/>
              </a:lnSpc>
              <a:defRPr sz="1600"/>
            </a:pPr>
            <a:r>
              <a:t>Herbert H. Lehman High School</a:t>
            </a:r>
          </a:p>
          <a:p>
            <a:pPr indent="0">
              <a:lnSpc>
                <a:spcPct val="80000"/>
              </a:lnSpc>
              <a:defRPr sz="1600"/>
            </a:pPr>
            <a:r>
              <a:t>May 3,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oday’s"/>
          <p:cNvSpPr txBox="1"/>
          <p:nvPr>
            <p:ph type="title"/>
          </p:nvPr>
        </p:nvSpPr>
        <p:spPr>
          <a:xfrm>
            <a:off x="2439023" y="-29997"/>
            <a:ext cx="6321601" cy="635404"/>
          </a:xfrm>
          <a:prstGeom prst="rect">
            <a:avLst/>
          </a:prstGeom>
        </p:spPr>
        <p:txBody>
          <a:bodyPr/>
          <a:lstStyle>
            <a:lvl1pPr defTabSz="448055">
              <a:defRPr sz="1470"/>
            </a:lvl1pPr>
          </a:lstStyle>
          <a:p>
            <a:pPr/>
            <a:r>
              <a:t>Today’s </a:t>
            </a:r>
          </a:p>
        </p:txBody>
      </p:sp>
      <p:sp>
        <p:nvSpPr>
          <p:cNvPr id="204" name="Be sure to……"/>
          <p:cNvSpPr txBox="1"/>
          <p:nvPr>
            <p:ph type="body" idx="1"/>
          </p:nvPr>
        </p:nvSpPr>
        <p:spPr>
          <a:xfrm>
            <a:off x="1488255" y="335330"/>
            <a:ext cx="7774323" cy="3002403"/>
          </a:xfrm>
          <a:prstGeom prst="rect">
            <a:avLst/>
          </a:prstGeom>
        </p:spPr>
        <p:txBody>
          <a:bodyPr/>
          <a:lstStyle/>
          <a:p>
            <a:pPr marL="0" indent="114300">
              <a:buSzTx/>
              <a:buNone/>
              <a:defRPr>
                <a:solidFill>
                  <a:schemeClr val="accent4">
                    <a:lumOff val="11960"/>
                  </a:schemeClr>
                </a:solidFill>
              </a:defRPr>
            </a:pPr>
            <a:r>
              <a:t>Be sure to…</a:t>
            </a:r>
          </a:p>
          <a:p>
            <a:pPr/>
            <a:r>
              <a:t>Log in to AP classroom.</a:t>
            </a:r>
          </a:p>
          <a:p>
            <a:pPr/>
            <a:r>
              <a:t>Complete </a:t>
            </a:r>
            <a:r>
              <a:rPr b="1"/>
              <a:t>Unit 4 Progress check</a:t>
            </a:r>
            <a:r>
              <a:t>. We’ll go over it the second half of class</a:t>
            </a:r>
          </a:p>
          <a:p>
            <a:pPr/>
            <a:r>
              <a:t>If you finish early, complete the </a:t>
            </a:r>
            <a:r>
              <a:rPr b="1"/>
              <a:t>MC practice quiz</a:t>
            </a:r>
            <a:r>
              <a:t>.</a:t>
            </a:r>
          </a:p>
        </p:txBody>
      </p:sp>
      <p:pic>
        <p:nvPicPr>
          <p:cNvPr id="205" name="Image" descr="Image"/>
          <p:cNvPicPr>
            <a:picLocks noChangeAspect="1"/>
          </p:cNvPicPr>
          <p:nvPr/>
        </p:nvPicPr>
        <p:blipFill>
          <a:blip r:embed="rId3">
            <a:extLst/>
          </a:blip>
          <a:stretch>
            <a:fillRect/>
          </a:stretch>
        </p:blipFill>
        <p:spPr>
          <a:xfrm>
            <a:off x="2238244" y="2158200"/>
            <a:ext cx="5372101" cy="25273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method longestStreak is intended to determine the longest substring of consecutive identical characters in the parameter str and print the result.…"/>
          <p:cNvSpPr txBox="1"/>
          <p:nvPr/>
        </p:nvSpPr>
        <p:spPr>
          <a:xfrm>
            <a:off x="1196020" y="1424394"/>
            <a:ext cx="7397148" cy="26457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a:solidFill>
                  <a:srgbClr val="333333"/>
                </a:solidFill>
                <a:latin typeface="+mn-lt"/>
                <a:ea typeface="+mn-ea"/>
                <a:cs typeface="+mn-cs"/>
                <a:sym typeface="Helvetica"/>
              </a:defRPr>
            </a:pPr>
            <a:r>
              <a:t> </a:t>
            </a:r>
          </a:p>
          <a:p>
            <a:pPr defTabSz="457200">
              <a:spcBef>
                <a:spcPts val="1400"/>
              </a:spcBef>
              <a:defRPr>
                <a:solidFill>
                  <a:srgbClr val="333333"/>
                </a:solidFill>
                <a:latin typeface="+mn-lt"/>
                <a:ea typeface="+mn-ea"/>
                <a:cs typeface="+mn-cs"/>
                <a:sym typeface="Helvetica"/>
              </a:defRPr>
            </a:pPr>
            <a:r>
              <a:t>The method </a:t>
            </a:r>
            <a:r>
              <a:rPr>
                <a:latin typeface="Menlo Regular"/>
                <a:ea typeface="Menlo Regular"/>
                <a:cs typeface="Menlo Regular"/>
                <a:sym typeface="Menlo Regular"/>
              </a:rPr>
              <a:t>longestStreak</a:t>
            </a:r>
            <a:r>
              <a:t> is intended to determine the longest substring of consecutive identical characters in the parameter </a:t>
            </a:r>
            <a:r>
              <a:rPr>
                <a:latin typeface="Menlo Regular"/>
                <a:ea typeface="Menlo Regular"/>
                <a:cs typeface="Menlo Regular"/>
                <a:sym typeface="Menlo Regular"/>
              </a:rPr>
              <a:t>str</a:t>
            </a:r>
            <a:r>
              <a:t> and print the result.</a:t>
            </a:r>
          </a:p>
          <a:p>
            <a:pPr defTabSz="457200">
              <a:spcBef>
                <a:spcPts val="1400"/>
              </a:spcBef>
              <a:defRPr>
                <a:solidFill>
                  <a:srgbClr val="333333"/>
                </a:solidFill>
                <a:latin typeface="+mn-lt"/>
                <a:ea typeface="+mn-ea"/>
                <a:cs typeface="+mn-cs"/>
                <a:sym typeface="Helvetica"/>
              </a:defRPr>
            </a:pPr>
            <a:r>
              <a:t>For example, the call </a:t>
            </a:r>
            <a:r>
              <a:rPr>
                <a:latin typeface="Menlo Regular"/>
                <a:ea typeface="Menlo Regular"/>
                <a:cs typeface="Menlo Regular"/>
                <a:sym typeface="Menlo Regular"/>
              </a:rPr>
              <a:t>longestStreak("CCAAAAATTT!")</a:t>
            </a:r>
            <a:r>
              <a:t> should print the result </a:t>
            </a:r>
            <a:r>
              <a:rPr>
                <a:latin typeface="Menlo Regular"/>
                <a:ea typeface="Menlo Regular"/>
                <a:cs typeface="Menlo Regular"/>
                <a:sym typeface="Menlo Regular"/>
              </a:rPr>
              <a:t>"A 5"</a:t>
            </a:r>
            <a:r>
              <a:t> because the longest substring of consecutive identical characters is </a:t>
            </a:r>
            <a:r>
              <a:rPr>
                <a:latin typeface="Menlo Regular"/>
                <a:ea typeface="Menlo Regular"/>
                <a:cs typeface="Menlo Regular"/>
                <a:sym typeface="Menlo Regular"/>
              </a:rPr>
              <a:t>"AAAAA"</a:t>
            </a:r>
            <a:r>
              <a:t>.</a:t>
            </a:r>
          </a:p>
          <a:p>
            <a:pPr defTabSz="457200">
              <a:spcBef>
                <a:spcPts val="1400"/>
              </a:spcBef>
              <a:defRPr>
                <a:solidFill>
                  <a:srgbClr val="333333"/>
                </a:solidFill>
                <a:latin typeface="+mn-lt"/>
                <a:ea typeface="+mn-ea"/>
                <a:cs typeface="+mn-cs"/>
                <a:sym typeface="Helvetica"/>
              </a:defRPr>
            </a:pPr>
            <a:r>
              <a:t>Complete the method below. Your implementation should conform to the example above.</a:t>
            </a:r>
          </a:p>
          <a:p>
            <a:pPr defTabSz="457200">
              <a:defRPr>
                <a:solidFill>
                  <a:srgbClr val="333333"/>
                </a:solidFill>
                <a:latin typeface="Menlo Regular"/>
                <a:ea typeface="Menlo Regular"/>
                <a:cs typeface="Menlo Regular"/>
                <a:sym typeface="Menlo Regular"/>
              </a:defRPr>
            </a:pPr>
            <a:r>
              <a:t>public static void longestStreak(String str){</a:t>
            </a:r>
          </a:p>
          <a:p>
            <a:pPr defTabSz="457200">
              <a:defRPr>
                <a:solidFill>
                  <a:srgbClr val="333333"/>
                </a:solidFill>
                <a:latin typeface="Menlo Regular"/>
                <a:ea typeface="Menlo Regular"/>
                <a:cs typeface="Menlo Regular"/>
                <a:sym typeface="Menlo Regular"/>
              </a:defRPr>
            </a:pPr>
          </a:p>
          <a:p>
            <a:pPr defTabSz="457200">
              <a:defRPr>
                <a:solidFill>
                  <a:srgbClr val="333333"/>
                </a:solidFill>
                <a:latin typeface="Menlo Regular"/>
                <a:ea typeface="Menlo Regular"/>
                <a:cs typeface="Menlo Regular"/>
                <a:sym typeface="Menlo Regular"/>
              </a:defRPr>
            </a:pPr>
          </a:p>
          <a:p>
            <a:pPr defTabSz="457200">
              <a:defRPr>
                <a:solidFill>
                  <a:srgbClr val="333333"/>
                </a:solidFill>
                <a:latin typeface="Menlo Regular"/>
                <a:ea typeface="Menlo Regular"/>
                <a:cs typeface="Menlo Regular"/>
                <a:sym typeface="Menlo Regular"/>
              </a:defRPr>
            </a:pPr>
            <a:r>
              <a:t>}</a:t>
            </a:r>
          </a:p>
        </p:txBody>
      </p:sp>
      <p:sp>
        <p:nvSpPr>
          <p:cNvPr id="210" name="FR question 1"/>
          <p:cNvSpPr txBox="1"/>
          <p:nvPr>
            <p:ph type="title"/>
          </p:nvPr>
        </p:nvSpPr>
        <p:spPr>
          <a:prstGeom prst="rect">
            <a:avLst/>
          </a:prstGeom>
        </p:spPr>
        <p:txBody>
          <a:bodyPr/>
          <a:lstStyle>
            <a:lvl1pPr defTabSz="886968">
              <a:defRPr sz="2910"/>
            </a:lvl1pPr>
          </a:lstStyle>
          <a:p>
            <a:pPr/>
            <a:r>
              <a:t>FR question 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R question 2a"/>
          <p:cNvSpPr txBox="1"/>
          <p:nvPr>
            <p:ph type="title"/>
          </p:nvPr>
        </p:nvSpPr>
        <p:spPr>
          <a:prstGeom prst="rect">
            <a:avLst/>
          </a:prstGeom>
        </p:spPr>
        <p:txBody>
          <a:bodyPr/>
          <a:lstStyle>
            <a:lvl1pPr defTabSz="886968">
              <a:defRPr sz="2910"/>
            </a:lvl1pPr>
          </a:lstStyle>
          <a:p>
            <a:pPr/>
            <a:r>
              <a:t>FR question 2a</a:t>
            </a:r>
          </a:p>
        </p:txBody>
      </p:sp>
      <p:sp>
        <p:nvSpPr>
          <p:cNvPr id="215" name="You will write method getPlayer2Move, which returns the number of coins that player 2 will spend in a given round of the game. In the first round of the game, the parameter round has the value 1, in the second round of the game, it has the value 2, and s"/>
          <p:cNvSpPr txBox="1"/>
          <p:nvPr/>
        </p:nvSpPr>
        <p:spPr>
          <a:xfrm>
            <a:off x="175074" y="1594281"/>
            <a:ext cx="9085970" cy="16963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400"/>
              </a:spcBef>
              <a:defRPr>
                <a:solidFill>
                  <a:srgbClr val="333333"/>
                </a:solidFill>
                <a:latin typeface="+mn-lt"/>
                <a:ea typeface="+mn-ea"/>
                <a:cs typeface="+mn-cs"/>
                <a:sym typeface="Helvetica"/>
              </a:defRPr>
            </a:pPr>
            <a:r>
              <a:t>You will write method </a:t>
            </a:r>
            <a:r>
              <a:rPr>
                <a:latin typeface="Menlo Regular"/>
                <a:ea typeface="Menlo Regular"/>
                <a:cs typeface="Menlo Regular"/>
                <a:sym typeface="Menlo Regular"/>
              </a:rPr>
              <a:t>getPlayer2Move</a:t>
            </a:r>
            <a:r>
              <a:t>, which returns the number of coins that player 2 will spend in a given round of the game. In the first round of the game, the parameter </a:t>
            </a:r>
            <a:r>
              <a:rPr>
                <a:latin typeface="Menlo Regular"/>
                <a:ea typeface="Menlo Regular"/>
                <a:cs typeface="Menlo Regular"/>
                <a:sym typeface="Menlo Regular"/>
              </a:rPr>
              <a:t>round</a:t>
            </a:r>
            <a:r>
              <a:t> has the value </a:t>
            </a:r>
            <a:r>
              <a:rPr>
                <a:latin typeface="Menlo Regular"/>
                <a:ea typeface="Menlo Regular"/>
                <a:cs typeface="Menlo Regular"/>
                <a:sym typeface="Menlo Regular"/>
              </a:rPr>
              <a:t>1</a:t>
            </a:r>
            <a:r>
              <a:t>, in the second round of the game, it has the value </a:t>
            </a:r>
            <a:r>
              <a:rPr>
                <a:latin typeface="Menlo Regular"/>
                <a:ea typeface="Menlo Regular"/>
                <a:cs typeface="Menlo Regular"/>
                <a:sym typeface="Menlo Regular"/>
              </a:rPr>
              <a:t>2</a:t>
            </a:r>
            <a:r>
              <a:t>, and so on. The method returns </a:t>
            </a:r>
            <a:r>
              <a:rPr>
                <a:latin typeface="Menlo Regular"/>
                <a:ea typeface="Menlo Regular"/>
                <a:cs typeface="Menlo Regular"/>
                <a:sym typeface="Menlo Regular"/>
              </a:rPr>
              <a:t>1</a:t>
            </a:r>
            <a:r>
              <a:t>, </a:t>
            </a:r>
            <a:r>
              <a:rPr>
                <a:latin typeface="Menlo Regular"/>
                <a:ea typeface="Menlo Regular"/>
                <a:cs typeface="Menlo Regular"/>
                <a:sym typeface="Menlo Regular"/>
              </a:rPr>
              <a:t>2</a:t>
            </a:r>
            <a:r>
              <a:t>, or </a:t>
            </a:r>
            <a:r>
              <a:rPr>
                <a:latin typeface="Menlo Regular"/>
                <a:ea typeface="Menlo Regular"/>
                <a:cs typeface="Menlo Regular"/>
                <a:sym typeface="Menlo Regular"/>
              </a:rPr>
              <a:t>3</a:t>
            </a:r>
            <a:r>
              <a:t> based on the following rules.</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divisible by </a:t>
            </a:r>
            <a:r>
              <a:rPr>
                <a:latin typeface="Menlo Regular"/>
                <a:ea typeface="Menlo Regular"/>
                <a:cs typeface="Menlo Regular"/>
                <a:sym typeface="Menlo Regular"/>
              </a:rPr>
              <a:t>3</a:t>
            </a:r>
            <a:r>
              <a:t>, then return </a:t>
            </a:r>
            <a:r>
              <a:rPr>
                <a:latin typeface="Menlo Regular"/>
                <a:ea typeface="Menlo Regular"/>
                <a:cs typeface="Menlo Regular"/>
                <a:sym typeface="Menlo Regular"/>
              </a:rPr>
              <a:t>3</a:t>
            </a:r>
            <a:r>
              <a:t>.</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not divisible by </a:t>
            </a:r>
            <a:r>
              <a:rPr>
                <a:latin typeface="Menlo Regular"/>
                <a:ea typeface="Menlo Regular"/>
                <a:cs typeface="Menlo Regular"/>
                <a:sym typeface="Menlo Regular"/>
              </a:rPr>
              <a:t>3</a:t>
            </a:r>
            <a:r>
              <a:t> but is divisible by </a:t>
            </a:r>
            <a:r>
              <a:rPr>
                <a:latin typeface="Menlo Regular"/>
                <a:ea typeface="Menlo Regular"/>
                <a:cs typeface="Menlo Regular"/>
                <a:sym typeface="Menlo Regular"/>
              </a:rPr>
              <a:t>2</a:t>
            </a:r>
            <a:r>
              <a:t>, then return </a:t>
            </a:r>
            <a:r>
              <a:rPr>
                <a:latin typeface="Menlo Regular"/>
                <a:ea typeface="Menlo Regular"/>
                <a:cs typeface="Menlo Regular"/>
                <a:sym typeface="Menlo Regular"/>
              </a:rPr>
              <a:t>2</a:t>
            </a:r>
            <a:r>
              <a:t>.</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not divisible by </a:t>
            </a:r>
            <a:r>
              <a:rPr>
                <a:latin typeface="Menlo Regular"/>
                <a:ea typeface="Menlo Regular"/>
                <a:cs typeface="Menlo Regular"/>
                <a:sym typeface="Menlo Regular"/>
              </a:rPr>
              <a:t>3</a:t>
            </a:r>
            <a:r>
              <a:t> and is not divisible by </a:t>
            </a:r>
            <a:r>
              <a:rPr>
                <a:latin typeface="Menlo Regular"/>
                <a:ea typeface="Menlo Regular"/>
                <a:cs typeface="Menlo Regular"/>
                <a:sym typeface="Menlo Regular"/>
              </a:rPr>
              <a:t>2</a:t>
            </a:r>
            <a:r>
              <a:t>, then return </a:t>
            </a:r>
            <a:r>
              <a:rPr>
                <a:latin typeface="Menlo Regular"/>
                <a:ea typeface="Menlo Regular"/>
                <a:cs typeface="Menlo Regular"/>
                <a:sym typeface="Menlo Regular"/>
              </a:rPr>
              <a:t>1</a:t>
            </a:r>
            <a:r>
              <a:t>.</a:t>
            </a:r>
          </a:p>
          <a:p>
            <a:pPr defTabSz="457200">
              <a:spcBef>
                <a:spcPts val="1400"/>
              </a:spcBef>
              <a:defRPr>
                <a:solidFill>
                  <a:srgbClr val="333333"/>
                </a:solidFill>
                <a:latin typeface="+mn-lt"/>
                <a:ea typeface="+mn-ea"/>
                <a:cs typeface="+mn-cs"/>
                <a:sym typeface="Helvetica"/>
              </a:defRPr>
            </a:pPr>
            <a:r>
              <a:t>Complete method </a:t>
            </a:r>
            <a:r>
              <a:rPr>
                <a:latin typeface="Menlo Regular"/>
                <a:ea typeface="Menlo Regular"/>
                <a:cs typeface="Menlo Regular"/>
                <a:sym typeface="Menlo Regular"/>
              </a:rPr>
              <a:t>getPlayer2Move</a:t>
            </a:r>
            <a:r>
              <a:t> below by assigning the correct value to </a:t>
            </a:r>
            <a:r>
              <a:rPr>
                <a:latin typeface="Menlo Regular"/>
                <a:ea typeface="Menlo Regular"/>
                <a:cs typeface="Menlo Regular"/>
                <a:sym typeface="Menlo Regular"/>
              </a:rPr>
              <a:t>result</a:t>
            </a:r>
            <a:r>
              <a:t> to be returned.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R question 2b"/>
          <p:cNvSpPr txBox="1"/>
          <p:nvPr>
            <p:ph type="title"/>
          </p:nvPr>
        </p:nvSpPr>
        <p:spPr>
          <a:prstGeom prst="rect">
            <a:avLst/>
          </a:prstGeom>
        </p:spPr>
        <p:txBody>
          <a:bodyPr/>
          <a:lstStyle>
            <a:lvl1pPr defTabSz="886968">
              <a:defRPr sz="2910"/>
            </a:lvl1pPr>
          </a:lstStyle>
          <a:p>
            <a:pPr/>
            <a:r>
              <a:t>FR question 2b</a:t>
            </a:r>
          </a:p>
        </p:txBody>
      </p:sp>
      <p:sp>
        <p:nvSpPr>
          <p:cNvPr id="218" name="(b)   Assume that getPlayer2Move works as specified, regardless of what you wrote in part (a) . You must use getPlayer1Move and getPlayer2Move appropriately to receive full credit.…"/>
          <p:cNvSpPr txBox="1"/>
          <p:nvPr/>
        </p:nvSpPr>
        <p:spPr>
          <a:xfrm>
            <a:off x="140096" y="2157437"/>
            <a:ext cx="8863808" cy="8286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400"/>
              </a:spcBef>
              <a:defRPr>
                <a:solidFill>
                  <a:srgbClr val="333333"/>
                </a:solidFill>
                <a:latin typeface="+mn-lt"/>
                <a:ea typeface="+mn-ea"/>
                <a:cs typeface="+mn-cs"/>
                <a:sym typeface="Helvetica"/>
              </a:defRPr>
            </a:pPr>
            <a:r>
              <a:t>(b)   Assume that </a:t>
            </a:r>
            <a:r>
              <a:rPr>
                <a:latin typeface="Menlo Regular"/>
                <a:ea typeface="Menlo Regular"/>
                <a:cs typeface="Menlo Regular"/>
                <a:sym typeface="Menlo Regular"/>
              </a:rPr>
              <a:t>getPlayer2Move</a:t>
            </a:r>
            <a:r>
              <a:t> works as specified, regardless of what you wrote in part (a) . You must use </a:t>
            </a:r>
            <a:r>
              <a:rPr>
                <a:latin typeface="Menlo Regular"/>
                <a:ea typeface="Menlo Regular"/>
                <a:cs typeface="Menlo Regular"/>
                <a:sym typeface="Menlo Regular"/>
              </a:rPr>
              <a:t>getPlayer1Move</a:t>
            </a:r>
            <a:r>
              <a:t> and </a:t>
            </a:r>
            <a:r>
              <a:rPr>
                <a:latin typeface="Menlo Regular"/>
                <a:ea typeface="Menlo Regular"/>
                <a:cs typeface="Menlo Regular"/>
                <a:sym typeface="Menlo Regular"/>
              </a:rPr>
              <a:t>getPlayer2Move</a:t>
            </a:r>
            <a:r>
              <a:t> appropriately to receive full credit.</a:t>
            </a:r>
          </a:p>
          <a:p>
            <a:pPr defTabSz="457200">
              <a:spcBef>
                <a:spcPts val="1400"/>
              </a:spcBef>
              <a:defRPr>
                <a:solidFill>
                  <a:srgbClr val="333333"/>
                </a:solidFill>
                <a:latin typeface="+mn-lt"/>
                <a:ea typeface="+mn-ea"/>
                <a:cs typeface="+mn-cs"/>
                <a:sym typeface="Helvetica"/>
              </a:defRPr>
            </a:pPr>
            <a:r>
              <a:t>Complete method </a:t>
            </a:r>
            <a:r>
              <a:rPr>
                <a:latin typeface="Menlo Regular"/>
                <a:ea typeface="Menlo Regular"/>
                <a:cs typeface="Menlo Regular"/>
                <a:sym typeface="Menlo Regular"/>
              </a:rPr>
              <a:t>playGame</a:t>
            </a:r>
            <a:r>
              <a:t> below.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ouble-click to edit"/>
          <p:cNvSpPr txBox="1"/>
          <p:nvPr>
            <p:ph type="title"/>
          </p:nvPr>
        </p:nvSpPr>
        <p:spPr>
          <a:prstGeom prst="rect">
            <a:avLst/>
          </a:prstGeom>
        </p:spPr>
        <p:txBody>
          <a:bodyPr/>
          <a:lstStyle/>
          <a:p>
            <a:pPr defTabSz="886968">
              <a:defRPr sz="2910"/>
            </a:pPr>
          </a:p>
        </p:txBody>
      </p:sp>
      <p:sp>
        <p:nvSpPr>
          <p:cNvPr id="221" name="Double-click to edit"/>
          <p:cNvSpPr txBox="1"/>
          <p:nvPr>
            <p:ph type="body" idx="1"/>
          </p:nvPr>
        </p:nvSpPr>
        <p:spPr>
          <a:prstGeom prst="rect">
            <a:avLst/>
          </a:prstGeom>
        </p:spPr>
        <p:txBody>
          <a:bodyPr/>
          <a:lstStyle/>
          <a:p>
            <a:pPr/>
          </a:p>
        </p:txBody>
      </p:sp>
      <p:sp>
        <p:nvSpPr>
          <p:cNvPr id="222" name="What do you understand better after today’s review session?…"/>
          <p:cNvSpPr txBox="1"/>
          <p:nvPr/>
        </p:nvSpPr>
        <p:spPr>
          <a:xfrm>
            <a:off x="778973" y="1924050"/>
            <a:ext cx="3278433" cy="863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latin typeface="+mn-lt"/>
                <a:ea typeface="+mn-ea"/>
                <a:cs typeface="+mn-cs"/>
                <a:sym typeface="Helvetica"/>
              </a:defRPr>
            </a:pPr>
            <a:r>
              <a:t>What do you understand better after today’s review session?</a:t>
            </a:r>
          </a:p>
          <a:p>
            <a:pPr marL="187157" indent="-187157">
              <a:buSzPct val="100000"/>
              <a:buAutoNum type="arabicPeriod" startAt="1"/>
              <a:defRPr>
                <a:latin typeface="+mn-lt"/>
                <a:ea typeface="+mn-ea"/>
                <a:cs typeface="+mn-cs"/>
                <a:sym typeface="Helvetica"/>
              </a:defRPr>
            </a:pPr>
            <a:r>
              <a:t>What do you still need to work on?</a:t>
            </a:r>
          </a:p>
        </p:txBody>
      </p:sp>
      <p:pic>
        <p:nvPicPr>
          <p:cNvPr id="223"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24"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pPr>
            <a:r>
              <a:t>Reflection: Thinking about thinking</a:t>
            </a:r>
          </a:p>
          <a:p>
            <a:pPr defTabSz="813816">
              <a:defRPr sz="1200">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