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 Id="rId3" Type="http://schemas.openxmlformats.org/officeDocument/2006/relationships/hyperlink" Target="https://teacher.desmos.com/activitybuilder/custom/61def7ef283d261f86d439a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UPDATE-PLAYER:</a:t>
            </a:r>
          </a:p>
          <a:p>
            <a:pPr/>
            <a:r>
              <a:t>+how do we connect pushing down the arrow keys to movement of player?. think of it as a piece wise function:</a:t>
            </a:r>
          </a:p>
          <a:p>
            <a:pPr/>
          </a:p>
          <a:p>
            <a:pPr/>
            <a:r>
              <a:t>f(x,y, key) =</a:t>
            </a:r>
          </a:p>
          <a:p>
            <a:pPr/>
            <a:r>
              <a:t>\cases{</a:t>
            </a:r>
          </a:p>
          <a:p>
            <a:pPr/>
            <a:r>
              <a:t>if key == “up” -&gt; y + 10</a:t>
            </a:r>
          </a:p>
          <a:p>
            <a:pPr/>
            <a:r>
              <a:t>if key == “down” -&gt; y - 10</a:t>
            </a:r>
          </a:p>
          <a:p>
            <a:pPr/>
            <a:r>
              <a:t>}</a:t>
            </a:r>
          </a:p>
          <a:p>
            <a:pPr/>
          </a:p>
          <a:p>
            <a:pPr/>
            <a:r>
              <a:t>+how do we translate this into Pyret?</a:t>
            </a:r>
          </a:p>
          <a:p>
            <a:pPr/>
          </a:p>
          <a:p>
            <a:pPr/>
            <a:r>
              <a:t>fun update-player(x,y,key):</a:t>
            </a:r>
          </a:p>
          <a:p>
            <a:pPr/>
          </a:p>
          <a:p>
            <a:pPr/>
            <a:r>
              <a:t>ask:</a:t>
            </a:r>
          </a:p>
          <a:p>
            <a:pPr/>
            <a:r>
              <a:t>|| key == “ up then: y + 10</a:t>
            </a:r>
          </a:p>
          <a:p>
            <a:pPr/>
            <a:r>
              <a:t>|| key == “down” then: y - 10</a:t>
            </a:r>
          </a:p>
          <a:p>
            <a:pPr/>
            <a:r>
              <a:t>end</a:t>
            </a:r>
          </a:p>
          <a:p>
            <a:pPr/>
            <a:r>
              <a:t>end</a:t>
            </a:r>
          </a:p>
          <a:p>
            <a:pPr/>
          </a:p>
          <a:p>
            <a:pPr/>
            <a:r>
              <a:t>DISTANCE QUESTIONS:</a:t>
            </a:r>
          </a:p>
          <a:p>
            <a:pPr/>
            <a:r>
              <a:t>+How can  I specify the distance between two characers? Implement the distance formula in Pyret. Remember to use num-sqr and num-sqrt.  </a:t>
            </a:r>
          </a:p>
          <a:p>
            <a:pPr/>
          </a:p>
          <a:p>
            <a:pPr/>
            <a:r>
              <a:t>POSN QUESTIONS:</a:t>
            </a:r>
          </a:p>
          <a:p>
            <a:pPr/>
            <a:r>
              <a:t>+How can I move characters along the y and x axes? Notice that by default the update functions have numbers in their range. We want the range to contain *coordinates*.</a:t>
            </a:r>
          </a:p>
          <a:p>
            <a:pPr/>
            <a:r>
              <a:t>+How do I specify coordinates? use the posn(x,y) function and the corresponding Posn datatype.</a:t>
            </a:r>
          </a:p>
          <a:p>
            <a:pPr/>
          </a:p>
          <a:p>
            <a:pPr/>
            <a:r>
              <a:t>EXTRA CREDIT PRE-PLANNED QUESTIONS:</a:t>
            </a:r>
          </a:p>
          <a:p>
            <a:pPr/>
            <a:r>
              <a:t>+How can you make a diagram to model this? student draws a diagram</a:t>
            </a:r>
          </a:p>
          <a:p>
            <a:pPr/>
            <a:r>
              <a:t>+How can you find the vertex for this parabola? identify the center, based on the x-intercepts, and the height.</a:t>
            </a:r>
          </a:p>
          <a:p>
            <a:pPr/>
            <a:r>
              <a:t>+How can you write a function. for this parabola? Use the vertex form of the quadratic,.</a:t>
            </a:r>
          </a:p>
          <a:p>
            <a:pPr marL="140368" indent="-140368">
              <a:buSzPct val="100000"/>
              <a:buChar char="+"/>
            </a:pPr>
            <a:r>
              <a:t>how can scale your function so that it fits in the game? Use a scaling factor and multiply it by the </a:t>
            </a:r>
          </a:p>
          <a:p>
            <a:pPr/>
            <a:r>
              <a:t>MODELING PARABOLIC MOTION</a:t>
            </a:r>
          </a:p>
          <a:p>
            <a:pPr/>
            <a:r>
              <a:t>See Desmos activity for questions, solutions, etc.: </a:t>
            </a:r>
            <a:r>
              <a:rPr u="sng">
                <a:solidFill>
                  <a:srgbClr val="0000FF"/>
                </a:solidFill>
                <a:uFill>
                  <a:solidFill>
                    <a:srgbClr val="0000FF"/>
                  </a:solidFill>
                </a:uFill>
                <a:hlinkClick r:id="rId3" invalidUrl="" action="" tgtFrame="" tooltip="" history="1" highlightClick="0" endSnd="0"/>
              </a:rPr>
              <a:t>https://teacher.desmos.com/activitybuilder/custom/61def7ef283d261f86d439a6</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complete requirements for video game project/work on extension activity</a:t>
            </a:r>
          </a:p>
        </p:txBody>
      </p:sp>
      <p:sp>
        <p:nvSpPr>
          <p:cNvPr id="45" name="Dr. O’Brien  1/24/22"/>
          <p:cNvSpPr txBox="1"/>
          <p:nvPr/>
        </p:nvSpPr>
        <p:spPr>
          <a:xfrm>
            <a:off x="6731910" y="39450"/>
            <a:ext cx="2095054"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Dr. O’Brien  1/24/22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18.1</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24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Coding to learn: Work Day"/>
          <p:cNvSpPr txBox="1"/>
          <p:nvPr/>
        </p:nvSpPr>
        <p:spPr>
          <a:xfrm>
            <a:off x="2416655" y="60050"/>
            <a:ext cx="3203497"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Coding to learn: Work Day</a:t>
            </a:r>
          </a:p>
        </p:txBody>
      </p:sp>
      <p:sp>
        <p:nvSpPr>
          <p:cNvPr id="189" name="Be sure to: do the work below in your saved copy of thenAlice’s restaurant Pyret file:…"/>
          <p:cNvSpPr txBox="1"/>
          <p:nvPr/>
        </p:nvSpPr>
        <p:spPr>
          <a:xfrm>
            <a:off x="5264942" y="3926306"/>
            <a:ext cx="3203497" cy="724518"/>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1">
                    <a:lumOff val="-6117"/>
                  </a:schemeClr>
                </a:solidFill>
              </a:defRPr>
            </a:pPr>
            <a:r>
              <a:t>The distance formula:</a:t>
            </a:r>
          </a:p>
          <a:p>
            <a:pPr>
              <a:defRPr sz="1200">
                <a:solidFill>
                  <a:schemeClr val="accent1">
                    <a:lumOff val="-6117"/>
                  </a:schemeClr>
                </a:solidFill>
              </a:defRPr>
            </a:pPr>
          </a:p>
          <a:p>
            <a:pPr>
              <a:defRPr sz="1200">
                <a:solidFill>
                  <a:schemeClr val="accent1">
                    <a:lumOff val="-6117"/>
                  </a:schemeClr>
                </a:solidFill>
              </a:defRPr>
            </a:pPr>
            <a14:m>
              <m:oMathPara>
                <m:oMathParaPr>
                  <m:jc m:val="left"/>
                </m:oMathParaPr>
                <m:oMath>
                  <m:r>
                    <a:rPr xmlns:a="http://schemas.openxmlformats.org/drawingml/2006/main" sz="1450" i="1">
                      <a:solidFill>
                        <a:srgbClr val="00457C"/>
                      </a:solidFill>
                      <a:latin typeface="Cambria Math" panose="02040503050406030204" pitchFamily="18" charset="0"/>
                    </a:rPr>
                    <m:t>d</m:t>
                  </m:r>
                  <m:r>
                    <a:rPr xmlns:a="http://schemas.openxmlformats.org/drawingml/2006/main" sz="1450" i="1">
                      <a:solidFill>
                        <a:srgbClr val="00457C"/>
                      </a:solidFill>
                      <a:latin typeface="Cambria Math" panose="02040503050406030204" pitchFamily="18" charset="0"/>
                    </a:rPr>
                    <m:t>=</m:t>
                  </m:r>
                  <m:rad>
                    <m:radPr>
                      <m:ctrlPr>
                        <a:rPr xmlns:a="http://schemas.openxmlformats.org/drawingml/2006/main" sz="1450" i="1">
                          <a:solidFill>
                            <a:srgbClr val="00457C"/>
                          </a:solidFill>
                          <a:latin typeface="Cambria Math" panose="02040503050406030204" pitchFamily="18" charset="0"/>
                        </a:rPr>
                      </m:ctrlPr>
                      <m:degHide m:val="on"/>
                    </m:radPr>
                    <m:deg/>
                    <m:e>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x</m:t>
                      </m:r>
                      <m:r>
                        <a:rPr xmlns:a="http://schemas.openxmlformats.org/drawingml/2006/main" sz="1450" i="1">
                          <a:solidFill>
                            <a:srgbClr val="00457C"/>
                          </a:solidFill>
                          <a:latin typeface="Cambria Math" panose="02040503050406030204" pitchFamily="18" charset="0"/>
                        </a:rPr>
                        <m:t>2</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x</m:t>
                      </m:r>
                      <m:r>
                        <a:rPr xmlns:a="http://schemas.openxmlformats.org/drawingml/2006/main" sz="1450" i="1">
                          <a:solidFill>
                            <a:srgbClr val="00457C"/>
                          </a:solidFill>
                          <a:latin typeface="Cambria Math" panose="02040503050406030204" pitchFamily="18" charset="0"/>
                        </a:rPr>
                        <m:t>1</m:t>
                      </m:r>
                      <m:sSup>
                        <m:e>
                          <m:r>
                            <a:rPr xmlns:a="http://schemas.openxmlformats.org/drawingml/2006/main" sz="1450" i="1">
                              <a:solidFill>
                                <a:srgbClr val="00457C"/>
                              </a:solidFill>
                              <a:latin typeface="Cambria Math" panose="02040503050406030204" pitchFamily="18" charset="0"/>
                            </a:rPr>
                            <m:t>)</m:t>
                          </m:r>
                        </m:e>
                        <m:sup>
                          <m:r>
                            <a:rPr xmlns:a="http://schemas.openxmlformats.org/drawingml/2006/main" sz="1450" i="1">
                              <a:solidFill>
                                <a:srgbClr val="00457C"/>
                              </a:solidFill>
                              <a:latin typeface="Cambria Math" panose="02040503050406030204" pitchFamily="18" charset="0"/>
                            </a:rPr>
                            <m:t>2</m:t>
                          </m:r>
                        </m:sup>
                      </m:sSup>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y</m:t>
                      </m:r>
                      <m:r>
                        <a:rPr xmlns:a="http://schemas.openxmlformats.org/drawingml/2006/main" sz="1450" i="1">
                          <a:solidFill>
                            <a:srgbClr val="00457C"/>
                          </a:solidFill>
                          <a:latin typeface="Cambria Math" panose="02040503050406030204" pitchFamily="18" charset="0"/>
                        </a:rPr>
                        <m:t>2</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y</m:t>
                      </m:r>
                      <m:r>
                        <a:rPr xmlns:a="http://schemas.openxmlformats.org/drawingml/2006/main" sz="1450" i="1">
                          <a:solidFill>
                            <a:srgbClr val="00457C"/>
                          </a:solidFill>
                          <a:latin typeface="Cambria Math" panose="02040503050406030204" pitchFamily="18" charset="0"/>
                        </a:rPr>
                        <m:t>1</m:t>
                      </m:r>
                      <m:sSup>
                        <m:e>
                          <m:r>
                            <a:rPr xmlns:a="http://schemas.openxmlformats.org/drawingml/2006/main" sz="1450" i="1">
                              <a:solidFill>
                                <a:srgbClr val="00457C"/>
                              </a:solidFill>
                              <a:latin typeface="Cambria Math" panose="02040503050406030204" pitchFamily="18" charset="0"/>
                            </a:rPr>
                            <m:t>)</m:t>
                          </m:r>
                        </m:e>
                        <m:sup>
                          <m:r>
                            <a:rPr xmlns:a="http://schemas.openxmlformats.org/drawingml/2006/main" sz="1450" i="1">
                              <a:solidFill>
                                <a:srgbClr val="00457C"/>
                              </a:solidFill>
                              <a:latin typeface="Cambria Math" panose="02040503050406030204" pitchFamily="18" charset="0"/>
                            </a:rPr>
                            <m:t>2</m:t>
                          </m:r>
                        </m:sup>
                      </m:sSup>
                    </m:e>
                  </m:rad>
                </m:oMath>
              </m:oMathPara>
            </a14:m>
            <a:endParaRPr>
              <a:solidFill>
                <a:srgbClr val="01467C"/>
              </a:solidFill>
            </a:endParaRPr>
          </a:p>
        </p:txBody>
      </p:sp>
      <p:sp>
        <p:nvSpPr>
          <p:cNvPr id="190" name="Grading rubric…"/>
          <p:cNvSpPr txBox="1"/>
          <p:nvPr/>
        </p:nvSpPr>
        <p:spPr>
          <a:xfrm>
            <a:off x="4804932" y="462053"/>
            <a:ext cx="4123517" cy="325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b="1" sz="1300" u="sng">
                <a:solidFill>
                  <a:schemeClr val="accent5">
                    <a:lumOff val="-9843"/>
                  </a:schemeClr>
                </a:solidFill>
              </a:defRPr>
            </a:pPr>
            <a:r>
              <a:t>Grading rubric</a:t>
            </a:r>
          </a:p>
          <a:p>
            <a:pPr defTabSz="457200">
              <a:defRPr sz="1000">
                <a:solidFill>
                  <a:schemeClr val="accent3">
                    <a:lumOff val="-9098"/>
                  </a:schemeClr>
                </a:solidFill>
              </a:defRPr>
            </a:pPr>
            <a:r>
              <a:t>Below is the grading rubric for your Pyret video game. Please complete with your partner this week. I'm making Monday and Tuesday workdays in class.  On Wednesday we'll start new material.</a:t>
            </a:r>
          </a:p>
          <a:p>
            <a:pPr defTabSz="457200">
              <a:defRPr sz="1000">
                <a:solidFill>
                  <a:schemeClr val="accent3">
                    <a:lumOff val="-9098"/>
                  </a:schemeClr>
                </a:solidFill>
              </a:defRPr>
            </a:pPr>
          </a:p>
          <a:p>
            <a:pPr defTabSz="457200">
              <a:defRPr b="1" sz="1000">
                <a:solidFill>
                  <a:schemeClr val="accent5"/>
                </a:solidFill>
              </a:defRPr>
            </a:pPr>
            <a:r>
              <a:t>To receive a C:</a:t>
            </a:r>
            <a:endParaRPr b="0"/>
          </a:p>
          <a:p>
            <a:pPr marL="457200" indent="-317500" defTabSz="457200">
              <a:buClr>
                <a:srgbClr val="3C4043"/>
              </a:buClr>
              <a:buSzPct val="100000"/>
              <a:buFont typeface="Helvetica"/>
              <a:buChar char="•"/>
              <a:defRPr sz="1000">
                <a:solidFill>
                  <a:schemeClr val="accent3">
                    <a:lumOff val="-9098"/>
                  </a:schemeClr>
                </a:solidFill>
              </a:defRPr>
            </a:pPr>
            <a:r>
              <a:t>Add your own images for player, danger, and target</a:t>
            </a:r>
          </a:p>
          <a:p>
            <a:pPr marL="457200" indent="-317500" defTabSz="457200">
              <a:buClr>
                <a:srgbClr val="3C4043"/>
              </a:buClr>
              <a:buSzPct val="100000"/>
              <a:buFont typeface="Helvetica"/>
              <a:buChar char="•"/>
              <a:defRPr sz="1000">
                <a:solidFill>
                  <a:schemeClr val="accent3">
                    <a:lumOff val="-9098"/>
                  </a:schemeClr>
                </a:solidFill>
              </a:defRPr>
            </a:pPr>
            <a:r>
              <a:t>Make sure the danger and target are moving horizontally, by modifying the update-danger() and update-target() functions</a:t>
            </a:r>
          </a:p>
          <a:p>
            <a:pPr marL="457200" indent="-317500" defTabSz="457200">
              <a:buClr>
                <a:srgbClr val="3C4043"/>
              </a:buClr>
              <a:buSzPct val="100000"/>
              <a:buFont typeface="Helvetica"/>
              <a:buChar char="•"/>
              <a:defRPr sz="1000">
                <a:solidFill>
                  <a:schemeClr val="accent3">
                    <a:lumOff val="-9098"/>
                  </a:schemeClr>
                </a:solidFill>
              </a:defRPr>
            </a:pPr>
            <a:r>
              <a:t>Make sure that the player can move up and down, by modifying the update-player() function</a:t>
            </a:r>
          </a:p>
          <a:p>
            <a:pPr defTabSz="457200">
              <a:defRPr b="1" sz="1000">
                <a:solidFill>
                  <a:schemeClr val="accent5"/>
                </a:solidFill>
              </a:defRPr>
            </a:pPr>
            <a:r>
              <a:t>To receive a B:</a:t>
            </a:r>
          </a:p>
          <a:p>
            <a:pPr marL="457200" indent="-317500" defTabSz="457200">
              <a:buClr>
                <a:srgbClr val="3C4043"/>
              </a:buClr>
              <a:buSzPct val="100000"/>
              <a:buFont typeface="Helvetica"/>
              <a:buChar char="•"/>
              <a:defRPr sz="1000">
                <a:solidFill>
                  <a:schemeClr val="accent3">
                    <a:lumOff val="-9098"/>
                  </a:schemeClr>
                </a:solidFill>
              </a:defRPr>
            </a:pPr>
            <a:r>
              <a:t>Use the distance formula to finish the distance() function. The finish the is-collision() function.</a:t>
            </a:r>
          </a:p>
          <a:p>
            <a:pPr defTabSz="457200">
              <a:defRPr b="1" sz="1000">
                <a:solidFill>
                  <a:schemeClr val="accent5"/>
                </a:solidFill>
              </a:defRPr>
            </a:pPr>
          </a:p>
          <a:p>
            <a:pPr defTabSz="457200">
              <a:defRPr b="1" sz="1000">
                <a:solidFill>
                  <a:schemeClr val="accent5"/>
                </a:solidFill>
              </a:defRPr>
            </a:pPr>
            <a:r>
              <a:t>To receive a A:</a:t>
            </a:r>
            <a:endParaRPr b="0"/>
          </a:p>
          <a:p>
            <a:pPr marL="457200" indent="-317500" defTabSz="457200">
              <a:buClr>
                <a:srgbClr val="3C4043"/>
              </a:buClr>
              <a:buSzPct val="100000"/>
              <a:buFont typeface="Helvetica"/>
              <a:buChar char="•"/>
              <a:defRPr sz="1000">
                <a:solidFill>
                  <a:schemeClr val="accent3">
                    <a:lumOff val="-9098"/>
                  </a:schemeClr>
                </a:solidFill>
              </a:defRPr>
            </a:pPr>
            <a:r>
              <a:t> use the posn() function to make sure the characters in the game can move in more interesting directions.</a:t>
            </a:r>
          </a:p>
          <a:p>
            <a:pPr defTabSz="457200">
              <a:defRPr b="1" sz="1000">
                <a:solidFill>
                  <a:schemeClr val="accent5"/>
                </a:solidFill>
              </a:defRPr>
            </a:pPr>
            <a:r>
              <a:t>Extra credit:</a:t>
            </a:r>
            <a:endParaRPr b="0"/>
          </a:p>
          <a:p>
            <a:pPr marL="457200" indent="-317500" defTabSz="457200">
              <a:buClr>
                <a:srgbClr val="3C4043"/>
              </a:buClr>
              <a:buSzPct val="100000"/>
              <a:buFont typeface="Helvetica"/>
              <a:buChar char="•"/>
              <a:defRPr sz="1000">
                <a:solidFill>
                  <a:schemeClr val="accent3">
                    <a:lumOff val="-9098"/>
                  </a:schemeClr>
                </a:solidFill>
              </a:defRPr>
            </a:pPr>
            <a:r>
              <a:t>Make sure that the danger or target follow the path of a quadratic function (see example game).</a:t>
            </a:r>
          </a:p>
        </p:txBody>
      </p:sp>
      <p:sp>
        <p:nvSpPr>
          <p:cNvPr id="191" name="Be sure to: do the work below in your saved copy of thenAlice’s restaurant Pyret file:…"/>
          <p:cNvSpPr txBox="1"/>
          <p:nvPr/>
        </p:nvSpPr>
        <p:spPr>
          <a:xfrm>
            <a:off x="1351122" y="406399"/>
            <a:ext cx="3344388" cy="4330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a:t>
            </a:r>
            <a:endParaRPr>
              <a:solidFill>
                <a:schemeClr val="accent1">
                  <a:lumOff val="-6117"/>
                </a:schemeClr>
              </a:solidFill>
            </a:endParaRPr>
          </a:p>
          <a:p>
            <a:pPr>
              <a:defRPr>
                <a:solidFill>
                  <a:schemeClr val="accent5">
                    <a:satOff val="-3088"/>
                    <a:lumOff val="12696"/>
                  </a:schemeClr>
                </a:solidFill>
              </a:defRPr>
            </a:pPr>
            <a:r>
              <a:rPr>
                <a:solidFill>
                  <a:schemeClr val="accent1">
                    <a:lumOff val="-6117"/>
                  </a:schemeClr>
                </a:solidFill>
              </a:rPr>
              <a:t>To finish the semester, you need to:</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Work on the </a:t>
            </a:r>
            <a:r>
              <a:rPr>
                <a:solidFill>
                  <a:schemeClr val="accent3">
                    <a:satOff val="-16546"/>
                    <a:lumOff val="13627"/>
                  </a:schemeClr>
                </a:solidFill>
              </a:rPr>
              <a:t>Pyret video game project</a:t>
            </a:r>
            <a:r>
              <a:rPr>
                <a:solidFill>
                  <a:schemeClr val="accent1">
                    <a:lumOff val="-6117"/>
                  </a:schemeClr>
                </a:solidFill>
              </a:rPr>
              <a:t>, up to the grade you’re happy with</a:t>
            </a:r>
            <a:endParaRPr>
              <a:solidFill>
                <a:schemeClr val="accent1">
                  <a:lumOff val="-6117"/>
                </a:schemeClr>
              </a:solidFill>
            </a:endParaRPr>
          </a:p>
          <a:p>
            <a:pPr lvl="1" marL="868947" indent="-233947">
              <a:buSzPct val="100000"/>
              <a:buAutoNum type="alphaLcPeriod" startAt="1"/>
              <a:defRPr>
                <a:solidFill>
                  <a:schemeClr val="accent5">
                    <a:satOff val="-3088"/>
                    <a:lumOff val="12696"/>
                  </a:schemeClr>
                </a:solidFill>
              </a:defRPr>
            </a:pPr>
            <a:r>
              <a:rPr>
                <a:solidFill>
                  <a:schemeClr val="accent1">
                    <a:lumOff val="-6117"/>
                  </a:schemeClr>
                </a:solidFill>
              </a:rPr>
              <a:t> Every student should submit their own code for the video game (even if you worked with a partner). Indicate in the code who you worked with.</a:t>
            </a:r>
            <a:endParaRPr>
              <a:solidFill>
                <a:schemeClr val="accent1">
                  <a:lumOff val="-6117"/>
                </a:schemeClr>
              </a:solidFill>
            </a:endParaRPr>
          </a:p>
          <a:p>
            <a:pPr lvl="1" marL="695157" indent="-187157">
              <a:buSzPct val="100000"/>
              <a:buAutoNum type="arabicPeriod" startAt="1"/>
              <a:defRPr>
                <a:solidFill>
                  <a:schemeClr val="accent5">
                    <a:satOff val="-3088"/>
                    <a:lumOff val="12696"/>
                  </a:schemeClr>
                </a:solidFill>
              </a:defRPr>
            </a:pPr>
            <a:r>
              <a:rPr>
                <a:solidFill>
                  <a:schemeClr val="accent1">
                    <a:lumOff val="-6117"/>
                  </a:schemeClr>
                </a:solidFill>
              </a:rPr>
              <a:t>If your partner is absent, save your own copy of the game template file. Work on parts of the game that aren’t finished yet.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After you’re down coding, submit on Google Classroom and complete the </a:t>
            </a:r>
            <a:r>
              <a:rPr>
                <a:solidFill>
                  <a:schemeClr val="accent3">
                    <a:satOff val="-16546"/>
                    <a:lumOff val="13627"/>
                  </a:schemeClr>
                </a:solidFill>
              </a:rPr>
              <a:t>Pyret Game Reflection Questions</a:t>
            </a:r>
            <a:r>
              <a:rPr>
                <a:solidFill>
                  <a:schemeClr val="accent1">
                    <a:lumOff val="-6117"/>
                  </a:schemeClr>
                </a:solidFill>
              </a:rPr>
              <a:t>  and </a:t>
            </a:r>
            <a:r>
              <a:rPr>
                <a:solidFill>
                  <a:schemeClr val="accent3">
                    <a:satOff val="-16546"/>
                    <a:lumOff val="13627"/>
                  </a:schemeClr>
                </a:solidFill>
              </a:rPr>
              <a:t>Modeling Parabolic Motion in Pyret</a:t>
            </a:r>
            <a:r>
              <a:rPr>
                <a:solidFill>
                  <a:schemeClr val="accent1">
                    <a:lumOff val="-6117"/>
                  </a:schemeClr>
                </a:solidFill>
              </a:rPr>
              <a:t> Desmos activitiy (Google Classroom)</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5"/>
                </a:solidFill>
              </a:rPr>
              <a:t>Extra credit</a:t>
            </a:r>
            <a:r>
              <a:rPr>
                <a:solidFill>
                  <a:schemeClr val="accent1">
                    <a:lumOff val="-6117"/>
                  </a:schemeClr>
                </a:solidFill>
              </a:rPr>
              <a:t>: Work on Exponential functions in Pyret Desmos activity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91">
                                            <p:bg/>
                                          </p:spTgt>
                                        </p:tgtEl>
                                        <p:attrNameLst>
                                          <p:attrName>style.visibility</p:attrName>
                                        </p:attrNameLst>
                                      </p:cBhvr>
                                      <p:to>
                                        <p:strVal val="visible"/>
                                      </p:to>
                                    </p:set>
                                  </p:childTnLst>
                                </p:cTn>
                              </p:par>
                              <p:par>
                                <p:cTn id="21" presetClass="entr" nodeType="withEffect" presetSubtype="0" presetID="1" grpId="2" fill="hold">
                                  <p:stCondLst>
                                    <p:cond delay="0"/>
                                  </p:stCondLst>
                                  <p:iterate type="el" backwards="0">
                                    <p:tmAbs val="0"/>
                                  </p:iterate>
                                  <p:childTnLst>
                                    <p:set>
                                      <p:cBhvr>
                                        <p:cTn id="22" fill="hold"/>
                                        <p:tgtEl>
                                          <p:spTgt spid="19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2" fill="hold">
                                  <p:stCondLst>
                                    <p:cond delay="0"/>
                                  </p:stCondLst>
                                  <p:iterate type="el" backwards="0">
                                    <p:tmAbs val="0"/>
                                  </p:iterate>
                                  <p:childTnLst>
                                    <p:set>
                                      <p:cBhvr>
                                        <p:cTn id="26" fill="hold"/>
                                        <p:tgtEl>
                                          <p:spTgt spid="19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2" fill="hold">
                                  <p:stCondLst>
                                    <p:cond delay="0"/>
                                  </p:stCondLst>
                                  <p:iterate type="el" backwards="0">
                                    <p:tmAbs val="0"/>
                                  </p:iterate>
                                  <p:childTnLst>
                                    <p:set>
                                      <p:cBhvr>
                                        <p:cTn id="30" fill="hold"/>
                                        <p:tgtEl>
                                          <p:spTgt spid="19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2" fill="hold">
                                  <p:stCondLst>
                                    <p:cond delay="0"/>
                                  </p:stCondLst>
                                  <p:iterate type="el" backwards="0">
                                    <p:tmAbs val="0"/>
                                  </p:iterate>
                                  <p:childTnLst>
                                    <p:set>
                                      <p:cBhvr>
                                        <p:cTn id="34" fill="hold"/>
                                        <p:tgtEl>
                                          <p:spTgt spid="19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2" fill="hold">
                                  <p:stCondLst>
                                    <p:cond delay="0"/>
                                  </p:stCondLst>
                                  <p:iterate type="el" backwards="0">
                                    <p:tmAbs val="0"/>
                                  </p:iterate>
                                  <p:childTnLst>
                                    <p:set>
                                      <p:cBhvr>
                                        <p:cTn id="38" fill="hold"/>
                                        <p:tgtEl>
                                          <p:spTgt spid="19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2" fill="hold">
                                  <p:stCondLst>
                                    <p:cond delay="0"/>
                                  </p:stCondLst>
                                  <p:iterate type="el" backwards="0">
                                    <p:tmAbs val="0"/>
                                  </p:iterate>
                                  <p:childTnLst>
                                    <p:set>
                                      <p:cBhvr>
                                        <p:cTn id="42" fill="hold"/>
                                        <p:tgtEl>
                                          <p:spTgt spid="19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2" fill="hold">
                                  <p:stCondLst>
                                    <p:cond delay="0"/>
                                  </p:stCondLst>
                                  <p:iterate type="el" backwards="0">
                                    <p:tmAbs val="0"/>
                                  </p:iterate>
                                  <p:childTnLst>
                                    <p:set>
                                      <p:cBhvr>
                                        <p:cTn id="46" fill="hold"/>
                                        <p:tgtEl>
                                          <p:spTgt spid="191">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1" grpId="2"/>
      <p:bldP build="p" bldLvl="5" animBg="1" rev="0" advAuto="0" spid="189"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6"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