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adjugate</a:t>
            </a:r>
          </a:p>
          <a:p>
            <a:pPr/>
            <a:r>
              <a:t>determinate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system of linear equations can be represented as the matrix eq. AX = B, meaning X = A^-1 * B.  Because we know that the inverse A^-1 = adj(A)/det(A), if we find the adjugate and determinant then we can find the matrix X, meaning we can solve the system.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PP#1: M_11 = det ( [ -1 2, 0 1]) = -3</a:t>
            </a:r>
          </a:p>
          <a:p>
            <a:pPr/>
            <a:r>
              <a:t>     </a:t>
            </a:r>
          </a:p>
          <a:p>
            <a:pPr/>
            <a:r>
              <a:t>M_23 = det ( [ 0 2, 4 0]) = -8</a:t>
            </a:r>
          </a:p>
          <a:p>
            <a:pPr/>
          </a:p>
          <a:p>
            <a:pPr/>
            <a:r>
              <a:t>PP2 </a:t>
            </a:r>
          </a:p>
          <a:p>
            <a:pPr/>
            <a:r>
              <a:t>C_11 = (-1)^{2) M_11 = -3</a:t>
            </a:r>
          </a:p>
          <a:p>
            <a:pPr/>
            <a:r>
              <a:t>C_23 = -M_23 = 8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C^T = </a:t>
            </a:r>
          </a:p>
          <a:p>
            <a:pPr/>
          </a:p>
          <a:p>
            <a:pPr/>
            <a:r>
              <a:t>-8.  2. 9</a:t>
            </a:r>
          </a:p>
          <a:p>
            <a:pPr/>
            <a:r>
              <a:t>-2  -2  1</a:t>
            </a:r>
          </a:p>
          <a:p>
            <a:pPr/>
            <a:r>
              <a:t>-2. -2. 6</a:t>
            </a:r>
          </a:p>
          <a:p>
            <a:pPr/>
          </a:p>
          <a:p>
            <a:pPr/>
            <a:r>
              <a:t>det(A) = 1(-8) + 3(-2) + (-2)-2 = -8 - 6 + 4 = -10</a:t>
            </a:r>
          </a:p>
          <a:p>
            <a:pPr/>
          </a:p>
          <a:p>
            <a:pPr/>
            <a:r>
              <a:t>A^-1 =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for solutions</a:t>
            </a:r>
          </a:p>
          <a:p>
            <a:pPr/>
          </a:p>
          <a:p>
            <a:pPr/>
            <a:r>
              <a:t>pre-planned questions:</a:t>
            </a:r>
          </a:p>
          <a:p>
            <a:pPr/>
            <a:r>
              <a:t>+How do you find the adjugate/determinant? use the formulas on the board!!!</a:t>
            </a:r>
          </a:p>
          <a:p>
            <a:pPr/>
            <a:r>
              <a:t>+How can I use the adjugate/determinant to find the inverese? adj(A)/det(A)</a:t>
            </a:r>
          </a:p>
          <a:p>
            <a:pPr/>
            <a:r>
              <a:t>+How do I convert to AX=B? A is the coefficient matrix, X reprsents the variables and B the solutions</a:t>
            </a:r>
          </a:p>
          <a:p>
            <a:pPr/>
            <a:r>
              <a:t>+Why can’t I just use substitution? Because we’re practicing using adjugates and determinates.  It might seem silly here, but with bigger matrices it will be a LOT easier. 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five minutes of class. share out.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931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find the adjugate of a  matrix?</a:t>
            </a:r>
            <a:endParaRPr b="0"/>
          </a:p>
        </p:txBody>
      </p:sp>
      <p:sp>
        <p:nvSpPr>
          <p:cNvPr id="45" name="Dr. O’Brien  4/3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4/3/22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9.1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xfrm>
            <a:off x="2402967" y="3238450"/>
            <a:ext cx="6331502" cy="12417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29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990674" y="582300"/>
            <a:ext cx="6269917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Copy the vocab below:</a:t>
            </a:r>
          </a:p>
        </p:txBody>
      </p:sp>
      <p:sp>
        <p:nvSpPr>
          <p:cNvPr id="191" name="Group"/>
          <p:cNvSpPr txBox="1"/>
          <p:nvPr/>
        </p:nvSpPr>
        <p:spPr>
          <a:xfrm>
            <a:off x="1535135" y="3855305"/>
            <a:ext cx="4914672" cy="65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Adjugate </a:t>
            </a:r>
          </a:p>
          <a:p>
            <a:pPr/>
            <a:r>
              <a:t>The adjugate of a matrix A </a:t>
            </a:r>
            <a14:m>
              <m:oMath>
                <m:r>
                  <m:rPr>
                    <m:nor/>
                  </m:rP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adj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transpose of the cofactor matrix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endParaRPr>
              <a:solidFill>
                <a:srgbClr val="012F7B"/>
              </a:solidFill>
            </a:endParaRPr>
          </a:p>
        </p:txBody>
      </p:sp>
      <p:sp>
        <p:nvSpPr>
          <p:cNvPr id="192" name="Group"/>
          <p:cNvSpPr txBox="1"/>
          <p:nvPr/>
        </p:nvSpPr>
        <p:spPr>
          <a:xfrm>
            <a:off x="1462101" y="2808762"/>
            <a:ext cx="4640102" cy="619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Cofactor matrix 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cofactor matrix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r>
                  <a:rPr xmlns:a="http://schemas.openxmlformats.org/drawingml/2006/main" sz="1800" i="1">
                    <a:solidFill>
                      <a:srgbClr val="00457C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a matrix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replaces every element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in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with its cofactor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in </a:t>
            </a:r>
            <a14:m>
              <m:oMath>
                <m:r>
                  <a:rPr xmlns:a="http://schemas.openxmlformats.org/drawingml/2006/main" sz="180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endParaRPr>
              <a:solidFill>
                <a:srgbClr val="012F7B"/>
              </a:solidFill>
            </a:endParaRPr>
          </a:p>
        </p:txBody>
      </p:sp>
      <p:sp>
        <p:nvSpPr>
          <p:cNvPr id="193" name="Group"/>
          <p:cNvSpPr txBox="1"/>
          <p:nvPr/>
        </p:nvSpPr>
        <p:spPr>
          <a:xfrm>
            <a:off x="1462101" y="1758634"/>
            <a:ext cx="5060739" cy="675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Transpose</a:t>
            </a:r>
          </a:p>
          <a:p>
            <a:pPr/>
            <a:r>
              <a:t>If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 is the transpose of </a:t>
            </a:r>
            <a14:m>
              <m:oMath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than the first row of </a:t>
            </a: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becomes the first column of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, and so 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8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find the adjugate of a  matrix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This let’s us find the inverse of any square matrix (if there is one)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Use inverse of matrix to solve problems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arm up: Stop ’n’ J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up: Stop ’n’ Jot</a:t>
            </a:r>
          </a:p>
        </p:txBody>
      </p:sp>
      <p:sp>
        <p:nvSpPr>
          <p:cNvPr id="202" name="Equation"/>
          <p:cNvSpPr txBox="1"/>
          <p:nvPr/>
        </p:nvSpPr>
        <p:spPr>
          <a:xfrm>
            <a:off x="4424415" y="3038620"/>
            <a:ext cx="1307729" cy="5376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adj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>
              <a:solidFill>
                <a:srgbClr val="007ABA"/>
              </a:solidFill>
            </a:endParaRPr>
          </a:p>
        </p:txBody>
      </p:sp>
      <p:sp>
        <p:nvSpPr>
          <p:cNvPr id="203" name="Equation"/>
          <p:cNvSpPr txBox="1"/>
          <p:nvPr/>
        </p:nvSpPr>
        <p:spPr>
          <a:xfrm>
            <a:off x="4579424" y="3864824"/>
            <a:ext cx="1247426" cy="53760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adj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180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  <a:endParaRPr>
              <a:solidFill>
                <a:srgbClr val="007ABA"/>
              </a:solidFill>
            </a:endParaRPr>
          </a:p>
        </p:txBody>
      </p:sp>
      <p:sp>
        <p:nvSpPr>
          <p:cNvPr id="204" name="Be sure to… Answer the question below in at least two complete sentences, in your notes. Use the four formulas below in your answerBe prepared to share out!…"/>
          <p:cNvSpPr txBox="1"/>
          <p:nvPr/>
        </p:nvSpPr>
        <p:spPr>
          <a:xfrm>
            <a:off x="1717390" y="1531950"/>
            <a:ext cx="6321603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749808">
              <a:lnSpc>
                <a:spcPct val="115000"/>
              </a:lnSpc>
              <a:defRPr sz="147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>
                <a:solidFill>
                  <a:schemeClr val="accent3"/>
                </a:solidFill>
              </a:rPr>
              <a:t>Be sure to… </a:t>
            </a:r>
            <a:r>
              <a:t>Answer the question below in at least two complete sentences, in your notes. Use the four formulas below in your answerBe prepared to share out!</a:t>
            </a:r>
          </a:p>
          <a:p>
            <a:pPr defTabSz="749808">
              <a:lnSpc>
                <a:spcPct val="115000"/>
              </a:lnSpc>
              <a:defRPr sz="147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defTabSz="749808">
              <a:lnSpc>
                <a:spcPct val="115000"/>
              </a:lnSpc>
              <a:defRPr sz="147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Explain why it’s useful to find the determinant of a matrix. Use the four formulas below in your answer: </a:t>
            </a:r>
          </a:p>
          <a:p>
            <a:pPr defTabSz="749808">
              <a:lnSpc>
                <a:spcPct val="115000"/>
              </a:lnSpc>
              <a:defRPr sz="147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defTabSz="749808">
              <a:lnSpc>
                <a:spcPct val="115000"/>
              </a:lnSpc>
              <a:defRPr sz="1476">
                <a:solidFill>
                  <a:schemeClr val="accent3">
                    <a:lumOff val="-9098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>
                <a:solidFill>
                  <a:schemeClr val="accent5"/>
                </a:solidFill>
              </a:rPr>
              <a:t>1.</a:t>
            </a:r>
            <a:r>
              <a:t> </a:t>
            </a:r>
            <a14:m>
              <m:oMath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                        </a:t>
            </a:r>
            <a:r>
              <a:rPr>
                <a:solidFill>
                  <a:schemeClr val="accent5"/>
                </a:solidFill>
              </a:rPr>
              <a:t> 3.</a:t>
            </a:r>
          </a:p>
          <a:p>
            <a:pPr defTabSz="749808">
              <a:lnSpc>
                <a:spcPct val="115000"/>
              </a:lnSpc>
              <a:defRPr sz="147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defTabSz="749808">
              <a:lnSpc>
                <a:spcPct val="115000"/>
              </a:lnSpc>
              <a:defRPr sz="1476">
                <a:solidFill>
                  <a:schemeClr val="accent3">
                    <a:lumOff val="-9098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>
                <a:solidFill>
                  <a:schemeClr val="accent5"/>
                </a:solidFill>
              </a:rPr>
              <a:t>2.</a:t>
            </a:r>
            <a:r>
              <a:t> </a:t>
            </a:r>
            <a14:m>
              <m:oMath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18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8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8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                      </a:t>
            </a:r>
            <a:r>
              <a:rPr>
                <a:solidFill>
                  <a:schemeClr val="accent5"/>
                </a:solidFill>
              </a:rPr>
              <a:t>4.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Be sure to: do the work below in your saved copy of thenAlice’s restaurant Pyret file:…"/>
          <p:cNvSpPr txBox="1"/>
          <p:nvPr/>
        </p:nvSpPr>
        <p:spPr>
          <a:xfrm>
            <a:off x="1765205" y="155300"/>
            <a:ext cx="4818189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Mini-lesson </a:t>
            </a:r>
            <a:r>
              <a:rPr>
                <a:solidFill>
                  <a:schemeClr val="accent3"/>
                </a:solidFill>
              </a:rPr>
              <a:t>Be sure to </a:t>
            </a:r>
            <a:r>
              <a:rPr>
                <a:solidFill>
                  <a:srgbClr val="FF2600"/>
                </a:solidFill>
              </a:rPr>
              <a:t>copy the notes below and on the board </a:t>
            </a:r>
            <a:r>
              <a:rPr>
                <a:solidFill>
                  <a:schemeClr val="accent3"/>
                </a:solidFill>
              </a:rPr>
              <a:t>in your notebook &amp; ask questions!</a:t>
            </a:r>
          </a:p>
        </p:txBody>
      </p:sp>
      <p:sp>
        <p:nvSpPr>
          <p:cNvPr id="209" name="Group"/>
          <p:cNvSpPr txBox="1"/>
          <p:nvPr/>
        </p:nvSpPr>
        <p:spPr>
          <a:xfrm>
            <a:off x="1043001" y="1491399"/>
            <a:ext cx="5947259" cy="79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Transpose</a:t>
            </a:r>
          </a:p>
          <a:p>
            <a:pPr/>
            <a:r>
              <a:t>If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 is the transpose of </a:t>
            </a:r>
            <a14:m>
              <m:oMath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than the first row of </a:t>
            </a: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becomes the first column of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, and so on.</a:t>
            </a:r>
          </a:p>
        </p:txBody>
      </p:sp>
      <p:sp>
        <p:nvSpPr>
          <p:cNvPr id="210" name="Find the transpose for this matrix:"/>
          <p:cNvSpPr txBox="1"/>
          <p:nvPr/>
        </p:nvSpPr>
        <p:spPr>
          <a:xfrm>
            <a:off x="3246431" y="2705212"/>
            <a:ext cx="265113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Find the transpose for this matrix:</a:t>
            </a:r>
          </a:p>
        </p:txBody>
      </p:sp>
      <p:sp>
        <p:nvSpPr>
          <p:cNvPr id="211" name="Equation"/>
          <p:cNvSpPr txBox="1"/>
          <p:nvPr/>
        </p:nvSpPr>
        <p:spPr>
          <a:xfrm>
            <a:off x="4205327" y="3234276"/>
            <a:ext cx="1076342" cy="5467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d>
                    <m:dPr>
                      <m:ctrlPr>
                        <a:rPr xmlns:a="http://schemas.openxmlformats.org/drawingml/2006/main" sz="1400" i="1">
                          <a:solidFill>
                            <a:srgbClr val="00457C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400" i="1">
                              <a:solidFill>
                                <a:srgbClr val="00457C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1400">
              <a:solidFill>
                <a:srgbClr val="01467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roup"/>
          <p:cNvSpPr txBox="1"/>
          <p:nvPr/>
        </p:nvSpPr>
        <p:spPr>
          <a:xfrm>
            <a:off x="1572306" y="1705691"/>
            <a:ext cx="6518406" cy="869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Adjugate </a:t>
            </a:r>
          </a:p>
          <a:p>
            <a:pPr/>
            <a:r>
              <a:t>The adjugate of a matrix A </a:t>
            </a:r>
            <a14:m>
              <m:oMath>
                <m:r>
                  <m:rPr>
                    <m:nor/>
                  </m:rP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adj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transpose of the cofactor matrix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endParaRPr>
              <a:solidFill>
                <a:srgbClr val="012F7B"/>
              </a:solidFill>
            </a:endParaRPr>
          </a:p>
        </p:txBody>
      </p:sp>
      <p:sp>
        <p:nvSpPr>
          <p:cNvPr id="216" name="Be sure to: do the work below in your saved copy of thenAlice’s restaurant Pyret file:…"/>
          <p:cNvSpPr txBox="1"/>
          <p:nvPr/>
        </p:nvSpPr>
        <p:spPr>
          <a:xfrm>
            <a:off x="1765205" y="155300"/>
            <a:ext cx="4818189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Mini-lesson </a:t>
            </a:r>
            <a:r>
              <a:rPr>
                <a:solidFill>
                  <a:schemeClr val="accent3"/>
                </a:solidFill>
              </a:rPr>
              <a:t>Be sure to </a:t>
            </a:r>
            <a:r>
              <a:rPr>
                <a:solidFill>
                  <a:srgbClr val="FF2600"/>
                </a:solidFill>
              </a:rPr>
              <a:t>copy the notes below and on the board </a:t>
            </a:r>
            <a:r>
              <a:rPr>
                <a:solidFill>
                  <a:schemeClr val="accent3"/>
                </a:solidFill>
              </a:rPr>
              <a:t>in your notebook &amp; ask questions!</a:t>
            </a:r>
          </a:p>
        </p:txBody>
      </p:sp>
      <p:sp>
        <p:nvSpPr>
          <p:cNvPr id="217" name="Group"/>
          <p:cNvSpPr txBox="1"/>
          <p:nvPr/>
        </p:nvSpPr>
        <p:spPr>
          <a:xfrm>
            <a:off x="1598371" y="889116"/>
            <a:ext cx="5947258" cy="79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Cofactor matrix 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cofactor matrix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r>
                  <a:rPr xmlns:a="http://schemas.openxmlformats.org/drawingml/2006/main" sz="1800" i="1">
                    <a:solidFill>
                      <a:srgbClr val="00457C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a matrix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replaces every element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in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with its cofactor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in </a:t>
            </a:r>
            <a14:m>
              <m:oMath>
                <m:r>
                  <a:rPr xmlns:a="http://schemas.openxmlformats.org/drawingml/2006/main" sz="180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endParaRPr>
              <a:solidFill>
                <a:srgbClr val="012F7B"/>
              </a:solidFill>
            </a:endParaRPr>
          </a:p>
        </p:txBody>
      </p:sp>
      <p:sp>
        <p:nvSpPr>
          <p:cNvPr id="218" name="Equation"/>
          <p:cNvSpPr txBox="1"/>
          <p:nvPr/>
        </p:nvSpPr>
        <p:spPr>
          <a:xfrm>
            <a:off x="3924815" y="3557411"/>
            <a:ext cx="1468360" cy="5467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4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4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400" i="1">
                          <a:solidFill>
                            <a:srgbClr val="00457C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400" i="1">
                              <a:solidFill>
                                <a:srgbClr val="00457C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1400">
              <a:solidFill>
                <a:srgbClr val="01467C"/>
              </a:solidFill>
            </a:endParaRPr>
          </a:p>
        </p:txBody>
      </p:sp>
      <p:sp>
        <p:nvSpPr>
          <p:cNvPr id="219" name="Equation"/>
          <p:cNvSpPr txBox="1"/>
          <p:nvPr/>
        </p:nvSpPr>
        <p:spPr>
          <a:xfrm>
            <a:off x="3989427" y="2470428"/>
            <a:ext cx="1339137" cy="5467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4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4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400" i="1">
                          <a:solidFill>
                            <a:srgbClr val="00457C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400" i="1">
                              <a:solidFill>
                                <a:srgbClr val="00457C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00457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1400">
              <a:solidFill>
                <a:srgbClr val="01467C"/>
              </a:solidFill>
            </a:endParaRPr>
          </a:p>
        </p:txBody>
      </p:sp>
      <p:sp>
        <p:nvSpPr>
          <p:cNvPr id="220" name="If   is the cofactor matrix of  , find the determinant and adjugate of  ,…"/>
          <p:cNvSpPr txBox="1"/>
          <p:nvPr/>
        </p:nvSpPr>
        <p:spPr>
          <a:xfrm>
            <a:off x="274631" y="2598462"/>
            <a:ext cx="2804450" cy="68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t>If </a:t>
            </a:r>
            <a14:m>
              <m:oMath>
                <m:r>
                  <a:rPr xmlns:a="http://schemas.openxmlformats.org/drawingml/2006/main" sz="1800" i="1">
                    <a:solidFill>
                      <a:srgbClr val="51B9A3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 is the cofactor matrix of </a:t>
            </a:r>
            <a14:m>
              <m:oMath>
                <m:r>
                  <a:rPr xmlns:a="http://schemas.openxmlformats.org/drawingml/2006/main" sz="1650" i="1">
                    <a:solidFill>
                      <a:srgbClr val="51B9A3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, find</a:t>
            </a:r>
            <a:br/>
            <a:r>
              <a:t>the determinant and adjugate of </a:t>
            </a:r>
            <a14:m>
              <m:oMath>
                <m:r>
                  <a:rPr xmlns:a="http://schemas.openxmlformats.org/drawingml/2006/main" sz="1650" i="1">
                    <a:solidFill>
                      <a:srgbClr val="51B9A3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, 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then find 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51B9A3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51B9A3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51B9A3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.</a:t>
            </a:r>
            <a:endParaRPr>
              <a:solidFill>
                <a:srgbClr val="51B9A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2"/>
      <p:bldP build="whole" bldLvl="1" animBg="1" rev="0" advAuto="0" spid="21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Be sure to: do the work below in your saved copy of thenAlice’s restaurant Pyret file:…"/>
          <p:cNvSpPr txBox="1"/>
          <p:nvPr/>
        </p:nvSpPr>
        <p:spPr>
          <a:xfrm>
            <a:off x="3257587" y="468000"/>
            <a:ext cx="5573571" cy="153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Independent work  </a:t>
            </a:r>
            <a:r>
              <a:rPr>
                <a:solidFill>
                  <a:schemeClr val="accent4"/>
                </a:solidFill>
              </a:rPr>
              <a:t>Be sure to:</a:t>
            </a:r>
            <a:endParaRPr>
              <a:solidFill>
                <a:schemeClr val="accent4"/>
              </a:solidFill>
            </a:endParaRPr>
          </a:p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Copy notes below (if you came in late).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Do problems to your left in your notebook..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Work silently for the first 4 minutes. After that you can check in with your neighbor.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477776" y="834067"/>
            <a:ext cx="2648330" cy="1941655"/>
            <a:chOff x="0" y="0"/>
            <a:chExt cx="2648329" cy="1941653"/>
          </a:xfrm>
        </p:grpSpPr>
        <p:sp>
          <p:nvSpPr>
            <p:cNvPr id="225" name="Use the adjugate and determinant calculator on Google Classroom to find the inverse for the matrices below, if there is one:…"/>
            <p:cNvSpPr/>
            <p:nvPr/>
          </p:nvSpPr>
          <p:spPr>
            <a:xfrm>
              <a:off x="0" y="0"/>
              <a:ext cx="211538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228600" indent="-228600">
                <a:buSzPct val="100000"/>
                <a:buAutoNum type="arabicPeriod" startAt="1"/>
                <a:defRPr sz="1200"/>
              </a:pPr>
              <a:r>
                <a:t>Use the adjugate and determinant calculator on Google Classroom to find the inverse for the matrices below, if there is one:</a:t>
              </a:r>
            </a:p>
            <a:p>
              <a:pPr lvl="2" marL="228600" indent="-228600">
                <a:buSzPct val="100000"/>
                <a:buAutoNum type="alphaLcPeriod" startAt="1"/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 lvl="2" marL="228600" indent="-228600">
                <a:buSzPct val="100000"/>
                <a:buAutoNum type="alphaLcPeriod" startAt="2"/>
                <a:defRPr sz="1200"/>
              </a:pPr>
            </a:p>
            <a:p>
              <a:pPr lvl="2" marL="228600" indent="-228600">
                <a:buSzPct val="100000"/>
                <a:buAutoNum type="alphaLcPeriod" startAt="3"/>
                <a:defRPr sz="1200"/>
              </a:pPr>
            </a:p>
            <a:p>
              <a:pPr marL="228600" indent="-228600">
                <a:buSzPct val="100000"/>
                <a:buAutoNum type="alphaLcPeriod" startAt="2"/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 marL="228600" indent="-228600">
                <a:buSzPct val="100000"/>
                <a:buAutoNum type="arabicPeriod" startAt="2"/>
                <a:defRPr sz="1200"/>
              </a:pPr>
              <a:r>
                <a:t> Explain in a sentence how the cofactors of a matrix are used to find its inverse.</a:t>
              </a:r>
            </a:p>
            <a:p>
              <a:pPr marL="228600" indent="-228600">
                <a:buSzPct val="100000"/>
                <a:buAutoNum type="arabicPeriod" startAt="2"/>
                <a:defRPr sz="1200"/>
              </a:pPr>
            </a:p>
          </p:txBody>
        </p:sp>
        <p:pic>
          <p:nvPicPr>
            <p:cNvPr id="226" name="IMG_0128.png" descr="IMG_0128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6762" t="35659" r="38434" b="52037"/>
            <a:stretch>
              <a:fillRect/>
            </a:stretch>
          </p:blipFill>
          <p:spPr>
            <a:xfrm>
              <a:off x="610988" y="981346"/>
              <a:ext cx="2037342" cy="9603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5850" y="2813441"/>
            <a:ext cx="1866900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Group"/>
          <p:cNvSpPr txBox="1"/>
          <p:nvPr/>
        </p:nvSpPr>
        <p:spPr>
          <a:xfrm>
            <a:off x="4125936" y="4134671"/>
            <a:ext cx="4914671" cy="65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Adjugate </a:t>
            </a:r>
          </a:p>
          <a:p>
            <a:pPr/>
            <a:r>
              <a:t>The adjugate of a matrix A </a:t>
            </a:r>
            <a14:m>
              <m:oMath>
                <m:r>
                  <m:rPr>
                    <m:nor/>
                  </m:rP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adj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transpose of the cofactor matrix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endParaRPr>
              <a:solidFill>
                <a:srgbClr val="012F7B"/>
              </a:solidFill>
            </a:endParaRPr>
          </a:p>
        </p:txBody>
      </p:sp>
      <p:sp>
        <p:nvSpPr>
          <p:cNvPr id="230" name="Group"/>
          <p:cNvSpPr txBox="1"/>
          <p:nvPr/>
        </p:nvSpPr>
        <p:spPr>
          <a:xfrm>
            <a:off x="4052902" y="3088127"/>
            <a:ext cx="4640101" cy="619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Cofactor matrix 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cofactor matrix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r>
                  <a:rPr xmlns:a="http://schemas.openxmlformats.org/drawingml/2006/main" sz="1800" i="1">
                    <a:solidFill>
                      <a:srgbClr val="00457C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a matrix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replaces every element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in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with its cofactor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in </a:t>
            </a:r>
            <a14:m>
              <m:oMath>
                <m:r>
                  <a:rPr xmlns:a="http://schemas.openxmlformats.org/drawingml/2006/main" sz="180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endParaRPr>
              <a:solidFill>
                <a:srgbClr val="012F7B"/>
              </a:solidFill>
            </a:endParaRPr>
          </a:p>
        </p:txBody>
      </p:sp>
      <p:sp>
        <p:nvSpPr>
          <p:cNvPr id="231" name="Group"/>
          <p:cNvSpPr txBox="1"/>
          <p:nvPr/>
        </p:nvSpPr>
        <p:spPr>
          <a:xfrm>
            <a:off x="4052902" y="2037999"/>
            <a:ext cx="5060739" cy="675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Transpose</a:t>
            </a:r>
          </a:p>
          <a:p>
            <a:pPr/>
            <a:r>
              <a:t>If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 is the transpose of </a:t>
            </a:r>
            <a14:m>
              <m:oMath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than the first row of </a:t>
            </a: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becomes the first column of </a:t>
            </a:r>
            <a14:m>
              <m:oMath>
                <m:sSup>
                  <m:e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5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, and so on.</a:t>
            </a:r>
          </a:p>
        </p:txBody>
      </p:sp>
      <p:sp>
        <p:nvSpPr>
          <p:cNvPr id="232" name="a."/>
          <p:cNvSpPr txBox="1"/>
          <p:nvPr/>
        </p:nvSpPr>
        <p:spPr>
          <a:xfrm>
            <a:off x="745008" y="1892300"/>
            <a:ext cx="16098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a.</a:t>
            </a:r>
          </a:p>
        </p:txBody>
      </p:sp>
      <p:sp>
        <p:nvSpPr>
          <p:cNvPr id="233" name="b."/>
          <p:cNvSpPr txBox="1"/>
          <p:nvPr/>
        </p:nvSpPr>
        <p:spPr>
          <a:xfrm>
            <a:off x="745008" y="2859453"/>
            <a:ext cx="1609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3"/>
      <p:bldP build="whole" bldLvl="1" animBg="1" rev="0" advAuto="0" spid="230" grpId="2"/>
      <p:bldP build="whole" bldLvl="1" animBg="1" rev="0" advAuto="0" spid="2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Why do you think it’s important to find the cofactor and minor of a matrix (think back to framing)?…"/>
          <p:cNvSpPr txBox="1"/>
          <p:nvPr/>
        </p:nvSpPr>
        <p:spPr>
          <a:xfrm>
            <a:off x="778973" y="1600200"/>
            <a:ext cx="3278433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Why do you think it’s important to find the cofactor and minor of a matrix (think back to framing)?</a:t>
            </a:r>
          </a:p>
          <a:p>
            <a:pPr marL="187157" indent="-187157">
              <a:buSzPct val="100000"/>
              <a:buAutoNum type="arabicPeriod" startAt="1"/>
            </a:pPr>
            <a:r>
              <a:t>What’s one thing you’d like to understand better after today’s lesson?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4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4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4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