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transpose</a:t>
            </a:r>
          </a:p>
          <a:p>
            <a:pPr/>
            <a:r>
              <a:t>adjugate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B. B is correct, because the ith row becomes the ith column. notice that the ith column in A also becomes teh ith row in B.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A^-1 is the inverse of matrix A. I is the identity matrix.</a:t>
            </a:r>
            <a:br/>
            <a:r>
              <a:t>What does it mean to be an identity matrix/ The pivots are 1, everything else is 0.</a:t>
            </a:r>
          </a:p>
          <a:p>
            <a:pPr marL="233947" indent="-233947">
              <a:buSzPct val="100000"/>
              <a:buAutoNum type="alphaLcPeriod" startAt="1"/>
            </a:pPr>
            <a:r>
              <a:t>A^-1*A = I</a:t>
            </a:r>
            <a:br/>
            <a:r>
              <a:t>I*A = A</a:t>
            </a:r>
            <a:br/>
            <a:r>
              <a:t>+How is this similar to the algebra of real numbers? I is like 1.  For any real number  x, x*x^-1 = 1 and 1*x = x.</a:t>
            </a:r>
            <a:b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PP#1: M_11 = det ( [ -1 2, 0 1]) = -3</a:t>
            </a:r>
          </a:p>
          <a:p>
            <a:pPr/>
            <a:r>
              <a:t>     </a:t>
            </a:r>
          </a:p>
          <a:p>
            <a:pPr/>
            <a:r>
              <a:t>M_23 = det ( [ 0 2, 4 0]) = -8</a:t>
            </a:r>
          </a:p>
          <a:p>
            <a:pPr/>
          </a:p>
          <a:p>
            <a:pPr/>
            <a:r>
              <a:t>PP2 </a:t>
            </a:r>
          </a:p>
          <a:p>
            <a:pPr/>
            <a:r>
              <a:t>C_11 = (-1)^{2) M_11 = -3</a:t>
            </a:r>
          </a:p>
          <a:p>
            <a:pPr/>
            <a:r>
              <a:t>C_23 = -M_23 = 8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C^T = </a:t>
            </a:r>
          </a:p>
          <a:p>
            <a:pPr/>
          </a:p>
          <a:p>
            <a:pPr/>
            <a:r>
              <a:t>-8.  2. 9</a:t>
            </a:r>
          </a:p>
          <a:p>
            <a:pPr/>
            <a:r>
              <a:t>-2  -2  1</a:t>
            </a:r>
          </a:p>
          <a:p>
            <a:pPr/>
            <a:r>
              <a:t>-2. -2. 6</a:t>
            </a:r>
          </a:p>
          <a:p>
            <a:pPr/>
          </a:p>
          <a:p>
            <a:pPr/>
            <a:r>
              <a:t>2. </a:t>
            </a:r>
          </a:p>
          <a:p>
            <a:pPr/>
          </a:p>
          <a:p>
            <a:pPr/>
            <a:r>
              <a:t>A*C^T = a matrix where the pivots are the determinants and everything else is 0.  </a:t>
            </a:r>
          </a:p>
          <a:p>
            <a:pPr/>
            <a:r>
              <a:t>+Why does it make sense that the determinant is in the pivot position? because that position is gotten by multiply each element in a row by its cofactor and then adding the results together- the definition of the determinant!!!</a:t>
            </a:r>
          </a:p>
          <a:p>
            <a:pPr/>
          </a:p>
          <a:p>
            <a:pPr/>
            <a:r>
              <a:t>3. what else can we learn from this?</a:t>
            </a:r>
          </a:p>
          <a:p>
            <a:pPr/>
            <a:r>
              <a:t>A*C^T = I * det(A)</a:t>
            </a:r>
          </a:p>
          <a:p>
            <a:pPr/>
            <a:r>
              <a:t>A^-1*A*C^t = A^-1 *I*det(A)</a:t>
            </a:r>
          </a:p>
          <a:p>
            <a:pPr/>
            <a:r>
              <a:t>C^T = A^1*det(A)</a:t>
            </a:r>
          </a:p>
          <a:p>
            <a:pPr/>
          </a:p>
          <a:p>
            <a:pPr/>
            <a:r>
              <a:t>A^-1 = C^T / det(A)</a:t>
            </a:r>
          </a:p>
          <a:p>
            <a:pPr/>
          </a:p>
          <a:p>
            <a:pPr/>
            <a:r>
              <a:t>voila the formula for a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</a:t>
            </a:r>
          </a:p>
          <a:p>
            <a:pPr/>
          </a:p>
          <a:p>
            <a:pPr/>
            <a:r>
              <a:t>pre-planned questions:</a:t>
            </a:r>
          </a:p>
          <a:p>
            <a:pPr/>
            <a:r>
              <a:t>+How do you find the adjugate/determinant? use the formulas on the board!!!</a:t>
            </a:r>
          </a:p>
          <a:p>
            <a:pPr/>
            <a:r>
              <a:t>+How can I use the adjugate/determinant to find the inverese? adj(A)/det(A)</a:t>
            </a:r>
          </a:p>
          <a:p>
            <a:pPr/>
            <a:r>
              <a:t>+How do I convert to AX=B? A is the coefficient matrix, X reprsents the variables and B the solutions</a:t>
            </a:r>
          </a:p>
          <a:p>
            <a:pPr/>
            <a:r>
              <a:t>+Why can’t I just use substitution? Because we’re practicing using adjugates and determinates.  It might seem silly here, but with bigger matrices it will be a LOT easier.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five minutes of class. share out.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048380" y="4451806"/>
            <a:ext cx="8552701" cy="9090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prove that </a:t>
            </a:r>
            <a14:m>
              <m:oMath>
                <m:sSup>
                  <m:e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nor/>
                      </m:rP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adj</m:t>
                    </m:r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nor/>
                      </m:rP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det</m:t>
                    </m:r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r>
              <a:rPr b="0"/>
              <a:t>?</a:t>
            </a:r>
            <a:endParaRPr b="0"/>
          </a:p>
        </p:txBody>
      </p:sp>
      <p:sp>
        <p:nvSpPr>
          <p:cNvPr id="45" name="Dr. O’Brien  4/5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4/5/22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xfrm>
            <a:off x="2402967" y="3238450"/>
            <a:ext cx="6331502" cy="12417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5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ake sure the definition below is copied in your notes!…"/>
          <p:cNvSpPr txBox="1"/>
          <p:nvPr/>
        </p:nvSpPr>
        <p:spPr>
          <a:xfrm>
            <a:off x="879774" y="1429949"/>
            <a:ext cx="6714491" cy="299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56222" indent="-256222" defTabSz="457200">
              <a:spcBef>
                <a:spcPts val="1300"/>
              </a:spcBef>
              <a:buSzPct val="100000"/>
              <a:buAutoNum type="alphaUcPeriod" startAt="1"/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Make sure the definition below is copied in your notes!</a:t>
            </a:r>
          </a:p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56222" indent="-256222" defTabSz="457200">
              <a:spcBef>
                <a:spcPts val="1300"/>
              </a:spcBef>
              <a:buSzPct val="100000"/>
              <a:buAutoNum type="alphaUcPeriod" startAt="2"/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Which matrix(B or C) below do you think is the </a:t>
            </a:r>
            <a:r>
              <a:rPr b="1"/>
              <a:t>transpose </a:t>
            </a:r>
            <a:r>
              <a:t>of matrix A? </a:t>
            </a:r>
          </a:p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91" name="Be sure to: do the work below in your saved copy of thenAlice’s restaurant Pyret file:…"/>
          <p:cNvSpPr txBox="1"/>
          <p:nvPr/>
        </p:nvSpPr>
        <p:spPr>
          <a:xfrm>
            <a:off x="1990674" y="582300"/>
            <a:ext cx="6269917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Copy the vocab below:</a:t>
            </a:r>
          </a:p>
        </p:txBody>
      </p:sp>
      <p:sp>
        <p:nvSpPr>
          <p:cNvPr id="192" name="Group"/>
          <p:cNvSpPr txBox="1"/>
          <p:nvPr/>
        </p:nvSpPr>
        <p:spPr>
          <a:xfrm>
            <a:off x="997073" y="1846350"/>
            <a:ext cx="5060739" cy="67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Transpose</a:t>
            </a:r>
          </a:p>
          <a:p>
            <a:pPr/>
            <a:r>
              <a:t>If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 is the transpose of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than the first row of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becomes the first column of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, and so on.</a:t>
            </a:r>
          </a:p>
        </p:txBody>
      </p:sp>
      <p:sp>
        <p:nvSpPr>
          <p:cNvPr id="193" name="Equation"/>
          <p:cNvSpPr txBox="1"/>
          <p:nvPr/>
        </p:nvSpPr>
        <p:spPr>
          <a:xfrm>
            <a:off x="865510" y="3519550"/>
            <a:ext cx="1390245" cy="8206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80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xmlns:a="http://schemas.openxmlformats.org/drawingml/2006/main" sz="18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>
              <a:solidFill>
                <a:srgbClr val="F46524"/>
              </a:solidFill>
            </a:endParaRPr>
          </a:p>
        </p:txBody>
      </p:sp>
      <p:sp>
        <p:nvSpPr>
          <p:cNvPr id="194" name="Equation"/>
          <p:cNvSpPr txBox="1"/>
          <p:nvPr/>
        </p:nvSpPr>
        <p:spPr>
          <a:xfrm>
            <a:off x="3695440" y="3610559"/>
            <a:ext cx="1083159" cy="6386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400" i="1">
                      <a:solidFill>
                        <a:srgbClr val="B92D5D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400" i="1">
                      <a:solidFill>
                        <a:srgbClr val="B92D5D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B92D5D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B92D5D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B92D5D"/>
              </a:solidFill>
            </a:endParaRPr>
          </a:p>
        </p:txBody>
      </p:sp>
      <p:sp>
        <p:nvSpPr>
          <p:cNvPr id="195" name="Equation"/>
          <p:cNvSpPr txBox="1"/>
          <p:nvPr/>
        </p:nvSpPr>
        <p:spPr>
          <a:xfrm>
            <a:off x="5992683" y="3610559"/>
            <a:ext cx="1082593" cy="6386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400" i="1">
                      <a:solidFill>
                        <a:srgbClr val="B92D5D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400" i="1">
                      <a:solidFill>
                        <a:srgbClr val="B92D5D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B92D5D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B92D5D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B92D5D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B92D5D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0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prove that </a:t>
            </a:r>
            <a14:m>
              <m:oMath>
                <m:sSup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nor/>
                      </m:r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adj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nor/>
                      </m:r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det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r>
              <a:t>why: </a:t>
            </a:r>
            <a:r>
              <a:rPr b="0"/>
              <a:t> This is one of the key theorems for linear algebra, which we’ve been using. Today we learn </a:t>
            </a:r>
            <a:r>
              <a:rPr b="0" i="1"/>
              <a:t>why </a:t>
            </a:r>
            <a:r>
              <a:rPr b="0"/>
              <a:t>it’s true.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Use inverse of matrix to solve real world problems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Warm up: Stop ’n’ J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up: Stop ’n’ Jot</a:t>
            </a:r>
          </a:p>
        </p:txBody>
      </p:sp>
      <p:sp>
        <p:nvSpPr>
          <p:cNvPr id="204" name="Be sure to… Answer the questions below  in your notes.  Be prepared to share out!…"/>
          <p:cNvSpPr txBox="1"/>
          <p:nvPr/>
        </p:nvSpPr>
        <p:spPr>
          <a:xfrm>
            <a:off x="1500098" y="1330378"/>
            <a:ext cx="6321604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solidFill>
                  <a:schemeClr val="accent3"/>
                </a:solidFill>
              </a:rPr>
              <a:t>Be sure to… </a:t>
            </a:r>
            <a:r>
              <a:t>Answer the questions below  in your notes.  Be prepared to share out!</a:t>
            </a:r>
          </a:p>
          <a:p>
            <a:pPr defTabSz="886968">
              <a:lnSpc>
                <a:spcPct val="115000"/>
              </a:lnSpc>
              <a:defRPr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defTabSz="886968">
              <a:lnSpc>
                <a:spcPct val="115000"/>
              </a:lnSpc>
              <a:defRPr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marL="291765" indent="-291765" defTabSz="886968">
              <a:lnSpc>
                <a:spcPct val="115000"/>
              </a:lnSpc>
              <a:buSzPct val="100000"/>
              <a:buAutoNum type="alphaUcPeriod" startAt="1"/>
              <a:defRPr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sorts of mattrices do the variables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and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refer to?</a:t>
            </a:r>
          </a:p>
          <a:p>
            <a:pPr marL="291765" indent="-291765" defTabSz="886968">
              <a:lnSpc>
                <a:spcPct val="115000"/>
              </a:lnSpc>
              <a:buSzPct val="100000"/>
              <a:buAutoNum type="alphaUcPeriod" startAt="1"/>
              <a:defRPr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will each expression below be equal to?</a:t>
            </a:r>
          </a:p>
          <a:p>
            <a:pPr marL="221742" indent="-221742" defTabSz="886968">
              <a:lnSpc>
                <a:spcPct val="115000"/>
              </a:lnSpc>
              <a:buClr>
                <a:schemeClr val="accent5"/>
              </a:buClr>
              <a:buSzPct val="100000"/>
              <a:buAutoNum type="arabicPeriod" startAt="1"/>
              <a:defRPr sz="1746">
                <a:solidFill>
                  <a:schemeClr val="accent3">
                    <a:lumOff val="-9098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14:m>
              <m:oMath>
                <m:sSup>
                  <m:e>
                    <m:r>
                      <a:rPr xmlns:a="http://schemas.openxmlformats.org/drawingml/2006/main" sz="21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1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1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                        </a:t>
            </a:r>
          </a:p>
          <a:p>
            <a:pPr marL="221742" indent="-221742" defTabSz="886968">
              <a:lnSpc>
                <a:spcPct val="115000"/>
              </a:lnSpc>
              <a:buClr>
                <a:schemeClr val="accent5"/>
              </a:buClr>
              <a:buSzPct val="100000"/>
              <a:buAutoNum type="arabicPeriod" startAt="1"/>
              <a:defRPr sz="1746">
                <a:solidFill>
                  <a:schemeClr val="accent3">
                    <a:lumOff val="-9098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 </a:t>
            </a:r>
            <a14:m>
              <m:oMath>
                <m:r>
                  <a:rPr xmlns:a="http://schemas.openxmlformats.org/drawingml/2006/main" sz="21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1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1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e sure to: do the work below in your saved copy of thenAlice’s restaurant Pyret file:…"/>
          <p:cNvSpPr txBox="1"/>
          <p:nvPr/>
        </p:nvSpPr>
        <p:spPr>
          <a:xfrm>
            <a:off x="1765205" y="155300"/>
            <a:ext cx="4818189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Mini-lesson </a:t>
            </a:r>
            <a:r>
              <a:rPr>
                <a:solidFill>
                  <a:schemeClr val="accent3"/>
                </a:solidFill>
              </a:rPr>
              <a:t>Be sure to </a:t>
            </a:r>
            <a:r>
              <a:rPr>
                <a:solidFill>
                  <a:srgbClr val="FF2600"/>
                </a:solidFill>
              </a:rPr>
              <a:t>copy the notes below and on the board </a:t>
            </a:r>
            <a:r>
              <a:rPr>
                <a:solidFill>
                  <a:schemeClr val="accent3"/>
                </a:solidFill>
              </a:rPr>
              <a:t>in your notebook &amp; ask questions!</a:t>
            </a:r>
          </a:p>
        </p:txBody>
      </p:sp>
      <p:sp>
        <p:nvSpPr>
          <p:cNvPr id="209" name="Group"/>
          <p:cNvSpPr txBox="1"/>
          <p:nvPr/>
        </p:nvSpPr>
        <p:spPr>
          <a:xfrm>
            <a:off x="1043002" y="1491399"/>
            <a:ext cx="5947258" cy="79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Transpose</a:t>
            </a:r>
          </a:p>
          <a:p>
            <a:pPr/>
            <a:r>
              <a:t>If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 is the transpose of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than the first row of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becomes the first column of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, and so on.</a:t>
            </a:r>
          </a:p>
        </p:txBody>
      </p:sp>
      <p:sp>
        <p:nvSpPr>
          <p:cNvPr id="210" name="Find the transpose for this matrix:"/>
          <p:cNvSpPr txBox="1"/>
          <p:nvPr/>
        </p:nvSpPr>
        <p:spPr>
          <a:xfrm>
            <a:off x="3246431" y="2705212"/>
            <a:ext cx="26511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Find the transpose for this matrix:</a:t>
            </a:r>
          </a:p>
        </p:txBody>
      </p:sp>
      <p:sp>
        <p:nvSpPr>
          <p:cNvPr id="211" name="Equation"/>
          <p:cNvSpPr txBox="1"/>
          <p:nvPr/>
        </p:nvSpPr>
        <p:spPr>
          <a:xfrm>
            <a:off x="4205327" y="3234276"/>
            <a:ext cx="1076342" cy="5467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00457C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00457C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01467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roup"/>
          <p:cNvSpPr txBox="1"/>
          <p:nvPr/>
        </p:nvSpPr>
        <p:spPr>
          <a:xfrm>
            <a:off x="1585006" y="4111640"/>
            <a:ext cx="6518406" cy="86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Adjugate </a:t>
            </a:r>
          </a:p>
          <a:p>
            <a:pPr/>
            <a:r>
              <a:t>The adjugate of a matrix A </a:t>
            </a:r>
            <a14:m>
              <m:oMath>
                <m:r>
                  <m:rPr>
                    <m:nor/>
                  </m:rP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adj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transpose of the cofactor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16" name="Be sure to: do the work below in your saved copy of thenAlice’s restaurant Pyret file:…"/>
          <p:cNvSpPr txBox="1"/>
          <p:nvPr/>
        </p:nvSpPr>
        <p:spPr>
          <a:xfrm>
            <a:off x="1765205" y="155300"/>
            <a:ext cx="4818189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Mini-lesson </a:t>
            </a:r>
            <a:r>
              <a:rPr>
                <a:solidFill>
                  <a:schemeClr val="accent3"/>
                </a:solidFill>
              </a:rPr>
              <a:t>Be sure to </a:t>
            </a:r>
            <a:r>
              <a:rPr>
                <a:solidFill>
                  <a:srgbClr val="FF2600"/>
                </a:solidFill>
              </a:rPr>
              <a:t>copy the notes below and on the board </a:t>
            </a:r>
            <a:r>
              <a:rPr>
                <a:solidFill>
                  <a:schemeClr val="accent3"/>
                </a:solidFill>
              </a:rPr>
              <a:t>in your notebook &amp; ask questions!</a:t>
            </a:r>
          </a:p>
        </p:txBody>
      </p:sp>
      <p:sp>
        <p:nvSpPr>
          <p:cNvPr id="217" name="Group"/>
          <p:cNvSpPr txBox="1"/>
          <p:nvPr/>
        </p:nvSpPr>
        <p:spPr>
          <a:xfrm>
            <a:off x="1598371" y="3327734"/>
            <a:ext cx="5947258" cy="79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 matrix 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 matrix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r>
                  <a:rPr xmlns:a="http://schemas.openxmlformats.org/drawingml/2006/main" sz="180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a matrix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replaces every element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with its cofactor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80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18" name="Equation"/>
          <p:cNvSpPr txBox="1"/>
          <p:nvPr/>
        </p:nvSpPr>
        <p:spPr>
          <a:xfrm>
            <a:off x="6426715" y="1666653"/>
            <a:ext cx="1468360" cy="5467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00457C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00457C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01467C"/>
              </a:solidFill>
            </a:endParaRPr>
          </a:p>
        </p:txBody>
      </p:sp>
      <p:sp>
        <p:nvSpPr>
          <p:cNvPr id="219" name="Equation"/>
          <p:cNvSpPr txBox="1"/>
          <p:nvPr/>
        </p:nvSpPr>
        <p:spPr>
          <a:xfrm>
            <a:off x="6491327" y="901134"/>
            <a:ext cx="1339137" cy="5467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00457C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00457C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01467C"/>
              </a:solidFill>
            </a:endParaRPr>
          </a:p>
        </p:txBody>
      </p:sp>
      <p:sp>
        <p:nvSpPr>
          <p:cNvPr id="220" name="If   is the cofactor matrix of  , find…"/>
          <p:cNvSpPr txBox="1"/>
          <p:nvPr/>
        </p:nvSpPr>
        <p:spPr>
          <a:xfrm>
            <a:off x="1506531" y="1150662"/>
            <a:ext cx="3280655" cy="678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28600" indent="-228600">
              <a:buSzPct val="100000"/>
              <a:buAutoNum type="arabicPeriod" startAt="1"/>
              <a:defRPr>
                <a:solidFill>
                  <a:schemeClr val="accent4"/>
                </a:solidFill>
              </a:defRPr>
            </a:pPr>
            <a:r>
              <a:t>If </a:t>
            </a:r>
            <a14:m>
              <m:oMath>
                <m:r>
                  <a:rPr xmlns:a="http://schemas.openxmlformats.org/drawingml/2006/main" sz="1800" i="1">
                    <a:solidFill>
                      <a:srgbClr val="51B9A3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is the cofactor matrix of </a:t>
            </a:r>
            <a14:m>
              <m:oMath>
                <m:r>
                  <a:rPr xmlns:a="http://schemas.openxmlformats.org/drawingml/2006/main" sz="1650" i="1">
                    <a:solidFill>
                      <a:srgbClr val="51B9A3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find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51B9A3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51B9A3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</a:p>
          <a:p>
            <a:pPr marL="228600" indent="-228600">
              <a:buSzPct val="100000"/>
              <a:buAutoNum type="arabicPeriod" startAt="1"/>
              <a:defRPr>
                <a:solidFill>
                  <a:schemeClr val="accent4"/>
                </a:solidFill>
              </a:defRPr>
            </a:pPr>
            <a:r>
              <a:t>Find </a:t>
            </a:r>
            <a14:m>
              <m:oMath>
                <m:r>
                  <a:rPr xmlns:a="http://schemas.openxmlformats.org/drawingml/2006/main" sz="1600" i="1">
                    <a:solidFill>
                      <a:srgbClr val="51B9A3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00" i="1">
                    <a:solidFill>
                      <a:srgbClr val="51B9A3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1600" i="1">
                        <a:solidFill>
                          <a:srgbClr val="51B9A3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p>
                    <m:r>
                      <a:rPr xmlns:a="http://schemas.openxmlformats.org/drawingml/2006/main" sz="1600" i="1">
                        <a:solidFill>
                          <a:srgbClr val="51B9A3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. What do you notice?</a:t>
            </a:r>
          </a:p>
          <a:p>
            <a:pPr marL="228600" indent="-228600">
              <a:buSzPct val="100000"/>
              <a:buAutoNum type="arabicPeriod" startAt="1"/>
              <a:defRPr>
                <a:solidFill>
                  <a:schemeClr val="accent4"/>
                </a:solidFill>
              </a:defRPr>
            </a:pPr>
            <a:r>
              <a:t>What can we learn from this?</a:t>
            </a:r>
          </a:p>
        </p:txBody>
      </p:sp>
      <p:sp>
        <p:nvSpPr>
          <p:cNvPr id="221" name="Group"/>
          <p:cNvSpPr txBox="1"/>
          <p:nvPr/>
        </p:nvSpPr>
        <p:spPr>
          <a:xfrm>
            <a:off x="1598371" y="2435524"/>
            <a:ext cx="5947258" cy="79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Transpose</a:t>
            </a:r>
          </a:p>
          <a:p>
            <a:pPr/>
            <a:r>
              <a:t>If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 is the transpose of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than the first row of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becomes the first column of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, and so 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Be sure to: do the work below in your saved copy of thenAlice’s restaurant Pyret file:…"/>
          <p:cNvSpPr txBox="1"/>
          <p:nvPr/>
        </p:nvSpPr>
        <p:spPr>
          <a:xfrm>
            <a:off x="3257587" y="468000"/>
            <a:ext cx="5573571" cy="153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Independent work  </a:t>
            </a:r>
            <a:r>
              <a:rPr>
                <a:solidFill>
                  <a:schemeClr val="accent4"/>
                </a:solidFill>
              </a:rPr>
              <a:t>Be sure to:</a:t>
            </a:r>
            <a:endParaRPr>
              <a:solidFill>
                <a:schemeClr val="accent4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Copy notes below (if you came in late).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Do problems to your left in your notebook..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Work silently for the first 4 minutes. After that you can check in with your neighbor.</a:t>
            </a:r>
          </a:p>
        </p:txBody>
      </p:sp>
      <p:grpSp>
        <p:nvGrpSpPr>
          <p:cNvPr id="228" name="Group"/>
          <p:cNvGrpSpPr/>
          <p:nvPr/>
        </p:nvGrpSpPr>
        <p:grpSpPr>
          <a:xfrm>
            <a:off x="477776" y="834067"/>
            <a:ext cx="2648330" cy="1941655"/>
            <a:chOff x="0" y="0"/>
            <a:chExt cx="2648329" cy="1941653"/>
          </a:xfrm>
        </p:grpSpPr>
        <p:sp>
          <p:nvSpPr>
            <p:cNvPr id="226" name="Use the adjugate and determinant calculator on Google Classroom to find the inverse for the matrices below, if there is one:…"/>
            <p:cNvSpPr/>
            <p:nvPr/>
          </p:nvSpPr>
          <p:spPr>
            <a:xfrm>
              <a:off x="0" y="0"/>
              <a:ext cx="211538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228600" indent="-228600">
                <a:buSzPct val="100000"/>
                <a:buAutoNum type="arabicPeriod" startAt="1"/>
                <a:defRPr sz="1200"/>
              </a:pPr>
              <a:r>
                <a:t>Use the adjugate and determinant calculator on Google Classroom to find the inverse for the matrices below, if there is one:</a:t>
              </a:r>
            </a:p>
            <a:p>
              <a:pPr lvl="2" marL="228600" indent="-228600">
                <a:buSzPct val="100000"/>
                <a:buAutoNum type="alphaLcPeriod" startAt="1"/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 lvl="2" marL="228600" indent="-228600">
                <a:buSzPct val="100000"/>
                <a:buAutoNum type="alphaLcPeriod" startAt="2"/>
                <a:defRPr sz="1200"/>
              </a:pPr>
            </a:p>
            <a:p>
              <a:pPr lvl="2" marL="228600" indent="-228600">
                <a:buSzPct val="100000"/>
                <a:buAutoNum type="alphaLcPeriod" startAt="3"/>
                <a:defRPr sz="1200"/>
              </a:pPr>
            </a:p>
            <a:p>
              <a:pPr marL="228600" indent="-228600">
                <a:buSzPct val="100000"/>
                <a:buAutoNum type="alphaLcPeriod" startAt="2"/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 marL="228600" indent="-228600">
                <a:buSzPct val="100000"/>
                <a:buAutoNum type="arabicPeriod" startAt="2"/>
                <a:defRPr sz="1200"/>
              </a:pPr>
              <a:r>
                <a:t> Explain in a sentence why it’s useful to be able to find the inverse of a mtrix. </a:t>
              </a:r>
            </a:p>
            <a:p>
              <a:pPr marL="228600" indent="-228600">
                <a:buSzPct val="100000"/>
                <a:buAutoNum type="arabicPeriod" startAt="2"/>
                <a:defRPr sz="1200"/>
              </a:pPr>
            </a:p>
          </p:txBody>
        </p:sp>
        <p:pic>
          <p:nvPicPr>
            <p:cNvPr id="227" name="IMG_0128.png" descr="IMG_012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6762" t="35659" r="38434" b="52037"/>
            <a:stretch>
              <a:fillRect/>
            </a:stretch>
          </p:blipFill>
          <p:spPr>
            <a:xfrm>
              <a:off x="610988" y="981346"/>
              <a:ext cx="2037342" cy="9603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5850" y="2813441"/>
            <a:ext cx="1866900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roup"/>
          <p:cNvSpPr txBox="1"/>
          <p:nvPr/>
        </p:nvSpPr>
        <p:spPr>
          <a:xfrm>
            <a:off x="4125936" y="3890986"/>
            <a:ext cx="4914672" cy="65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Adjugate </a:t>
            </a:r>
          </a:p>
          <a:p>
            <a:pPr/>
            <a:r>
              <a:t>The adjugate of a matrix A </a:t>
            </a:r>
            <a14:m>
              <m:oMath>
                <m:r>
                  <m:rPr>
                    <m:nor/>
                  </m:rP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adj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transpose of the cofactor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31" name="Group"/>
          <p:cNvSpPr txBox="1"/>
          <p:nvPr/>
        </p:nvSpPr>
        <p:spPr>
          <a:xfrm>
            <a:off x="4052902" y="2992551"/>
            <a:ext cx="4640101" cy="619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 matrix 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 matrix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r>
                  <a:rPr xmlns:a="http://schemas.openxmlformats.org/drawingml/2006/main" sz="180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a matrix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replaces every element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with its cofactor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80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32" name="Group"/>
          <p:cNvSpPr txBox="1"/>
          <p:nvPr/>
        </p:nvSpPr>
        <p:spPr>
          <a:xfrm>
            <a:off x="4052902" y="2037999"/>
            <a:ext cx="5060739" cy="675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Transpose</a:t>
            </a:r>
          </a:p>
          <a:p>
            <a:pPr/>
            <a:r>
              <a:t>If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 is the transpose of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than the first row of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becomes the first column of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, and so on.</a:t>
            </a:r>
          </a:p>
        </p:txBody>
      </p:sp>
      <p:sp>
        <p:nvSpPr>
          <p:cNvPr id="233" name="a."/>
          <p:cNvSpPr txBox="1"/>
          <p:nvPr/>
        </p:nvSpPr>
        <p:spPr>
          <a:xfrm>
            <a:off x="745008" y="1892300"/>
            <a:ext cx="16098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34" name="b."/>
          <p:cNvSpPr txBox="1"/>
          <p:nvPr/>
        </p:nvSpPr>
        <p:spPr>
          <a:xfrm>
            <a:off x="745008" y="2859453"/>
            <a:ext cx="1609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3"/>
      <p:bldP build="whole" bldLvl="1" animBg="1" rev="0" advAuto="0" spid="230" grpId="1"/>
      <p:bldP build="whole" bldLvl="1" animBg="1" rev="0" advAuto="0" spid="23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Why is the equation   true?…"/>
          <p:cNvSpPr txBox="1"/>
          <p:nvPr/>
        </p:nvSpPr>
        <p:spPr>
          <a:xfrm>
            <a:off x="778973" y="1600200"/>
            <a:ext cx="3278433" cy="114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is the equation </a:t>
            </a:r>
            <a14:m>
              <m:oMath>
                <m:sSup>
                  <m:e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6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nor/>
                      </m:rP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adj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m:rPr>
                        <m:nor/>
                      </m:rP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det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r>
              <a:t> true?</a:t>
            </a:r>
          </a:p>
          <a:p>
            <a:pPr marL="187157" indent="-187157">
              <a:buSzPct val="100000"/>
              <a:buAutoNum type="arabicPeriod" startAt="1"/>
            </a:pPr>
            <a:r>
              <a:t>Why is it useful to be able to use this formula?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4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4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46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