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6" name="Shape 20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87157" indent="-187157">
              <a:buSzPct val="100000"/>
              <a:buAutoNum type="arabicPeriod" startAt="1"/>
            </a:pPr>
            <a:r>
              <a:t>IT will get an error message, because strings are </a:t>
            </a:r>
            <a:r>
              <a:rPr b="1"/>
              <a:t>immutable </a:t>
            </a:r>
          </a:p>
          <a:p>
            <a:pPr marL="187157" indent="-187157">
              <a:buSzPct val="100000"/>
              <a:buAutoNum type="arabicPeriod" startAt="1"/>
            </a:pPr>
            <a:r>
              <a:t>your OSIS, your birthday. things that are mutable include your age, since it changes, along with your grade.</a:t>
            </a:r>
          </a:p>
          <a:p>
            <a:pPr marL="187157" indent="-187157">
              <a:buSzPct val="100000"/>
              <a:buAutoNum type="arabicPeriod" startAt="1"/>
            </a:pPr>
            <a:r>
              <a:t>Strings are </a:t>
            </a:r>
            <a:r>
              <a:rPr b="1"/>
              <a:t>immutable</a:t>
            </a:r>
            <a:r>
              <a:t>. It cannot be changed (that’s why you get an error in (1)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4" name="Shape 22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755650" indent="-596900" defTabSz="457200">
              <a:lnSpc>
                <a:spcPct val="117999"/>
              </a:lnSpc>
              <a:buClr>
                <a:srgbClr val="000000"/>
              </a:buClr>
              <a:buSzPts val="2200"/>
              <a:buFont typeface="Arial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Make sure students are working quietly. See CodeHS problem guides for specific Python activities.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Frequently asked questions: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+I don’t know what to do!?! Make sure to carefully read the instructions. Take notes when watching the video.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are you trying to do with your program? answers will vary, direct student to assignment instructions.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+how can I figure out why my code doesn’t work? Try getting out a piece of paper, and following your commands yourself. What do you draw. Where do things go wrong?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do I do if I forget a command? See the docs section of CodeHS.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2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35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4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241702" cy="1241704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Google Shape;24;p4"/>
          <p:cNvSpPr/>
          <p:nvPr/>
        </p:nvSpPr>
        <p:spPr>
          <a:xfrm>
            <a:off x="2477722" y="415649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Google Shape;26;p4"/>
          <p:cNvSpPr/>
          <p:nvPr/>
        </p:nvSpPr>
        <p:spPr>
          <a:xfrm>
            <a:off x="425197" y="415649"/>
            <a:ext cx="183302" cy="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xfrm>
            <a:off x="2400249" y="575949"/>
            <a:ext cx="6321603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idx="1"/>
          </p:nvPr>
        </p:nvSpPr>
        <p:spPr>
          <a:xfrm>
            <a:off x="2410111" y="1595774"/>
            <a:ext cx="6321601" cy="3002403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6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24014" y="4724285"/>
            <a:ext cx="322685" cy="32254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Python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effectively use the scratch pad and unit test on CodeHS?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6708039" y="6563"/>
            <a:ext cx="6177010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4/5/22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6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7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8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9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4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11/3333d/21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Google Shape;32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Google Shape;33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9" name="Google Shape;34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0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Google Shape;37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3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64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Google Shape;43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Google Shape;48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0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Google Shape;52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0" name="Google Shape;53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Google Shape;56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Google Shape;59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Google Shape;60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2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4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5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75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Python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9.2</a:t>
            </a:r>
          </a:p>
        </p:txBody>
      </p:sp>
      <p:sp>
        <p:nvSpPr>
          <p:cNvPr id="201" name="Google Shape;76;p13"/>
          <p:cNvSpPr txBox="1"/>
          <p:nvPr>
            <p:ph type="subTitle" sz="quarter" idx="1"/>
          </p:nvPr>
        </p:nvSpPr>
        <p:spPr>
          <a:xfrm>
            <a:off x="2434073" y="2830499"/>
            <a:ext cx="6331502" cy="124170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5 April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Do now…"/>
          <p:cNvSpPr txBox="1"/>
          <p:nvPr/>
        </p:nvSpPr>
        <p:spPr>
          <a:xfrm>
            <a:off x="1616803" y="914129"/>
            <a:ext cx="6244204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2600"/>
            </a:pPr>
            <a:r>
              <a:t>Do now</a:t>
            </a:r>
          </a:p>
          <a:p>
            <a:pPr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solidFill>
                  <a:schemeClr val="accent3"/>
                </a:solidFill>
              </a:rPr>
              <a:t>Get out your notebook/binder. Write down the  </a:t>
            </a:r>
            <a:r>
              <a:rPr>
                <a:solidFill>
                  <a:srgbClr val="FF2600"/>
                </a:solidFill>
              </a:rPr>
              <a:t>date</a:t>
            </a:r>
            <a:r>
              <a:rPr>
                <a:solidFill>
                  <a:schemeClr val="accent3"/>
                </a:solidFill>
              </a:rPr>
              <a:t> and </a:t>
            </a:r>
            <a:r>
              <a:rPr>
                <a:solidFill>
                  <a:srgbClr val="E22400"/>
                </a:solidFill>
              </a:rPr>
              <a:t>goal</a:t>
            </a:r>
            <a:r>
              <a:rPr>
                <a:solidFill>
                  <a:schemeClr val="accent3"/>
                </a:solidFill>
              </a:rPr>
              <a:t>.  </a:t>
            </a:r>
            <a:r>
              <a:t>Be sure to:</a:t>
            </a:r>
            <a:r>
              <a:rPr>
                <a:solidFill>
                  <a:schemeClr val="accent1"/>
                </a:solidFill>
              </a:rPr>
              <a:t>answer the questions below: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04" name="In some codeHS exercises there’s a Unit Test and a Scratchpad. What’s the difference between the two?…"/>
          <p:cNvSpPr txBox="1"/>
          <p:nvPr/>
        </p:nvSpPr>
        <p:spPr>
          <a:xfrm>
            <a:off x="1300412" y="1863458"/>
            <a:ext cx="3484043" cy="1619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87157" indent="-187157">
              <a:buSzPct val="100000"/>
              <a:buAutoNum type="arabicPeriod" startAt="1"/>
              <a:defRPr>
                <a:solidFill>
                  <a:schemeClr val="accent2">
                    <a:lumOff val="-9333"/>
                  </a:schemeClr>
                </a:solidFill>
              </a:defRPr>
            </a:pPr>
            <a:r>
              <a:t>In some codeHS exercises there’s a </a:t>
            </a:r>
            <a:r>
              <a:rPr b="1"/>
              <a:t>Unit Test</a:t>
            </a:r>
            <a:r>
              <a:t> and a </a:t>
            </a:r>
            <a:r>
              <a:rPr b="1"/>
              <a:t>Scratchpad. </a:t>
            </a:r>
            <a:r>
              <a:t>What’s the difference between the two?</a:t>
            </a:r>
          </a:p>
          <a:p>
            <a:pPr>
              <a:defRPr>
                <a:solidFill>
                  <a:schemeClr val="accent2">
                    <a:lumOff val="-9333"/>
                  </a:schemeClr>
                </a:solidFill>
              </a:defRPr>
            </a:pPr>
          </a:p>
          <a:p>
            <a:pPr marL="187157" indent="-187157">
              <a:buSzPct val="100000"/>
              <a:buAutoNum type="arabicPeriod" startAt="2"/>
              <a:defRPr>
                <a:solidFill>
                  <a:schemeClr val="accent2">
                    <a:lumOff val="-9333"/>
                  </a:schemeClr>
                </a:solidFill>
              </a:defRPr>
            </a:pPr>
            <a:r>
              <a:t>What code should you put in the </a:t>
            </a:r>
            <a:r>
              <a:rPr b="1"/>
              <a:t>unit test?</a:t>
            </a:r>
            <a:endParaRPr b="1"/>
          </a:p>
          <a:p>
            <a:pPr marL="187157" indent="-187157">
              <a:buSzPct val="100000"/>
              <a:buAutoNum type="arabicPeriod" startAt="2"/>
              <a:defRPr>
                <a:solidFill>
                  <a:schemeClr val="accent2">
                    <a:lumOff val="-9333"/>
                  </a:schemeClr>
                </a:solidFill>
              </a:defRPr>
            </a:pPr>
            <a:r>
              <a:rPr b="1"/>
              <a:t>Why do you think codehs does this?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09" name="framing…"/>
          <p:cNvSpPr txBox="1"/>
          <p:nvPr/>
        </p:nvSpPr>
        <p:spPr>
          <a:xfrm>
            <a:off x="4148458" y="1077536"/>
            <a:ext cx="4070436" cy="2988428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>
              <a:lnSpc>
                <a:spcPct val="115000"/>
              </a:lnSpc>
              <a:defRPr b="1" sz="18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framing</a:t>
            </a:r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 use a return statement in  Python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 Return statements are crucial to writing sophisticated functions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 Using lists and tuples to solve computational problems.</a:t>
            </a:r>
          </a:p>
        </p:txBody>
      </p:sp>
      <p:pic>
        <p:nvPicPr>
          <p:cNvPr id="21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0447" y="1536873"/>
            <a:ext cx="3352801" cy="242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15" name="Google Shape;118;p19"/>
          <p:cNvGrpSpPr/>
          <p:nvPr/>
        </p:nvGrpSpPr>
        <p:grpSpPr>
          <a:xfrm>
            <a:off x="2462914" y="468728"/>
            <a:ext cx="6244204" cy="774511"/>
            <a:chOff x="0" y="0"/>
            <a:chExt cx="6244202" cy="774510"/>
          </a:xfrm>
        </p:grpSpPr>
        <p:sp>
          <p:nvSpPr>
            <p:cNvPr id="213" name="Rectangle"/>
            <p:cNvSpPr/>
            <p:nvPr/>
          </p:nvSpPr>
          <p:spPr>
            <a:xfrm>
              <a:off x="-1" y="-1"/>
              <a:ext cx="6244204" cy="77451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14" name="Work day"/>
            <p:cNvSpPr txBox="1"/>
            <p:nvPr/>
          </p:nvSpPr>
          <p:spPr>
            <a:xfrm>
              <a:off x="12134" y="12134"/>
              <a:ext cx="6219935" cy="7502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>
              <a:lvl1pPr defTabSz="713231">
                <a:defRPr sz="1871"/>
              </a:lvl1pPr>
            </a:lstStyle>
            <a:p>
              <a:pPr/>
              <a:r>
                <a:t>Work day</a:t>
              </a:r>
            </a:p>
          </p:txBody>
        </p:sp>
      </p:grpSp>
      <p:sp>
        <p:nvSpPr>
          <p:cNvPr id="216" name="be sure to:"/>
          <p:cNvSpPr txBox="1"/>
          <p:nvPr/>
        </p:nvSpPr>
        <p:spPr>
          <a:xfrm>
            <a:off x="630543" y="1273037"/>
            <a:ext cx="12128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  <p:sp>
        <p:nvSpPr>
          <p:cNvPr id="217" name="Weekly Goal:…"/>
          <p:cNvSpPr txBox="1"/>
          <p:nvPr/>
        </p:nvSpPr>
        <p:spPr>
          <a:xfrm>
            <a:off x="648828" y="3306730"/>
            <a:ext cx="3481017" cy="81968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chemeClr val="accent4"/>
                </a:solidFill>
              </a:defRPr>
            </a:pPr>
            <a:r>
              <a:rPr b="1"/>
              <a:t>Weekly Goal:</a:t>
            </a:r>
            <a:r>
              <a:t> </a:t>
            </a:r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up through </a:t>
            </a:r>
            <a:r>
              <a:rPr b="1"/>
              <a:t>unit 9</a:t>
            </a:r>
            <a:endParaRPr b="1"/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After, that complete </a:t>
            </a:r>
            <a:r>
              <a:rPr b="1"/>
              <a:t>Python word game: Part 1</a:t>
            </a:r>
          </a:p>
        </p:txBody>
      </p:sp>
      <p:sp>
        <p:nvSpPr>
          <p:cNvPr id="218" name="Google Shape;82;p14"/>
          <p:cNvSpPr txBox="1"/>
          <p:nvPr/>
        </p:nvSpPr>
        <p:spPr>
          <a:xfrm>
            <a:off x="532198" y="1609174"/>
            <a:ext cx="2990678" cy="1490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192384" indent="-192384" defTabSz="584850">
              <a:lnSpc>
                <a:spcPct val="115000"/>
              </a:lnSpc>
              <a:buSzPct val="100000"/>
              <a:buAutoNum type="alphaUcPeriod" startAt="1"/>
              <a:defRPr b="1" sz="109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Find your seat  </a:t>
            </a:r>
          </a:p>
          <a:p>
            <a:pPr marL="192384" indent="-192384" defTabSz="584850">
              <a:lnSpc>
                <a:spcPct val="115000"/>
              </a:lnSpc>
              <a:buSzPct val="100000"/>
              <a:buAutoNum type="alphaUcPeriod" startAt="1"/>
              <a:defRPr b="1" sz="109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Read through the Weekly goals to the right and the framing below.</a:t>
            </a:r>
          </a:p>
          <a:p>
            <a:pPr marL="192384" indent="-192384" defTabSz="584850">
              <a:lnSpc>
                <a:spcPct val="115000"/>
              </a:lnSpc>
              <a:buSzPct val="100000"/>
              <a:buAutoNum type="alphaUcPeriod" startAt="1"/>
              <a:defRPr b="1" sz="109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Copy the vocab in your notes (if it’s not there already</a:t>
            </a:r>
          </a:p>
          <a:p>
            <a:pPr marL="192384" indent="-192384" defTabSz="584850">
              <a:lnSpc>
                <a:spcPct val="115000"/>
              </a:lnSpc>
              <a:buSzPct val="100000"/>
              <a:buAutoNum type="alphaUcPeriod" startAt="1"/>
              <a:defRPr b="1" sz="109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Begin work! Raise your hand quietly if you have any questions</a:t>
            </a:r>
          </a:p>
        </p:txBody>
      </p:sp>
      <p:sp>
        <p:nvSpPr>
          <p:cNvPr id="219" name="be sure to:"/>
          <p:cNvSpPr txBox="1"/>
          <p:nvPr/>
        </p:nvSpPr>
        <p:spPr>
          <a:xfrm>
            <a:off x="630543" y="1273037"/>
            <a:ext cx="12128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  <p:sp>
        <p:nvSpPr>
          <p:cNvPr id="220" name="List…"/>
          <p:cNvSpPr txBox="1"/>
          <p:nvPr/>
        </p:nvSpPr>
        <p:spPr>
          <a:xfrm>
            <a:off x="5655201" y="2955863"/>
            <a:ext cx="2772440" cy="1010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List</a:t>
            </a:r>
          </a:p>
          <a:p>
            <a:pPr/>
            <a:r>
              <a:t>A data structure that holds a collection of objects in a particular order. Lists are </a:t>
            </a:r>
            <a:r>
              <a:rPr b="1"/>
              <a:t>mutable</a:t>
            </a:r>
            <a:r>
              <a:t>.</a:t>
            </a:r>
          </a:p>
        </p:txBody>
      </p:sp>
      <p:sp>
        <p:nvSpPr>
          <p:cNvPr id="221" name="tuple…"/>
          <p:cNvSpPr txBox="1"/>
          <p:nvPr/>
        </p:nvSpPr>
        <p:spPr>
          <a:xfrm>
            <a:off x="5634366" y="1779603"/>
            <a:ext cx="2290013" cy="1010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tuple</a:t>
            </a:r>
          </a:p>
          <a:p>
            <a:pPr/>
            <a:r>
              <a:t>A data structure that holds a collection of objects in a particular order. Unlike lists, tuples are </a:t>
            </a:r>
            <a:r>
              <a:rPr b="1"/>
              <a:t>immutable</a:t>
            </a:r>
            <a:r>
              <a:t>.</a:t>
            </a:r>
          </a:p>
        </p:txBody>
      </p:sp>
      <p:sp>
        <p:nvSpPr>
          <p:cNvPr id="222" name="mutable…"/>
          <p:cNvSpPr txBox="1"/>
          <p:nvPr/>
        </p:nvSpPr>
        <p:spPr>
          <a:xfrm>
            <a:off x="5589894" y="4002285"/>
            <a:ext cx="3484044" cy="603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mutable</a:t>
            </a:r>
          </a:p>
          <a:p>
            <a:pPr/>
            <a:r>
              <a:t>Able to be changed.  Something which is </a:t>
            </a:r>
            <a:r>
              <a:rPr b="1"/>
              <a:t>immutable </a:t>
            </a:r>
            <a:r>
              <a:t>cannot be changed.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8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27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Remain in your seat until the bell rings.</a:t>
            </a:r>
          </a:p>
        </p:txBody>
      </p:sp>
      <p:grpSp>
        <p:nvGrpSpPr>
          <p:cNvPr id="230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28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29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3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34" name="a. Students will receive their phones at the end of 9th period and 10th period.…"/>
          <p:cNvSpPr txBox="1"/>
          <p:nvPr/>
        </p:nvSpPr>
        <p:spPr>
          <a:xfrm>
            <a:off x="2043641" y="1683954"/>
            <a:ext cx="5514963" cy="2786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a. Students will receive their phones at the end of 9th period and 10th period.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b. Students without a phone may leave class immediately. All other students should remain seated. Once a student collects their phone, they should exit the classroom. 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c. Students must show their ID, program, or a notebook with their name on it to receive their phone. </a:t>
            </a:r>
          </a:p>
        </p:txBody>
      </p:sp>
      <p:grpSp>
        <p:nvGrpSpPr>
          <p:cNvPr id="237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35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36" name="Cell phone distro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Cell phone distro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Carefully read the directions below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