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marL="233947" indent="-233947">
              <a:buSzPct val="100000"/>
              <a:buAutoNum type="alphaLcPeriod" startAt="1"/>
            </a:pPr>
            <a:r>
              <a:t>Pyt</a:t>
            </a:r>
          </a:p>
          <a:p>
            <a:pPr marL="233947" indent="-233947">
              <a:buSzPct val="100000"/>
              <a:buAutoNum type="alphaLcPeriod" startAt="1"/>
            </a:pPr>
            <a:r>
              <a:t>Pyt</a:t>
            </a:r>
          </a:p>
          <a:p>
            <a:pPr marL="233947" indent="-233947">
              <a:buSzPct val="100000"/>
              <a:buAutoNum type="alphaLcPeriod" startAt="1"/>
            </a:pPr>
            <a:r>
              <a:t>yt</a:t>
            </a:r>
          </a:p>
          <a:p>
            <a:pPr marL="233947" indent="-233947">
              <a:buSzPct val="100000"/>
              <a:buAutoNum type="alphaLcPeriod" startAt="1"/>
            </a:pPr>
            <a:r>
              <a:t>Pytho</a:t>
            </a:r>
          </a:p>
          <a:p>
            <a:pPr marL="233947" indent="-233947">
              <a:buSzPct val="100000"/>
              <a:buAutoNum type="alphaLcPeriod" startAt="1"/>
            </a:pPr>
            <a:r>
              <a:t>Pyth</a:t>
            </a:r>
          </a:p>
          <a:p>
            <a:pPr marL="233947" indent="-233947">
              <a:buSzPct val="100000"/>
              <a:buAutoNum type="alphaLcPeriod" startAt="1"/>
            </a:pP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CodeHS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do with your program? answers will vary, direct student to assignment instructions.</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Python</a:t>
            </a:r>
            <a:r>
              <a:rPr b="0"/>
              <a:t> </a:t>
            </a:r>
            <a:r>
              <a:t>g</a:t>
            </a:r>
            <a:r>
              <a:t>oal: </a:t>
            </a:r>
            <a:r>
              <a:rPr b="0"/>
              <a:t>HDW index strings in Python?</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3/16/22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11/3333d/21</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Python </a:t>
            </a:r>
          </a:p>
          <a:p>
            <a:pPr>
              <a:defRPr sz="4300">
                <a:solidFill>
                  <a:srgbClr val="0000FF"/>
                </a:solidFill>
              </a:defRPr>
            </a:pPr>
            <a:r>
              <a:t>Lesson 6.2</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15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1533168" y="557810"/>
            <a:ext cx="6244204"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  </a:t>
            </a:r>
            <a:r>
              <a:t>Be sure to:</a:t>
            </a:r>
            <a:r>
              <a:rPr>
                <a:solidFill>
                  <a:schemeClr val="accent5">
                    <a:lumOff val="-9843"/>
                  </a:schemeClr>
                </a:solidFill>
              </a:rPr>
              <a:t> </a:t>
            </a:r>
            <a:r>
              <a:rPr>
                <a:solidFill>
                  <a:schemeClr val="accent1"/>
                </a:solidFill>
              </a:rPr>
              <a:t>Copy the vocab (if you haven’t already) and answer the questions below:</a:t>
            </a:r>
            <a:endParaRPr>
              <a:solidFill>
                <a:schemeClr val="accent1"/>
              </a:solidFill>
            </a:endParaRPr>
          </a:p>
        </p:txBody>
      </p:sp>
      <p:sp>
        <p:nvSpPr>
          <p:cNvPr id="204" name="What will be returned by the following, assuming word = “Spongebob”?…"/>
          <p:cNvSpPr txBox="1"/>
          <p:nvPr/>
        </p:nvSpPr>
        <p:spPr>
          <a:xfrm>
            <a:off x="2127090" y="1789809"/>
            <a:ext cx="3369862" cy="18445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2">
                    <a:lumOff val="-9333"/>
                  </a:schemeClr>
                </a:solidFill>
              </a:defRPr>
            </a:pPr>
            <a:r>
              <a:t>What will be returned by the following, assuming </a:t>
            </a:r>
            <a:r>
              <a:rPr>
                <a:solidFill>
                  <a:srgbClr val="000000"/>
                </a:solidFill>
                <a:latin typeface="Courier New"/>
                <a:ea typeface="Courier New"/>
                <a:cs typeface="Courier New"/>
                <a:sym typeface="Courier New"/>
              </a:rPr>
              <a:t>word = “Spongebob”?</a:t>
            </a:r>
          </a:p>
          <a:p>
            <a:pPr lvl="1" marL="868947" indent="-233947">
              <a:buSzPct val="100000"/>
              <a:buAutoNum type="alphaUcPeriod" startAt="1"/>
              <a:defRPr>
                <a:solidFill>
                  <a:srgbClr val="000000"/>
                </a:solidFill>
                <a:latin typeface="Courier New"/>
                <a:ea typeface="Courier New"/>
                <a:cs typeface="Courier New"/>
                <a:sym typeface="Courier New"/>
              </a:defRPr>
            </a:pPr>
            <a:r>
              <a:t>word[0:3]</a:t>
            </a:r>
          </a:p>
          <a:p>
            <a:pPr lvl="1" marL="868947" indent="-233947">
              <a:buSzPct val="100000"/>
              <a:buAutoNum type="alphaUcPeriod" startAt="1"/>
              <a:defRPr>
                <a:solidFill>
                  <a:srgbClr val="000000"/>
                </a:solidFill>
                <a:latin typeface="Courier New"/>
                <a:ea typeface="Courier New"/>
                <a:cs typeface="Courier New"/>
                <a:sym typeface="Courier New"/>
              </a:defRPr>
            </a:pPr>
            <a:r>
              <a:t>word[:3]</a:t>
            </a:r>
          </a:p>
          <a:p>
            <a:pPr lvl="1" marL="868947" indent="-233947">
              <a:buSzPct val="100000"/>
              <a:buAutoNum type="alphaUcPeriod" startAt="1"/>
              <a:defRPr>
                <a:solidFill>
                  <a:srgbClr val="000000"/>
                </a:solidFill>
                <a:latin typeface="Courier New"/>
                <a:ea typeface="Courier New"/>
                <a:cs typeface="Courier New"/>
                <a:sym typeface="Courier New"/>
              </a:defRPr>
            </a:pPr>
            <a:r>
              <a:t>word[1:5]</a:t>
            </a:r>
          </a:p>
          <a:p>
            <a:pPr lvl="1" marL="868947" indent="-233947">
              <a:buSzPct val="100000"/>
              <a:buAutoNum type="alphaUcPeriod" startAt="1"/>
              <a:defRPr>
                <a:solidFill>
                  <a:srgbClr val="000000"/>
                </a:solidFill>
                <a:latin typeface="Courier New"/>
                <a:ea typeface="Courier New"/>
                <a:cs typeface="Courier New"/>
                <a:sym typeface="Courier New"/>
              </a:defRPr>
            </a:pPr>
            <a:r>
              <a:t>word[1:-1]</a:t>
            </a:r>
          </a:p>
          <a:p>
            <a:pPr lvl="1" marL="868947" indent="-233947">
              <a:buSzPct val="100000"/>
              <a:buAutoNum type="alphaUcPeriod" startAt="1"/>
              <a:defRPr>
                <a:solidFill>
                  <a:srgbClr val="000000"/>
                </a:solidFill>
                <a:latin typeface="Courier New"/>
                <a:ea typeface="Courier New"/>
                <a:cs typeface="Courier New"/>
                <a:sym typeface="Courier New"/>
              </a:defRPr>
            </a:pPr>
            <a:r>
              <a:t>word[1:-2]</a:t>
            </a:r>
          </a:p>
          <a:p>
            <a:pPr lvl="1" marL="868947" indent="-233947">
              <a:buSzPct val="100000"/>
              <a:buAutoNum type="alphaUcPeriod" startAt="1"/>
              <a:defRPr>
                <a:solidFill>
                  <a:srgbClr val="000000"/>
                </a:solidFill>
                <a:latin typeface="Courier New"/>
                <a:ea typeface="Courier New"/>
                <a:cs typeface="Courier New"/>
                <a:sym typeface="Courier New"/>
              </a:defRPr>
            </a:pPr>
            <a:r>
              <a:t>word[3:1]</a:t>
            </a:r>
            <a:br/>
          </a:p>
        </p:txBody>
      </p:sp>
      <p:sp>
        <p:nvSpPr>
          <p:cNvPr id="205" name="Indexing…"/>
          <p:cNvSpPr txBox="1"/>
          <p:nvPr/>
        </p:nvSpPr>
        <p:spPr>
          <a:xfrm>
            <a:off x="5695834" y="3058497"/>
            <a:ext cx="3059275"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Indexing</a:t>
            </a:r>
          </a:p>
          <a:p>
            <a:pPr/>
            <a:r>
              <a:t>A technique to find a specific character in a string. If </a:t>
            </a:r>
            <a:r>
              <a:rPr>
                <a:solidFill>
                  <a:srgbClr val="000000"/>
                </a:solidFill>
              </a:rPr>
              <a:t>word</a:t>
            </a:r>
            <a:r>
              <a:t> represents a </a:t>
            </a:r>
          </a:p>
          <a:p>
            <a:pPr/>
            <a:r>
              <a:t>string than </a:t>
            </a:r>
            <a:r>
              <a:rPr>
                <a:solidFill>
                  <a:srgbClr val="000000"/>
                </a:solidFill>
              </a:rPr>
              <a:t>word[</a:t>
            </a:r>
            <a:r>
              <a:t>i</a:t>
            </a:r>
            <a:r>
              <a:rPr>
                <a:solidFill>
                  <a:srgbClr val="000000"/>
                </a:solidFill>
              </a:rPr>
              <a:t>] </a:t>
            </a:r>
            <a:r>
              <a:t>returns the character corresponding to the i</a:t>
            </a:r>
            <a:r>
              <a:rPr>
                <a:solidFill>
                  <a:srgbClr val="000000"/>
                </a:solidFill>
              </a:rPr>
              <a:t>th</a:t>
            </a:r>
            <a:r>
              <a:t> index.</a:t>
            </a:r>
          </a:p>
        </p:txBody>
      </p:sp>
      <p:sp>
        <p:nvSpPr>
          <p:cNvPr id="206" name="Index…"/>
          <p:cNvSpPr txBox="1"/>
          <p:nvPr/>
        </p:nvSpPr>
        <p:spPr>
          <a:xfrm>
            <a:off x="5567685" y="1789809"/>
            <a:ext cx="2772440"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a:t>
            </a:r>
          </a:p>
          <a:p>
            <a:pPr/>
            <a:r>
              <a:t>The position of an element in a list. The first element is at index 0, the second element is at index 1, and so on.</a:t>
            </a:r>
          </a:p>
        </p:txBody>
      </p:sp>
      <p:pic>
        <p:nvPicPr>
          <p:cNvPr id="207" name="spongebob-thinking.gif" descr="spongebob-thinking.gif"/>
          <p:cNvPicPr>
            <a:picLocks noChangeAspect="0"/>
          </p:cNvPicPr>
          <p:nvPr/>
        </p:nvPicPr>
        <p:blipFill>
          <a:blip r:embed="rId3">
            <a:extLst/>
          </a:blip>
          <a:stretch>
            <a:fillRect/>
          </a:stretch>
        </p:blipFill>
        <p:spPr>
          <a:xfrm>
            <a:off x="521644" y="1789809"/>
            <a:ext cx="1534712" cy="112313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ouble-click to edit"/>
          <p:cNvSpPr txBox="1"/>
          <p:nvPr>
            <p:ph type="title"/>
          </p:nvPr>
        </p:nvSpPr>
        <p:spPr>
          <a:prstGeom prst="rect">
            <a:avLst/>
          </a:prstGeom>
        </p:spPr>
        <p:txBody>
          <a:bodyPr/>
          <a:lstStyle/>
          <a:p>
            <a:pPr defTabSz="886968">
              <a:defRPr sz="2910"/>
            </a:pPr>
          </a:p>
        </p:txBody>
      </p:sp>
      <p:sp>
        <p:nvSpPr>
          <p:cNvPr id="212"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index strings in Python</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Python is really, really good at string manipulation, compared to other languages (if you don’t believe me try manipulating strings in Java or C). Understanding how to manipulate strings lets us do a lot of cool stuff.</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lists to solve computational problems.</a:t>
            </a:r>
          </a:p>
        </p:txBody>
      </p:sp>
      <p:pic>
        <p:nvPicPr>
          <p:cNvPr id="213"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2"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ouble-click to edit"/>
          <p:cNvSpPr txBox="1"/>
          <p:nvPr>
            <p:ph type="title"/>
          </p:nvPr>
        </p:nvSpPr>
        <p:spPr>
          <a:prstGeom prst="rect">
            <a:avLst/>
          </a:prstGeom>
        </p:spPr>
        <p:txBody>
          <a:bodyPr/>
          <a:lstStyle/>
          <a:p>
            <a:pPr defTabSz="886968">
              <a:defRPr sz="2910"/>
            </a:pPr>
          </a:p>
        </p:txBody>
      </p:sp>
      <p:grpSp>
        <p:nvGrpSpPr>
          <p:cNvPr id="218" name="Google Shape;118;p19"/>
          <p:cNvGrpSpPr/>
          <p:nvPr/>
        </p:nvGrpSpPr>
        <p:grpSpPr>
          <a:xfrm>
            <a:off x="2462914" y="468728"/>
            <a:ext cx="6244204" cy="774511"/>
            <a:chOff x="0" y="0"/>
            <a:chExt cx="6244202" cy="774510"/>
          </a:xfrm>
        </p:grpSpPr>
        <p:sp>
          <p:nvSpPr>
            <p:cNvPr id="216"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7" name="Work day"/>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Work day</a:t>
              </a:r>
            </a:p>
          </p:txBody>
        </p:sp>
      </p:grpSp>
      <p:sp>
        <p:nvSpPr>
          <p:cNvPr id="219"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0" name="Weekly Goal:…"/>
          <p:cNvSpPr txBox="1"/>
          <p:nvPr/>
        </p:nvSpPr>
        <p:spPr>
          <a:xfrm>
            <a:off x="4848179" y="1531166"/>
            <a:ext cx="3481017" cy="102288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rPr b="1"/>
              <a:t>Weekly Goal:</a:t>
            </a:r>
            <a:r>
              <a:t> </a:t>
            </a:r>
          </a:p>
          <a:p>
            <a:pPr marL="233947" indent="-233947">
              <a:buSzPct val="100000"/>
              <a:buAutoNum type="alphaUcPeriod" startAt="1"/>
              <a:defRPr>
                <a:solidFill>
                  <a:schemeClr val="accent4"/>
                </a:solidFill>
              </a:defRPr>
            </a:pPr>
            <a:r>
              <a:t>Complete up through </a:t>
            </a:r>
            <a:r>
              <a:rPr b="1"/>
              <a:t>unit 8</a:t>
            </a:r>
            <a:endParaRPr b="1"/>
          </a:p>
          <a:p>
            <a:pPr marL="233947" indent="-233947">
              <a:buSzPct val="100000"/>
              <a:buAutoNum type="alphaUcPeriod" startAt="1"/>
              <a:defRPr>
                <a:solidFill>
                  <a:schemeClr val="accent4"/>
                </a:solidFill>
              </a:defRPr>
            </a:pPr>
            <a:r>
              <a:t>After you have finished unit 8, work on </a:t>
            </a:r>
            <a:r>
              <a:rPr b="1"/>
              <a:t>Python Word Game: Introduction</a:t>
            </a:r>
            <a:r>
              <a:t> on CodeHS</a:t>
            </a:r>
          </a:p>
        </p:txBody>
      </p:sp>
      <p:sp>
        <p:nvSpPr>
          <p:cNvPr id="221" name="Google Shape;82;p14"/>
          <p:cNvSpPr txBox="1"/>
          <p:nvPr/>
        </p:nvSpPr>
        <p:spPr>
          <a:xfrm>
            <a:off x="532198" y="1609174"/>
            <a:ext cx="2990678" cy="149005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Find your seat  </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Read through the Weekly goals to the right and the framing below.</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Copy the vocab below in your notes (if it’s not there already</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Begin work! Raise your hand quietly if you have any questions</a:t>
            </a:r>
          </a:p>
        </p:txBody>
      </p:sp>
      <p:sp>
        <p:nvSpPr>
          <p:cNvPr id="222"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3" name="Indexing…"/>
          <p:cNvSpPr txBox="1"/>
          <p:nvPr/>
        </p:nvSpPr>
        <p:spPr>
          <a:xfrm>
            <a:off x="5059050" y="3308158"/>
            <a:ext cx="3059275"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Indexing</a:t>
            </a:r>
          </a:p>
          <a:p>
            <a:pPr/>
            <a:r>
              <a:t>A technique to find a specific character in a string. If </a:t>
            </a:r>
            <a:r>
              <a:rPr>
                <a:solidFill>
                  <a:srgbClr val="000000"/>
                </a:solidFill>
              </a:rPr>
              <a:t>word</a:t>
            </a:r>
            <a:r>
              <a:t> represents a </a:t>
            </a:r>
          </a:p>
          <a:p>
            <a:pPr/>
            <a:r>
              <a:t>string than </a:t>
            </a:r>
            <a:r>
              <a:rPr>
                <a:solidFill>
                  <a:srgbClr val="000000"/>
                </a:solidFill>
              </a:rPr>
              <a:t>word[</a:t>
            </a:r>
            <a:r>
              <a:t>i</a:t>
            </a:r>
            <a:r>
              <a:rPr>
                <a:solidFill>
                  <a:srgbClr val="000000"/>
                </a:solidFill>
              </a:rPr>
              <a:t>] </a:t>
            </a:r>
            <a:r>
              <a:t>returns the character corresponding to the i</a:t>
            </a:r>
            <a:r>
              <a:rPr>
                <a:solidFill>
                  <a:srgbClr val="000000"/>
                </a:solidFill>
              </a:rPr>
              <a:t>th</a:t>
            </a:r>
            <a:r>
              <a:t> index.</a:t>
            </a:r>
          </a:p>
        </p:txBody>
      </p:sp>
      <p:sp>
        <p:nvSpPr>
          <p:cNvPr id="224" name="Index…"/>
          <p:cNvSpPr txBox="1"/>
          <p:nvPr/>
        </p:nvSpPr>
        <p:spPr>
          <a:xfrm>
            <a:off x="1653136" y="3308158"/>
            <a:ext cx="2772439"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a:t>
            </a:r>
          </a:p>
          <a:p>
            <a:pPr/>
            <a:r>
              <a:t>The position of an element in a list. The first element is at index 0, the second element is at index 1, and so 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2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2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2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ouble-click to edit"/>
          <p:cNvSpPr txBox="1"/>
          <p:nvPr>
            <p:ph type="title"/>
          </p:nvPr>
        </p:nvSpPr>
        <p:spPr>
          <a:prstGeom prst="rect">
            <a:avLst/>
          </a:prstGeom>
        </p:spPr>
        <p:txBody>
          <a:bodyPr/>
          <a:lstStyle/>
          <a:p>
            <a:pPr defTabSz="886968">
              <a:defRPr sz="2910"/>
            </a:pPr>
          </a:p>
        </p:txBody>
      </p:sp>
      <p:sp>
        <p:nvSpPr>
          <p:cNvPr id="229"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32" name="Google Shape;118;p19"/>
          <p:cNvGrpSpPr/>
          <p:nvPr/>
        </p:nvGrpSpPr>
        <p:grpSpPr>
          <a:xfrm>
            <a:off x="2147095" y="500360"/>
            <a:ext cx="6535195" cy="810605"/>
            <a:chOff x="0" y="0"/>
            <a:chExt cx="6535193" cy="810604"/>
          </a:xfrm>
        </p:grpSpPr>
        <p:sp>
          <p:nvSpPr>
            <p:cNvPr id="230"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1"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3"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Double-click to edit"/>
          <p:cNvSpPr txBox="1"/>
          <p:nvPr>
            <p:ph type="title"/>
          </p:nvPr>
        </p:nvSpPr>
        <p:spPr>
          <a:prstGeom prst="rect">
            <a:avLst/>
          </a:prstGeom>
        </p:spPr>
        <p:txBody>
          <a:bodyPr/>
          <a:lstStyle/>
          <a:p>
            <a:pPr defTabSz="886968">
              <a:defRPr sz="2910"/>
            </a:pPr>
          </a:p>
        </p:txBody>
      </p:sp>
      <p:sp>
        <p:nvSpPr>
          <p:cNvPr id="236" name="a. Students will receive their phones at the end of 9th period and 10th period.…"/>
          <p:cNvSpPr txBox="1"/>
          <p:nvPr/>
        </p:nvSpPr>
        <p:spPr>
          <a:xfrm>
            <a:off x="2043641" y="1683954"/>
            <a:ext cx="5514963" cy="2786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900">
                <a:solidFill>
                  <a:srgbClr val="222222"/>
                </a:solidFill>
              </a:defRPr>
            </a:pPr>
            <a:r>
              <a:t>a. Students will receive their phones at the end of 9th period and 10th period. </a:t>
            </a:r>
          </a:p>
          <a:p>
            <a:pPr defTabSz="457200">
              <a:defRPr sz="1900">
                <a:solidFill>
                  <a:srgbClr val="222222"/>
                </a:solidFill>
              </a:defRPr>
            </a:pPr>
            <a:r>
              <a:t>b. Students without a phone may leave class immediately. All other students should remain seated. Once a student collects their phone, they should exit the classroom.  </a:t>
            </a:r>
          </a:p>
          <a:p>
            <a:pPr defTabSz="457200">
              <a:defRPr sz="1900">
                <a:solidFill>
                  <a:srgbClr val="222222"/>
                </a:solidFill>
              </a:defRPr>
            </a:pPr>
            <a:r>
              <a:t>c. Students must show their ID, program, or a notebook with their name on it to receive their phone. </a:t>
            </a:r>
          </a:p>
        </p:txBody>
      </p:sp>
      <p:grpSp>
        <p:nvGrpSpPr>
          <p:cNvPr id="239" name="Google Shape;118;p19"/>
          <p:cNvGrpSpPr/>
          <p:nvPr/>
        </p:nvGrpSpPr>
        <p:grpSpPr>
          <a:xfrm>
            <a:off x="2147095" y="500360"/>
            <a:ext cx="6535195" cy="810605"/>
            <a:chOff x="0" y="0"/>
            <a:chExt cx="6535193" cy="810604"/>
          </a:xfrm>
        </p:grpSpPr>
        <p:sp>
          <p:nvSpPr>
            <p:cNvPr id="237"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8" name="Cell phone distro…"/>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Cell phone distro</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Carefully read the directions below</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