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www.youtube.com/watch?v=K7TL5NMlKIk"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Shape 158"/>
          <p:cNvSpPr/>
          <p:nvPr>
            <p:ph type="sldImg"/>
          </p:nvPr>
        </p:nvSpPr>
        <p:spPr>
          <a:prstGeom prst="rect">
            <a:avLst/>
          </a:prstGeom>
        </p:spPr>
        <p:txBody>
          <a:bodyPr/>
          <a:lstStyle/>
          <a:p>
            <a:pPr/>
          </a:p>
        </p:txBody>
      </p:sp>
      <p:sp>
        <p:nvSpPr>
          <p:cNvPr id="159" name="Shape 159"/>
          <p:cNvSpPr/>
          <p:nvPr>
            <p:ph type="body" sz="quarter" idx="1"/>
          </p:nvPr>
        </p:nvSpPr>
        <p:spPr>
          <a:prstGeom prst="rect">
            <a:avLst/>
          </a:prstGeom>
        </p:spPr>
        <p:txBody>
          <a:bodyPr/>
          <a:lstStyle/>
          <a:p>
            <a:pPr/>
            <a:r>
              <a:t>students need calculators</a:t>
            </a:r>
          </a:p>
          <a:p>
            <a:pPr/>
            <a:r>
              <a:t>no new vocab</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See answer key.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apply box method = -4x^3+4x^2 -2x + 3.</a:t>
            </a:r>
          </a:p>
          <a:p>
            <a:pPr/>
            <a:r>
              <a:t>5. N.T(t) = 20(4t+2)^2 -80(4t+2) + 500 =</a:t>
            </a:r>
          </a:p>
          <a:p>
            <a:pPr/>
            <a:r>
              <a:t>20(4t+2)[4t+2 - 4] </a:t>
            </a:r>
          </a:p>
          <a:p>
            <a:pPr/>
            <a:r>
              <a:t>20(4t+2)(4t-2) + 500=</a:t>
            </a:r>
          </a:p>
          <a:p>
            <a:pPr/>
            <a:r>
              <a:t>20[4t^2 -4] + 500 = 2000</a:t>
            </a:r>
          </a:p>
          <a:p>
            <a:pPr/>
            <a:r>
              <a:t>1500/20 = 4t^2 - 4</a:t>
            </a:r>
          </a:p>
          <a:p>
            <a:pPr/>
            <a:r>
              <a:t>79 = 4t^2</a:t>
            </a:r>
          </a:p>
          <a:p>
            <a:pPr/>
          </a:p>
          <a:p>
            <a:pPr/>
            <a:r>
              <a:t>t = sqrt(79)/2</a:t>
            </a:r>
          </a:p>
          <a:p>
            <a:pPr/>
          </a:p>
          <a:p>
            <a:pPr/>
            <a:r>
              <a:t>+is this in the domain of our function? no its about 4.44. so the bacteria count will never reach 2000.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see handwritten notes for solution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the plan: We’ll go through one of the Pset #5 word problems together.</a:t>
            </a:r>
          </a:p>
          <a:p>
            <a:pPr/>
            <a:r>
              <a:t>You’ll work with a partner to solve some other word problems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see handwritten notes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marL="233947" indent="-233947">
              <a:buSzPct val="100000"/>
              <a:buAutoNum type="alphaLcPeriod" startAt="1"/>
            </a:pPr>
            <a:r>
              <a:t>A pebble is dropped in the pond. The ripples are ‘concentric’ circles.  r(t) = 0.6t.  A(r) = pi*rt^2. </a:t>
            </a:r>
          </a:p>
          <a:p>
            <a:pPr marL="233947" indent="-233947">
              <a:buSzPct val="100000"/>
              <a:buAutoNum type="alphaLcPeriod" startAt="1"/>
            </a:pPr>
            <a:r>
              <a:t>A sensible answer would be a real number.  </a:t>
            </a:r>
            <a:br/>
            <a:r>
              <a:t>+What could be an interval for this number? </a:t>
            </a:r>
            <a:br/>
            <a:r>
              <a:t>+Do we think the answer will be negative? no because all the numbers here are positive</a:t>
            </a:r>
            <a:br/>
            <a:r>
              <a:t>+will the answer be bigger than 10? hard to know but 1.3 is pretty small so probably not</a:t>
            </a:r>
            <a:br/>
            <a:r>
              <a:t>so we know that the answer is probably somewhere between 0 and 10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marL="233947" indent="-233947">
              <a:buSzPct val="100000"/>
              <a:buAutoNum type="alphaLcPeriod" startAt="1"/>
            </a:pPr>
          </a:p>
          <a:p>
            <a:pPr/>
            <a:r>
              <a:t>see handwritten notes</a:t>
            </a:r>
          </a:p>
          <a:p>
            <a:pPr/>
          </a:p>
          <a:p>
            <a:pPr/>
            <a:r>
              <a:t>based on video: </a:t>
            </a:r>
            <a:r>
              <a:rPr u="sng">
                <a:solidFill>
                  <a:srgbClr val="0000FF"/>
                </a:solidFill>
                <a:uFill>
                  <a:solidFill>
                    <a:srgbClr val="0000FF"/>
                  </a:solidFill>
                </a:uFill>
                <a:hlinkClick r:id="rId3" invalidUrl="" action="" tgtFrame="" tooltip="" history="1" highlightClick="0" endSnd="0"/>
              </a:rPr>
              <a:t>https://www.youtube.com/watch?v=K7TL5NMlKIk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marL="233947" indent="-233947">
              <a:buSzPct val="100000"/>
              <a:buAutoNum type="alphaLcPeriod" startAt="1"/>
            </a:pPr>
            <a:r>
              <a:t>It resembles problems involving combinations of functions. In this case, it’s specifically composite functions, because the radius goes into the area.</a:t>
            </a:r>
          </a:p>
          <a:p>
            <a:pPr marL="233947" indent="-233947">
              <a:buSzPct val="100000"/>
              <a:buAutoNum type="alphaLcPeriod" startAt="1"/>
            </a:pPr>
            <a:r>
              <a:t>A good first step could be finding the composite of A and r.</a:t>
            </a:r>
            <a:br/>
            <a:r>
              <a:t>+How do we know whether to compose A with r or r with A? It’s A with r because the input for A is a radius, which is the output for 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WORK THROUGH ON BOARD</a:t>
            </a:r>
          </a:p>
          <a:p>
            <a:pPr/>
            <a:r>
              <a:t>r(t) = 0.6t</a:t>
            </a:r>
          </a:p>
          <a:p>
            <a:pPr/>
            <a:r>
              <a:t>A(r) = pi r t^2 </a:t>
            </a:r>
          </a:p>
          <a:p>
            <a:pPr/>
          </a:p>
          <a:p>
            <a:pPr/>
            <a:r>
              <a:t>(A . r)(t) = A(r(t)) = </a:t>
            </a:r>
          </a:p>
          <a:p>
            <a:pPr/>
            <a:r>
              <a:t>pi (0.6 t)t^2 = 0.6 pi t^3 </a:t>
            </a:r>
          </a:p>
          <a:p>
            <a:pPr/>
          </a:p>
          <a:p>
            <a:pPr/>
            <a:r>
              <a:t>We could appoximate the coefficient by multiplying 0.6 with pi, but right now I want to keep things as simple and accurate as possible.</a:t>
            </a:r>
          </a:p>
          <a:p>
            <a:pPr/>
          </a:p>
          <a:p>
            <a:pPr/>
            <a:r>
              <a:t>Final step. plug t = 1.3 </a:t>
            </a:r>
          </a:p>
          <a:p>
            <a:pPr/>
            <a:r>
              <a:t>0.6 pi (1.3)^3  = 4.14 </a:t>
            </a:r>
          </a:p>
          <a:p>
            <a:pPr/>
          </a:p>
          <a:p>
            <a:pPr/>
          </a:p>
          <a:p>
            <a:pPr/>
            <a:r>
              <a:t>review work. </a:t>
            </a:r>
          </a:p>
          <a:p>
            <a:pPr/>
            <a:r>
              <a:t>Go through our calculations. +Do we see any mistakes? maybe! it depends on if I do something wrong here.</a:t>
            </a:r>
          </a:p>
          <a:p>
            <a:pPr/>
            <a:r>
              <a:t>+does this answer make sense, yes it’s bigger than 0 and less than 10. So this seems like a reasonable answer!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+How do I make a plan? Make sure you understand the question, then think about which combination of functions will make sense here.</a:t>
            </a:r>
          </a:p>
          <a:p>
            <a:pPr/>
            <a:r>
              <a:t>+ how do I know if my answer is correct? Maybe check in with another group. If there ’s a difference you can talk about what you did differently.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a:t>
            </a:r>
            <a:r>
              <a:t> </a:t>
            </a:r>
            <a:r>
              <a:rPr b="0"/>
              <a:t>use graphical method to find the optimal solution for a problem?</a:t>
            </a:r>
          </a:p>
        </p:txBody>
      </p:sp>
      <p:sp>
        <p:nvSpPr>
          <p:cNvPr id="46" name="Google Shape;31;p4"/>
          <p:cNvSpPr txBox="1"/>
          <p:nvPr/>
        </p:nvSpPr>
        <p:spPr>
          <a:xfrm>
            <a:off x="6918586" y="503"/>
            <a:ext cx="5621103"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4/25/22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Pre-calculus </a:t>
            </a:r>
          </a:p>
          <a:p>
            <a:pPr>
              <a:defRPr sz="4300">
                <a:solidFill>
                  <a:srgbClr val="0000FF"/>
                </a:solidFill>
              </a:defRPr>
            </a:pPr>
            <a:r>
              <a:t>Lesson 12.1</a:t>
            </a:r>
          </a:p>
        </p:txBody>
      </p:sp>
      <p:sp>
        <p:nvSpPr>
          <p:cNvPr id="157"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April 25,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sp>
        <p:nvSpPr>
          <p:cNvPr id="215" name="Double-click to edit"/>
          <p:cNvSpPr txBox="1"/>
          <p:nvPr>
            <p:ph type="body" idx="1"/>
          </p:nvPr>
        </p:nvSpPr>
        <p:spPr>
          <a:prstGeom prst="rect">
            <a:avLst/>
          </a:prstGeom>
        </p:spPr>
        <p:txBody>
          <a:bodyPr/>
          <a:lstStyle/>
          <a:p>
            <a:pPr/>
          </a:p>
        </p:txBody>
      </p:sp>
      <p:pic>
        <p:nvPicPr>
          <p:cNvPr id="216" name="Image" descr="Image"/>
          <p:cNvPicPr>
            <a:picLocks noChangeAspect="1"/>
          </p:cNvPicPr>
          <p:nvPr/>
        </p:nvPicPr>
        <p:blipFill>
          <a:blip r:embed="rId3">
            <a:extLst/>
          </a:blip>
          <a:stretch>
            <a:fillRect/>
          </a:stretch>
        </p:blipFill>
        <p:spPr>
          <a:xfrm>
            <a:off x="578055" y="1381990"/>
            <a:ext cx="8394701" cy="24638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ouble-click to edit"/>
          <p:cNvSpPr txBox="1"/>
          <p:nvPr>
            <p:ph type="title"/>
          </p:nvPr>
        </p:nvSpPr>
        <p:spPr>
          <a:prstGeom prst="rect">
            <a:avLst/>
          </a:prstGeom>
        </p:spPr>
        <p:txBody>
          <a:bodyPr/>
          <a:lstStyle/>
          <a:p>
            <a:pPr defTabSz="886968">
              <a:defRPr sz="2910"/>
            </a:pPr>
          </a:p>
        </p:txBody>
      </p:sp>
      <p:sp>
        <p:nvSpPr>
          <p:cNvPr id="221" name="Double-click to edit"/>
          <p:cNvSpPr txBox="1"/>
          <p:nvPr>
            <p:ph type="body" idx="1"/>
          </p:nvPr>
        </p:nvSpPr>
        <p:spPr>
          <a:prstGeom prst="rect">
            <a:avLst/>
          </a:prstGeom>
        </p:spPr>
        <p:txBody>
          <a:bodyPr/>
          <a:lstStyle/>
          <a:p>
            <a:pPr/>
          </a:p>
        </p:txBody>
      </p:sp>
      <p:pic>
        <p:nvPicPr>
          <p:cNvPr id="222" name="Image" descr="Image"/>
          <p:cNvPicPr>
            <a:picLocks noChangeAspect="1"/>
          </p:cNvPicPr>
          <p:nvPr/>
        </p:nvPicPr>
        <p:blipFill>
          <a:blip r:embed="rId2">
            <a:extLst/>
          </a:blip>
          <a:stretch>
            <a:fillRect/>
          </a:stretch>
        </p:blipFill>
        <p:spPr>
          <a:xfrm>
            <a:off x="1074575" y="1197093"/>
            <a:ext cx="7531101" cy="12700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ouble-click to edit"/>
          <p:cNvSpPr txBox="1"/>
          <p:nvPr>
            <p:ph type="title"/>
          </p:nvPr>
        </p:nvSpPr>
        <p:spPr>
          <a:prstGeom prst="rect">
            <a:avLst/>
          </a:prstGeom>
        </p:spPr>
        <p:txBody>
          <a:bodyPr/>
          <a:lstStyle/>
          <a:p>
            <a:pPr defTabSz="886968">
              <a:defRPr sz="2910"/>
            </a:pPr>
          </a:p>
        </p:txBody>
      </p:sp>
      <p:sp>
        <p:nvSpPr>
          <p:cNvPr id="225" name="Double-click to edit"/>
          <p:cNvSpPr txBox="1"/>
          <p:nvPr>
            <p:ph type="body" idx="1"/>
          </p:nvPr>
        </p:nvSpPr>
        <p:spPr>
          <a:prstGeom prst="rect">
            <a:avLst/>
          </a:prstGeom>
        </p:spPr>
        <p:txBody>
          <a:bodyPr/>
          <a:lstStyle/>
          <a:p>
            <a:pPr/>
          </a:p>
        </p:txBody>
      </p:sp>
      <p:pic>
        <p:nvPicPr>
          <p:cNvPr id="226" name="Image" descr="Image"/>
          <p:cNvPicPr>
            <a:picLocks noChangeAspect="1"/>
          </p:cNvPicPr>
          <p:nvPr/>
        </p:nvPicPr>
        <p:blipFill>
          <a:blip r:embed="rId2">
            <a:extLst/>
          </a:blip>
          <a:stretch>
            <a:fillRect/>
          </a:stretch>
        </p:blipFill>
        <p:spPr>
          <a:xfrm>
            <a:off x="2200716" y="1514014"/>
            <a:ext cx="6130176" cy="2825629"/>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
          <p:cNvSpPr txBox="1"/>
          <p:nvPr>
            <p:ph type="title"/>
          </p:nvPr>
        </p:nvSpPr>
        <p:spPr>
          <a:prstGeom prst="rect">
            <a:avLst/>
          </a:prstGeom>
        </p:spPr>
        <p:txBody>
          <a:bodyPr/>
          <a:lstStyle>
            <a:lvl1pPr defTabSz="886968">
              <a:defRPr sz="2910"/>
            </a:lvl1pPr>
          </a:lstStyle>
          <a:p>
            <a:pPr/>
            <a:r>
              <a:t>d</a:t>
            </a:r>
          </a:p>
        </p:txBody>
      </p:sp>
      <p:sp>
        <p:nvSpPr>
          <p:cNvPr id="229" name="Google Shape;124;p20"/>
          <p:cNvSpPr txBox="1"/>
          <p:nvPr/>
        </p:nvSpPr>
        <p:spPr>
          <a:xfrm>
            <a:off x="2400250" y="575950"/>
            <a:ext cx="6321601" cy="63540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lvl1pPr>
              <a:defRPr sz="2100">
                <a:latin typeface="+mn-lt"/>
                <a:ea typeface="+mn-ea"/>
                <a:cs typeface="+mn-cs"/>
                <a:sym typeface="Arial"/>
              </a:defRPr>
            </a:lvl1pPr>
          </a:lstStyle>
          <a:p>
            <a:pPr/>
            <a:r>
              <a:t>Reflection</a:t>
            </a:r>
          </a:p>
        </p:txBody>
      </p:sp>
      <p:sp>
        <p:nvSpPr>
          <p:cNvPr id="230" name="How was using the how to solve it method helpful?…"/>
          <p:cNvSpPr txBox="1"/>
          <p:nvPr>
            <p:ph type="body" sz="half" idx="1"/>
          </p:nvPr>
        </p:nvSpPr>
        <p:spPr>
          <a:xfrm>
            <a:off x="2437778" y="1352600"/>
            <a:ext cx="5621102" cy="3002402"/>
          </a:xfrm>
          <a:prstGeom prst="rect">
            <a:avLst/>
          </a:prstGeom>
        </p:spPr>
        <p:txBody>
          <a:bodyPr/>
          <a:lstStyle/>
          <a:p>
            <a:pPr marL="258451" indent="-258451" defTabSz="457200">
              <a:lnSpc>
                <a:spcPct val="100000"/>
              </a:lnSpc>
              <a:spcBef>
                <a:spcPts val="1200"/>
              </a:spcBef>
              <a:buClrTx/>
              <a:buSzPct val="100000"/>
              <a:buFontTx/>
              <a:buAutoNum type="arabicPeriod" startAt="1"/>
              <a:defRPr b="1" sz="1933">
                <a:solidFill>
                  <a:srgbClr val="231F20"/>
                </a:solidFill>
                <a:latin typeface="Times Roman"/>
                <a:ea typeface="Times Roman"/>
                <a:cs typeface="Times Roman"/>
                <a:sym typeface="Times Roman"/>
              </a:defRPr>
            </a:pPr>
            <a:r>
              <a:t>How was using the </a:t>
            </a:r>
            <a:r>
              <a:rPr i="1"/>
              <a:t>how to solve it </a:t>
            </a:r>
            <a:r>
              <a:t>method helpful?</a:t>
            </a:r>
          </a:p>
          <a:p>
            <a:pPr marL="258451" indent="-258451" defTabSz="457200">
              <a:lnSpc>
                <a:spcPct val="100000"/>
              </a:lnSpc>
              <a:spcBef>
                <a:spcPts val="1200"/>
              </a:spcBef>
              <a:buClrTx/>
              <a:buSzPct val="100000"/>
              <a:buFontTx/>
              <a:buAutoNum type="arabicPeriod" startAt="1"/>
              <a:defRPr b="1" sz="1933">
                <a:solidFill>
                  <a:srgbClr val="231F20"/>
                </a:solidFill>
                <a:latin typeface="Times Roman"/>
                <a:ea typeface="Times Roman"/>
                <a:cs typeface="Times Roman"/>
                <a:sym typeface="Times Roman"/>
              </a:defRPr>
            </a:pPr>
            <a:r>
              <a:t>What was most challenging about the method?</a:t>
            </a:r>
          </a:p>
          <a:p>
            <a:pPr marL="258451" indent="-258451" defTabSz="457200">
              <a:lnSpc>
                <a:spcPct val="100000"/>
              </a:lnSpc>
              <a:spcBef>
                <a:spcPts val="1200"/>
              </a:spcBef>
              <a:buClrTx/>
              <a:buSzPct val="100000"/>
              <a:buFontTx/>
              <a:buAutoNum type="arabicPeriod" startAt="1"/>
              <a:defRPr b="1" sz="1933">
                <a:solidFill>
                  <a:srgbClr val="231F20"/>
                </a:solidFill>
                <a:latin typeface="Times Roman"/>
                <a:ea typeface="Times Roman"/>
                <a:cs typeface="Times Roman"/>
                <a:sym typeface="Times Roman"/>
              </a:defRPr>
            </a:pPr>
            <a:r>
              <a:t>Do you feel like you’re more prepared to solve word problems in the future? Why or why not?</a:t>
            </a:r>
          </a:p>
          <a:p>
            <a:pPr marL="258451" indent="-258451" defTabSz="457200">
              <a:lnSpc>
                <a:spcPct val="100000"/>
              </a:lnSpc>
              <a:spcBef>
                <a:spcPts val="1200"/>
              </a:spcBef>
              <a:buClrTx/>
              <a:buSzPct val="100000"/>
              <a:buFontTx/>
              <a:buAutoNum type="arabicPeriod" startAt="1"/>
              <a:defRPr b="1" sz="1933">
                <a:solidFill>
                  <a:srgbClr val="231F20"/>
                </a:solidFill>
                <a:latin typeface="Times Roman"/>
                <a:ea typeface="Times Roman"/>
                <a:cs typeface="Times Roman"/>
                <a:sym typeface="Times Roman"/>
              </a:defRPr>
            </a:pPr>
            <a:r>
              <a:t>Before we go: Please arrange desks in rows!!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3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118;p19"/>
          <p:cNvSpPr txBox="1"/>
          <p:nvPr>
            <p:ph type="title"/>
          </p:nvPr>
        </p:nvSpPr>
        <p:spPr>
          <a:xfrm>
            <a:off x="1424036" y="575950"/>
            <a:ext cx="7302727" cy="1059081"/>
          </a:xfrm>
          <a:prstGeom prst="rect">
            <a:avLst/>
          </a:prstGeom>
          <a:solidFill>
            <a:srgbClr val="FFFFFF"/>
          </a:solidFill>
          <a:ln w="25400">
            <a:solidFill>
              <a:schemeClr val="accent1"/>
            </a:solidFill>
            <a:round/>
          </a:ln>
        </p:spPr>
        <p:txBody>
          <a:bodyPr/>
          <a:lstStyle/>
          <a:p>
            <a:pPr>
              <a:defRPr b="0" sz="2400">
                <a:solidFill>
                  <a:srgbClr val="F46524"/>
                </a:solidFill>
                <a:latin typeface="+mn-lt"/>
                <a:ea typeface="+mn-ea"/>
                <a:cs typeface="+mn-cs"/>
                <a:sym typeface="Arial"/>
              </a:defRPr>
            </a:pPr>
            <a:r>
              <a:t>do now</a:t>
            </a:r>
          </a:p>
          <a:p>
            <a:pPr>
              <a:defRPr b="0" sz="1400">
                <a:solidFill>
                  <a:schemeClr val="accent3">
                    <a:lumOff val="-9098"/>
                  </a:schemeClr>
                </a:solidFill>
                <a:latin typeface="+mj-lt"/>
                <a:ea typeface="+mj-ea"/>
                <a:cs typeface="+mj-cs"/>
                <a:sym typeface="Helvetica"/>
              </a:defRPr>
            </a:pPr>
            <a:r>
              <a:rPr>
                <a:solidFill>
                  <a:schemeClr val="accent5"/>
                </a:solidFill>
              </a:rPr>
              <a:t>be sure to:</a:t>
            </a:r>
            <a:r>
              <a:rPr>
                <a:solidFill>
                  <a:schemeClr val="accent5">
                    <a:lumOff val="-9843"/>
                  </a:schemeClr>
                </a:solidFill>
              </a:rPr>
              <a:t> </a:t>
            </a:r>
            <a:r>
              <a:t>Get out your </a:t>
            </a:r>
            <a:r>
              <a:rPr b="1"/>
              <a:t>binder</a:t>
            </a:r>
            <a:r>
              <a:t>. Copy </a:t>
            </a:r>
            <a:r>
              <a:rPr b="1"/>
              <a:t>goal </a:t>
            </a:r>
            <a:r>
              <a:t>and answer </a:t>
            </a:r>
            <a:r>
              <a:rPr b="1"/>
              <a:t>do now</a:t>
            </a:r>
            <a:r>
              <a:t> </a:t>
            </a:r>
            <a:r>
              <a:t>questions below. Show all work or write a complete sentence for each answer:</a:t>
            </a:r>
          </a:p>
        </p:txBody>
      </p:sp>
      <p:sp>
        <p:nvSpPr>
          <p:cNvPr id="162" name="How do you find two points that satisfy the equations to the right?…"/>
          <p:cNvSpPr txBox="1"/>
          <p:nvPr/>
        </p:nvSpPr>
        <p:spPr>
          <a:xfrm>
            <a:off x="305303" y="1956587"/>
            <a:ext cx="2653076" cy="1295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do you find two points that satisfy the equations to the right?</a:t>
            </a:r>
          </a:p>
          <a:p>
            <a:pPr marL="187157" indent="-187157">
              <a:buSzPct val="100000"/>
              <a:buAutoNum type="arabicPeriod" startAt="1"/>
            </a:pPr>
            <a:r>
              <a:t>How do you plot these equations</a:t>
            </a:r>
          </a:p>
        </p:txBody>
      </p:sp>
      <p:sp>
        <p:nvSpPr>
          <p:cNvPr id="163" name="Text"/>
          <p:cNvSpPr txBox="1"/>
          <p:nvPr/>
        </p:nvSpPr>
        <p:spPr>
          <a:xfrm>
            <a:off x="4805529" y="2426017"/>
            <a:ext cx="1174015" cy="22497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E22400"/>
                </a:solidFill>
              </a:defRPr>
            </a:lvl1pPr>
          </a:lstStyle>
          <a:p>
            <a:pPr/>
            <a14:m>
              <m:oMathPara>
                <m:oMathParaPr>
                  <m:jc m:val="left"/>
                </m:oMathParaPr>
                <m:oMath>
                  <m:r>
                    <a:rPr xmlns:a="http://schemas.openxmlformats.org/drawingml/2006/main" sz="1700" i="1">
                      <a:solidFill>
                        <a:srgbClr val="E22400"/>
                      </a:solidFill>
                      <a:latin typeface="Cambria Math" panose="02040503050406030204" pitchFamily="18" charset="0"/>
                    </a:rPr>
                    <m:t>5</m:t>
                  </m:r>
                  <m:r>
                    <a:rPr xmlns:a="http://schemas.openxmlformats.org/drawingml/2006/main" sz="1700" i="1">
                      <a:solidFill>
                        <a:srgbClr val="E22400"/>
                      </a:solidFill>
                      <a:latin typeface="Cambria Math" panose="02040503050406030204" pitchFamily="18" charset="0"/>
                    </a:rPr>
                    <m:t>x</m:t>
                  </m:r>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4</m:t>
                  </m:r>
                  <m:r>
                    <a:rPr xmlns:a="http://schemas.openxmlformats.org/drawingml/2006/main" sz="1700" i="1">
                      <a:solidFill>
                        <a:srgbClr val="E22400"/>
                      </a:solidFill>
                      <a:latin typeface="Cambria Math" panose="02040503050406030204" pitchFamily="18" charset="0"/>
                    </a:rPr>
                    <m:t>y</m:t>
                  </m:r>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80</m:t>
                  </m:r>
                </m:oMath>
              </m:oMathPara>
            </a14:m>
          </a:p>
        </p:txBody>
      </p:sp>
      <p:sp>
        <p:nvSpPr>
          <p:cNvPr id="164" name="Text"/>
          <p:cNvSpPr txBox="1"/>
          <p:nvPr/>
        </p:nvSpPr>
        <p:spPr>
          <a:xfrm>
            <a:off x="4640440" y="2751600"/>
            <a:ext cx="1504193" cy="2249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42A9"/>
                </a:solidFill>
              </a:defRPr>
            </a:lvl1pPr>
          </a:lstStyle>
          <a:p>
            <a:pPr/>
            <a14:m>
              <m:oMathPara>
                <m:oMathParaPr>
                  <m:jc m:val="left"/>
                </m:oMathParaPr>
                <m:oMath>
                  <m:r>
                    <a:rPr xmlns:a="http://schemas.openxmlformats.org/drawingml/2006/main" sz="1700" i="1">
                      <a:solidFill>
                        <a:srgbClr val="0042A9"/>
                      </a:solidFill>
                      <a:latin typeface="Cambria Math" panose="02040503050406030204" pitchFamily="18" charset="0"/>
                    </a:rPr>
                    <m:t>10</m:t>
                  </m:r>
                  <m:r>
                    <a:rPr xmlns:a="http://schemas.openxmlformats.org/drawingml/2006/main" sz="1700" i="1">
                      <a:solidFill>
                        <a:srgbClr val="0042A9"/>
                      </a:solidFill>
                      <a:latin typeface="Cambria Math" panose="02040503050406030204" pitchFamily="18" charset="0"/>
                    </a:rPr>
                    <m:t>x</m:t>
                  </m:r>
                  <m:r>
                    <a:rPr xmlns:a="http://schemas.openxmlformats.org/drawingml/2006/main" sz="1700" i="1">
                      <a:solidFill>
                        <a:srgbClr val="0042A9"/>
                      </a:solidFill>
                      <a:latin typeface="Cambria Math" panose="02040503050406030204" pitchFamily="18" charset="0"/>
                    </a:rPr>
                    <m:t>+</m:t>
                  </m:r>
                  <m:r>
                    <a:rPr xmlns:a="http://schemas.openxmlformats.org/drawingml/2006/main" sz="1700" i="1">
                      <a:solidFill>
                        <a:srgbClr val="0042A9"/>
                      </a:solidFill>
                      <a:latin typeface="Cambria Math" panose="02040503050406030204" pitchFamily="18" charset="0"/>
                    </a:rPr>
                    <m:t>20</m:t>
                  </m:r>
                  <m:r>
                    <a:rPr xmlns:a="http://schemas.openxmlformats.org/drawingml/2006/main" sz="1700" i="1">
                      <a:solidFill>
                        <a:srgbClr val="0042A9"/>
                      </a:solidFill>
                      <a:latin typeface="Cambria Math" panose="02040503050406030204" pitchFamily="18" charset="0"/>
                    </a:rPr>
                    <m:t>y</m:t>
                  </m:r>
                  <m:r>
                    <a:rPr xmlns:a="http://schemas.openxmlformats.org/drawingml/2006/main" sz="1700" i="1">
                      <a:solidFill>
                        <a:srgbClr val="0042A9"/>
                      </a:solidFill>
                      <a:latin typeface="Cambria Math" panose="02040503050406030204" pitchFamily="18" charset="0"/>
                    </a:rPr>
                    <m:t>=</m:t>
                  </m:r>
                  <m:r>
                    <a:rPr xmlns:a="http://schemas.openxmlformats.org/drawingml/2006/main" sz="1700" i="1">
                      <a:solidFill>
                        <a:srgbClr val="0042A9"/>
                      </a:solidFill>
                      <a:latin typeface="Cambria Math" panose="02040503050406030204" pitchFamily="18" charset="0"/>
                    </a:rPr>
                    <m:t>200</m:t>
                  </m:r>
                </m:oMath>
              </m:oMathPara>
            </a14: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framing"/>
          <p:cNvSpPr txBox="1"/>
          <p:nvPr>
            <p:ph type="title"/>
          </p:nvPr>
        </p:nvSpPr>
        <p:spPr>
          <a:prstGeom prst="rect">
            <a:avLst/>
          </a:prstGeom>
        </p:spPr>
        <p:txBody>
          <a:bodyPr/>
          <a:lstStyle>
            <a:lvl1pPr defTabSz="886968">
              <a:defRPr sz="2910"/>
            </a:lvl1pPr>
          </a:lstStyle>
          <a:p>
            <a:pPr/>
            <a:r>
              <a:t>framing</a:t>
            </a:r>
          </a:p>
        </p:txBody>
      </p:sp>
      <p:pic>
        <p:nvPicPr>
          <p:cNvPr id="169" name="Image" descr="Image"/>
          <p:cNvPicPr>
            <a:picLocks noChangeAspect="1"/>
          </p:cNvPicPr>
          <p:nvPr/>
        </p:nvPicPr>
        <p:blipFill>
          <a:blip r:embed="rId3">
            <a:extLst/>
          </a:blip>
          <a:stretch>
            <a:fillRect/>
          </a:stretch>
        </p:blipFill>
        <p:spPr>
          <a:xfrm>
            <a:off x="251394" y="1554284"/>
            <a:ext cx="3352801" cy="2425701"/>
          </a:xfrm>
          <a:prstGeom prst="rect">
            <a:avLst/>
          </a:prstGeom>
          <a:ln w="12700">
            <a:miter lim="400000"/>
          </a:ln>
        </p:spPr>
      </p:pic>
      <p:sp>
        <p:nvSpPr>
          <p:cNvPr id="170" name="what: use graphical method to find the optimal solution for a problem?…"/>
          <p:cNvSpPr txBox="1"/>
          <p:nvPr/>
        </p:nvSpPr>
        <p:spPr>
          <a:xfrm>
            <a:off x="3682386" y="1584122"/>
            <a:ext cx="4838766"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graphical method to find the optimal solution for a problem? </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this is actually another way to represent the algorithm we learned before break</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Fun with polynomial functions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18;p19"/>
          <p:cNvSpPr txBox="1"/>
          <p:nvPr/>
        </p:nvSpPr>
        <p:spPr>
          <a:xfrm>
            <a:off x="1424036" y="575950"/>
            <a:ext cx="7302727" cy="105908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defRPr sz="2400">
                <a:latin typeface="+mn-lt"/>
                <a:ea typeface="+mn-ea"/>
                <a:cs typeface="+mn-cs"/>
                <a:sym typeface="Arial"/>
              </a:defRPr>
            </a:pPr>
            <a:r>
              <a:t>Warm up</a:t>
            </a:r>
          </a:p>
          <a:p>
            <a:pPr>
              <a:defRPr>
                <a:solidFill>
                  <a:schemeClr val="accent3">
                    <a:lumOff val="-9098"/>
                  </a:schemeClr>
                </a:solidFill>
              </a:defRPr>
            </a:pPr>
            <a:r>
              <a:rPr>
                <a:solidFill>
                  <a:schemeClr val="accent5"/>
                </a:solidFill>
              </a:rPr>
              <a:t>be sure to:</a:t>
            </a:r>
            <a:r>
              <a:rPr>
                <a:solidFill>
                  <a:schemeClr val="accent5">
                    <a:lumOff val="-9843"/>
                  </a:schemeClr>
                </a:solidFill>
              </a:rPr>
              <a:t> </a:t>
            </a:r>
            <a:r>
              <a:t>do all work below</a:t>
            </a:r>
          </a:p>
        </p:txBody>
      </p:sp>
      <p:sp>
        <p:nvSpPr>
          <p:cNvPr id="175" name="How do you plot these inequalities?"/>
          <p:cNvSpPr txBox="1"/>
          <p:nvPr/>
        </p:nvSpPr>
        <p:spPr>
          <a:xfrm>
            <a:off x="305303" y="1956587"/>
            <a:ext cx="2653076"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p>
          <a:p>
            <a:pPr marL="187157" indent="-187157">
              <a:buSzPct val="100000"/>
              <a:buAutoNum type="arabicPeriod" startAt="1"/>
            </a:pPr>
            <a:r>
              <a:t>How do you plot these inequalities?</a:t>
            </a:r>
          </a:p>
        </p:txBody>
      </p:sp>
      <p:sp>
        <p:nvSpPr>
          <p:cNvPr id="176" name="Text"/>
          <p:cNvSpPr txBox="1"/>
          <p:nvPr/>
        </p:nvSpPr>
        <p:spPr>
          <a:xfrm>
            <a:off x="4805529" y="2426017"/>
            <a:ext cx="1170133" cy="22497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E22400"/>
                </a:solidFill>
              </a:defRPr>
            </a:lvl1pPr>
          </a:lstStyle>
          <a:p>
            <a:pPr/>
            <a14:m>
              <m:oMathPara>
                <m:oMathParaPr>
                  <m:jc m:val="left"/>
                </m:oMathParaPr>
                <m:oMath>
                  <m:r>
                    <a:rPr xmlns:a="http://schemas.openxmlformats.org/drawingml/2006/main" sz="1700" i="1">
                      <a:solidFill>
                        <a:srgbClr val="E22400"/>
                      </a:solidFill>
                      <a:latin typeface="Cambria Math" panose="02040503050406030204" pitchFamily="18" charset="0"/>
                    </a:rPr>
                    <m:t>5</m:t>
                  </m:r>
                  <m:r>
                    <a:rPr xmlns:a="http://schemas.openxmlformats.org/drawingml/2006/main" sz="1700" i="1">
                      <a:solidFill>
                        <a:srgbClr val="E22400"/>
                      </a:solidFill>
                      <a:latin typeface="Cambria Math" panose="02040503050406030204" pitchFamily="18" charset="0"/>
                    </a:rPr>
                    <m:t>x</m:t>
                  </m:r>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4</m:t>
                  </m:r>
                  <m:r>
                    <a:rPr xmlns:a="http://schemas.openxmlformats.org/drawingml/2006/main" sz="1700" i="1">
                      <a:solidFill>
                        <a:srgbClr val="E22400"/>
                      </a:solidFill>
                      <a:latin typeface="Cambria Math" panose="02040503050406030204" pitchFamily="18" charset="0"/>
                    </a:rPr>
                    <m:t>y</m:t>
                  </m:r>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80</m:t>
                  </m:r>
                </m:oMath>
              </m:oMathPara>
            </a14:m>
          </a:p>
        </p:txBody>
      </p:sp>
      <p:sp>
        <p:nvSpPr>
          <p:cNvPr id="177" name="Text"/>
          <p:cNvSpPr txBox="1"/>
          <p:nvPr/>
        </p:nvSpPr>
        <p:spPr>
          <a:xfrm>
            <a:off x="4640440" y="2751600"/>
            <a:ext cx="1500310" cy="22497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42A9"/>
                </a:solidFill>
              </a:defRPr>
            </a:lvl1pPr>
          </a:lstStyle>
          <a:p>
            <a:pPr/>
            <a14:m>
              <m:oMathPara>
                <m:oMathParaPr>
                  <m:jc m:val="left"/>
                </m:oMathParaPr>
                <m:oMath>
                  <m:r>
                    <a:rPr xmlns:a="http://schemas.openxmlformats.org/drawingml/2006/main" sz="1700" i="1">
                      <a:solidFill>
                        <a:srgbClr val="0042A9"/>
                      </a:solidFill>
                      <a:latin typeface="Cambria Math" panose="02040503050406030204" pitchFamily="18" charset="0"/>
                    </a:rPr>
                    <m:t>10</m:t>
                  </m:r>
                  <m:r>
                    <a:rPr xmlns:a="http://schemas.openxmlformats.org/drawingml/2006/main" sz="1700" i="1">
                      <a:solidFill>
                        <a:srgbClr val="0042A9"/>
                      </a:solidFill>
                      <a:latin typeface="Cambria Math" panose="02040503050406030204" pitchFamily="18" charset="0"/>
                    </a:rPr>
                    <m:t>x</m:t>
                  </m:r>
                  <m:r>
                    <a:rPr xmlns:a="http://schemas.openxmlformats.org/drawingml/2006/main" sz="1700" i="1">
                      <a:solidFill>
                        <a:srgbClr val="0042A9"/>
                      </a:solidFill>
                      <a:latin typeface="Cambria Math" panose="02040503050406030204" pitchFamily="18" charset="0"/>
                    </a:rPr>
                    <m:t>+</m:t>
                  </m:r>
                  <m:r>
                    <a:rPr xmlns:a="http://schemas.openxmlformats.org/drawingml/2006/main" sz="1700" i="1">
                      <a:solidFill>
                        <a:srgbClr val="0042A9"/>
                      </a:solidFill>
                      <a:latin typeface="Cambria Math" panose="02040503050406030204" pitchFamily="18" charset="0"/>
                    </a:rPr>
                    <m:t>20</m:t>
                  </m:r>
                  <m:r>
                    <a:rPr xmlns:a="http://schemas.openxmlformats.org/drawingml/2006/main" sz="1700" i="1">
                      <a:solidFill>
                        <a:srgbClr val="0042A9"/>
                      </a:solidFill>
                      <a:latin typeface="Cambria Math" panose="02040503050406030204" pitchFamily="18" charset="0"/>
                    </a:rPr>
                    <m:t>y</m:t>
                  </m:r>
                  <m:r>
                    <a:rPr xmlns:a="http://schemas.openxmlformats.org/drawingml/2006/main" sz="1700" i="1">
                      <a:solidFill>
                        <a:srgbClr val="0042A9"/>
                      </a:solidFill>
                      <a:latin typeface="Cambria Math" panose="02040503050406030204" pitchFamily="18" charset="0"/>
                    </a:rPr>
                    <m:t>≤</m:t>
                  </m:r>
                  <m:r>
                    <a:rPr xmlns:a="http://schemas.openxmlformats.org/drawingml/2006/main" sz="1700" i="1">
                      <a:solidFill>
                        <a:srgbClr val="0042A9"/>
                      </a:solidFill>
                      <a:latin typeface="Cambria Math" panose="02040503050406030204" pitchFamily="18" charset="0"/>
                    </a:rPr>
                    <m:t>200</m:t>
                  </m:r>
                </m:oMath>
              </m:oMathPara>
            </a14: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Google Shape;118;p19"/>
          <p:cNvSpPr txBox="1"/>
          <p:nvPr/>
        </p:nvSpPr>
        <p:spPr>
          <a:xfrm>
            <a:off x="1424036" y="575950"/>
            <a:ext cx="7302727" cy="105908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defRPr sz="2400">
                <a:latin typeface="+mn-lt"/>
                <a:ea typeface="+mn-ea"/>
                <a:cs typeface="+mn-cs"/>
                <a:sym typeface="Arial"/>
              </a:defRPr>
            </a:pPr>
            <a:r>
              <a:t>Vocabulary </a:t>
            </a:r>
          </a:p>
          <a:p>
            <a:pPr>
              <a:defRPr>
                <a:solidFill>
                  <a:schemeClr val="accent3">
                    <a:lumOff val="-9098"/>
                  </a:schemeClr>
                </a:solidFill>
              </a:defRPr>
            </a:pPr>
            <a:r>
              <a:rPr>
                <a:solidFill>
                  <a:schemeClr val="accent5"/>
                </a:solidFill>
              </a:rPr>
              <a:t>be sure to:</a:t>
            </a:r>
            <a:r>
              <a:rPr>
                <a:solidFill>
                  <a:schemeClr val="accent5">
                    <a:lumOff val="-9843"/>
                  </a:schemeClr>
                </a:solidFill>
              </a:rPr>
              <a:t> </a:t>
            </a:r>
            <a:r>
              <a:t> copy definitions below</a:t>
            </a:r>
          </a:p>
        </p:txBody>
      </p:sp>
      <p:sp>
        <p:nvSpPr>
          <p:cNvPr id="182" name="Feasible region…"/>
          <p:cNvSpPr txBox="1"/>
          <p:nvPr/>
        </p:nvSpPr>
        <p:spPr>
          <a:xfrm>
            <a:off x="1812403" y="2247900"/>
            <a:ext cx="3556682" cy="647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Feasible region</a:t>
            </a:r>
          </a:p>
          <a:p>
            <a:pPr>
              <a:defRPr>
                <a:solidFill>
                  <a:srgbClr val="0042A9"/>
                </a:solidFill>
              </a:defRPr>
            </a:pPr>
            <a:r>
              <a:t>The part of a graph that satisfies all the constraints for an optimization problem</a:t>
            </a:r>
          </a:p>
        </p:txBody>
      </p:sp>
      <p:sp>
        <p:nvSpPr>
          <p:cNvPr id="183" name="Graphical method…"/>
          <p:cNvSpPr txBox="1"/>
          <p:nvPr/>
        </p:nvSpPr>
        <p:spPr>
          <a:xfrm>
            <a:off x="1812403" y="3445103"/>
            <a:ext cx="3556682"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Graphical method</a:t>
            </a:r>
          </a:p>
          <a:p>
            <a:pPr>
              <a:defRPr>
                <a:solidFill>
                  <a:srgbClr val="0042A9"/>
                </a:solidFill>
              </a:defRPr>
            </a:pPr>
            <a:r>
              <a:t>The optimal solution for a problem is always one of the vertices of the feasible region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A carpenter makes tables and bookshelves.  Tables take 10 units of lumber and five units of labor, and are sold for $180.  Bookshelves take 20 units of lumber and four units of labor, and are sold for $200.  The carpenter doesn’t want to work more than 8"/>
          <p:cNvSpPr txBox="1"/>
          <p:nvPr/>
        </p:nvSpPr>
        <p:spPr>
          <a:xfrm>
            <a:off x="4502730" y="1702169"/>
            <a:ext cx="4238176" cy="2163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b="1">
                <a:solidFill>
                  <a:srgbClr val="000000"/>
                </a:solidFill>
              </a:defRPr>
            </a:pPr>
            <a:r>
              <a:t>A carpenter makes tables and bookshelves.  Tables take 10 units of lumber and five units of labor, and are sold for $180.  Bookshelves take 20 units of lumber and four units of labor, and are sold for $200.  The carpenter doesn’t want to work more than 80 hours in a week and only has 200 units of lumber.</a:t>
            </a:r>
          </a:p>
          <a:p>
            <a:pPr>
              <a:defRPr b="1">
                <a:solidFill>
                  <a:srgbClr val="000000"/>
                </a:solidFill>
              </a:defRPr>
            </a:pPr>
          </a:p>
          <a:p>
            <a:pPr>
              <a:defRPr b="1">
                <a:solidFill>
                  <a:srgbClr val="000000"/>
                </a:solidFill>
              </a:defRPr>
            </a:pPr>
            <a:endParaRPr b="0" sz="1200"/>
          </a:p>
          <a:p>
            <a:pPr>
              <a:defRPr b="1">
                <a:solidFill>
                  <a:srgbClr val="000000"/>
                </a:solidFill>
              </a:defRPr>
            </a:pPr>
            <a:r>
              <a:t> </a:t>
            </a:r>
          </a:p>
        </p:txBody>
      </p:sp>
      <p:sp>
        <p:nvSpPr>
          <p:cNvPr id="188" name="What’s the key information in this paragraph?…"/>
          <p:cNvSpPr txBox="1"/>
          <p:nvPr/>
        </p:nvSpPr>
        <p:spPr>
          <a:xfrm>
            <a:off x="272173" y="1816099"/>
            <a:ext cx="3889570"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rgbClr val="011D57"/>
                </a:solidFill>
              </a:defRPr>
            </a:pPr>
            <a:r>
              <a:t>What’s the key information in this paragraph?</a:t>
            </a:r>
          </a:p>
          <a:p>
            <a:pPr marL="187157" indent="-187157">
              <a:buSzPct val="100000"/>
              <a:buAutoNum type="arabicPeriod" startAt="1"/>
              <a:defRPr>
                <a:solidFill>
                  <a:srgbClr val="011D57"/>
                </a:solidFill>
              </a:defRPr>
            </a:pPr>
            <a:r>
              <a:t>How could we represent this info as inequalities?</a:t>
            </a:r>
          </a:p>
          <a:p>
            <a:pPr marL="187157" indent="-187157">
              <a:buSzPct val="100000"/>
              <a:buAutoNum type="arabicPeriod" startAt="1"/>
              <a:defRPr>
                <a:solidFill>
                  <a:srgbClr val="011D57"/>
                </a:solidFill>
              </a:defRPr>
            </a:pPr>
            <a:r>
              <a:t>What do you think we’ll try to maximize?</a:t>
            </a:r>
          </a:p>
          <a:p>
            <a:pPr marL="187157" indent="-187157">
              <a:buSzPct val="100000"/>
              <a:buAutoNum type="arabicPeriod" startAt="1"/>
              <a:defRPr>
                <a:solidFill>
                  <a:srgbClr val="011D57"/>
                </a:solidFill>
              </a:defRPr>
            </a:pPr>
            <a:r>
              <a:t>What’s the feasible region?</a:t>
            </a:r>
          </a:p>
          <a:p>
            <a:pPr marL="187157" indent="-187157">
              <a:buSzPct val="100000"/>
              <a:buAutoNum type="arabicPeriod" startAt="1"/>
              <a:defRPr>
                <a:solidFill>
                  <a:srgbClr val="011D57"/>
                </a:solidFill>
              </a:defRPr>
            </a:pPr>
            <a:r>
              <a:t>How could we find the optimal solution using the graphical method?</a:t>
            </a:r>
          </a:p>
        </p:txBody>
      </p:sp>
      <p:sp>
        <p:nvSpPr>
          <p:cNvPr id="189" name="Google Shape;118;p19"/>
          <p:cNvSpPr txBox="1"/>
          <p:nvPr/>
        </p:nvSpPr>
        <p:spPr>
          <a:xfrm>
            <a:off x="1424036" y="575950"/>
            <a:ext cx="7302727" cy="105908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defRPr sz="2400">
                <a:latin typeface="+mn-lt"/>
                <a:ea typeface="+mn-ea"/>
                <a:cs typeface="+mn-cs"/>
                <a:sym typeface="Arial"/>
              </a:defRPr>
            </a:pPr>
            <a:r>
              <a:t>Mini lesson: the carpenter problem</a:t>
            </a:r>
          </a:p>
          <a:p>
            <a:pPr>
              <a:defRPr>
                <a:solidFill>
                  <a:schemeClr val="accent3">
                    <a:lumOff val="-9098"/>
                  </a:schemeClr>
                </a:solidFill>
              </a:defRPr>
            </a:pPr>
            <a:r>
              <a:rPr>
                <a:solidFill>
                  <a:schemeClr val="accent5"/>
                </a:solidFill>
              </a:rPr>
              <a:t>be sure to:</a:t>
            </a:r>
            <a:r>
              <a:rPr>
                <a:solidFill>
                  <a:schemeClr val="accent5">
                    <a:lumOff val="-9843"/>
                  </a:schemeClr>
                </a:solidFill>
              </a:rPr>
              <a:t> </a:t>
            </a:r>
            <a:r>
              <a:t>do all work below</a:t>
            </a:r>
          </a:p>
        </p:txBody>
      </p:sp>
      <p:sp>
        <p:nvSpPr>
          <p:cNvPr id="190" name="Feasible region…"/>
          <p:cNvSpPr txBox="1"/>
          <p:nvPr/>
        </p:nvSpPr>
        <p:spPr>
          <a:xfrm>
            <a:off x="438617" y="3600150"/>
            <a:ext cx="3556682"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Feasible region</a:t>
            </a:r>
          </a:p>
          <a:p>
            <a:pPr>
              <a:defRPr>
                <a:solidFill>
                  <a:srgbClr val="0042A9"/>
                </a:solidFill>
              </a:defRPr>
            </a:pPr>
            <a:r>
              <a:t>The part of a graph that satisfies all the constraints for an optimization problem</a:t>
            </a:r>
          </a:p>
        </p:txBody>
      </p:sp>
      <p:sp>
        <p:nvSpPr>
          <p:cNvPr id="191" name="Graphical method…"/>
          <p:cNvSpPr txBox="1"/>
          <p:nvPr/>
        </p:nvSpPr>
        <p:spPr>
          <a:xfrm>
            <a:off x="4073003" y="3600150"/>
            <a:ext cx="3556682"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Graphical method</a:t>
            </a:r>
          </a:p>
          <a:p>
            <a:pPr>
              <a:defRPr>
                <a:solidFill>
                  <a:srgbClr val="0042A9"/>
                </a:solidFill>
              </a:defRPr>
            </a:pPr>
            <a:r>
              <a:t>The optimal solution for a problem is always one of the vertices of the feasible region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Now the carpenter only wants to work 40 hours and has 120 units of lumber on hand. Tables still take 10 units of lumber and five units of labor, and are sold for $180.  Bookshelves take 20 units of lumber and four units of labor, and are sold for $200. H"/>
          <p:cNvSpPr txBox="1"/>
          <p:nvPr/>
        </p:nvSpPr>
        <p:spPr>
          <a:xfrm>
            <a:off x="907173" y="2028272"/>
            <a:ext cx="3278432" cy="2590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rgbClr val="011D57"/>
                </a:solidFill>
              </a:defRPr>
            </a:pPr>
            <a:r>
              <a:t>Now the carpenter only wants to work 40 hours and has 120 units of lumber on hand. Tables still take 10 units of lumber and five units of labor, and are sold for $180.  Bookshelves take 20 units of lumber and four units of labor, and are sold for $200. How many tables and bookshelves should the carpenter make to maximize revenue?</a:t>
            </a:r>
          </a:p>
          <a:p>
            <a:pPr marL="187157" indent="-187157">
              <a:buSzPct val="100000"/>
              <a:buAutoNum type="arabicPeriod" startAt="1"/>
              <a:defRPr>
                <a:solidFill>
                  <a:srgbClr val="011D57"/>
                </a:solidFill>
              </a:defRPr>
            </a:pPr>
            <a:r>
              <a:t>How does the problem change if the carpenter can only work 20 hours in one week?</a:t>
            </a:r>
          </a:p>
        </p:txBody>
      </p:sp>
      <p:sp>
        <p:nvSpPr>
          <p:cNvPr id="196" name="Google Shape;118;p19"/>
          <p:cNvSpPr txBox="1"/>
          <p:nvPr/>
        </p:nvSpPr>
        <p:spPr>
          <a:xfrm>
            <a:off x="1424036" y="575950"/>
            <a:ext cx="7302727" cy="105908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defRPr sz="2400">
                <a:latin typeface="+mn-lt"/>
                <a:ea typeface="+mn-ea"/>
                <a:cs typeface="+mn-cs"/>
                <a:sym typeface="Arial"/>
              </a:defRPr>
            </a:pPr>
            <a:r>
              <a:t>Independent work :the carpenter problem</a:t>
            </a:r>
          </a:p>
          <a:p>
            <a:pPr>
              <a:defRPr>
                <a:solidFill>
                  <a:schemeClr val="accent3">
                    <a:lumOff val="-9098"/>
                  </a:schemeClr>
                </a:solidFill>
              </a:defRPr>
            </a:pPr>
            <a:r>
              <a:rPr>
                <a:solidFill>
                  <a:schemeClr val="accent5"/>
                </a:solidFill>
              </a:rPr>
              <a:t>be sure to:</a:t>
            </a:r>
            <a:r>
              <a:rPr>
                <a:solidFill>
                  <a:schemeClr val="accent5">
                    <a:lumOff val="-9843"/>
                  </a:schemeClr>
                </a:solidFill>
              </a:rPr>
              <a:t> </a:t>
            </a:r>
            <a:r>
              <a:t>do all work below</a:t>
            </a:r>
          </a:p>
        </p:txBody>
      </p:sp>
      <p:pic>
        <p:nvPicPr>
          <p:cNvPr id="197" name="Image" descr="Image"/>
          <p:cNvPicPr>
            <a:picLocks noChangeAspect="1"/>
          </p:cNvPicPr>
          <p:nvPr/>
        </p:nvPicPr>
        <p:blipFill>
          <a:blip r:embed="rId3">
            <a:extLst/>
          </a:blip>
          <a:stretch>
            <a:fillRect/>
          </a:stretch>
        </p:blipFill>
        <p:spPr>
          <a:xfrm>
            <a:off x="4613275" y="1964867"/>
            <a:ext cx="3169765" cy="21131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A pebble is dropped into a calm pond, causing ripples in the form of concentric circles. The radius (in feet) of the outermost ripple is given by r , where t is the time (in seconds) after the pebble strikes the water. The area of the circle is given by "/>
          <p:cNvSpPr txBox="1"/>
          <p:nvPr/>
        </p:nvSpPr>
        <p:spPr>
          <a:xfrm>
            <a:off x="5433981" y="2194846"/>
            <a:ext cx="3278433" cy="2163508"/>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b="1">
                <a:solidFill>
                  <a:srgbClr val="000000"/>
                </a:solidFill>
              </a:defRPr>
            </a:pPr>
            <a:r>
              <a:t>A pebble is dropped into a calm pond, causing ripples in the form of concentric circles. The radius (in feet) of the outermost ripple is given by </a:t>
            </a:r>
            <a:r>
              <a:rPr i="1"/>
              <a:t>r</a:t>
            </a:r>
            <a14:m>
              <m:oMath>
                <m:r>
                  <a:rPr xmlns:a="http://schemas.openxmlformats.org/drawingml/2006/main" sz="1650" i="1">
                    <a:solidFill>
                      <a:srgbClr val="000000"/>
                    </a:solidFill>
                    <a:latin typeface="Cambria Math" panose="02040503050406030204" pitchFamily="18" charset="0"/>
                  </a:rPr>
                  <m:t>r</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0.6</m:t>
                </m:r>
                <m:r>
                  <a:rPr xmlns:a="http://schemas.openxmlformats.org/drawingml/2006/main" sz="1650" i="1">
                    <a:solidFill>
                      <a:srgbClr val="000000"/>
                    </a:solidFill>
                    <a:latin typeface="Cambria Math" panose="02040503050406030204" pitchFamily="18" charset="0"/>
                  </a:rPr>
                  <m:t>t</m:t>
                </m:r>
              </m:oMath>
            </a14:m>
            <a:r>
              <a:t>, where </a:t>
            </a:r>
            <a:r>
              <a:rPr i="1"/>
              <a:t>t </a:t>
            </a:r>
            <a:r>
              <a:t>is the time (in seconds) after the pebble strikes the water. The area of the circle is given by </a:t>
            </a:r>
            <a14:m>
              <m:oMath>
                <m:r>
                  <a:rPr xmlns:a="http://schemas.openxmlformats.org/drawingml/2006/main" sz="1650" i="1">
                    <a:solidFill>
                      <a:srgbClr val="000000"/>
                    </a:solidFill>
                    <a:latin typeface="Cambria Math" panose="02040503050406030204" pitchFamily="18" charset="0"/>
                  </a:rPr>
                  <m:t>A</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r</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π</m:t>
                </m:r>
                <m:r>
                  <a:rPr xmlns:a="http://schemas.openxmlformats.org/drawingml/2006/main" sz="1650" i="1">
                    <a:solidFill>
                      <a:srgbClr val="000000"/>
                    </a:solidFill>
                    <a:latin typeface="Cambria Math" panose="02040503050406030204" pitchFamily="18" charset="0"/>
                  </a:rPr>
                  <m:t>r</m:t>
                </m:r>
                <m:sSup>
                  <m:e>
                    <m:r>
                      <a:rPr xmlns:a="http://schemas.openxmlformats.org/drawingml/2006/main" sz="1650" i="1">
                        <a:solidFill>
                          <a:srgbClr val="000000"/>
                        </a:solidFill>
                        <a:latin typeface="Cambria Math" panose="02040503050406030204" pitchFamily="18" charset="0"/>
                      </a:rPr>
                      <m:t>t</m:t>
                    </m:r>
                  </m:e>
                  <m:sup>
                    <m:r>
                      <a:rPr xmlns:a="http://schemas.openxmlformats.org/drawingml/2006/main" sz="1650" i="1">
                        <a:solidFill>
                          <a:srgbClr val="000000"/>
                        </a:solidFill>
                        <a:latin typeface="Cambria Math" panose="02040503050406030204" pitchFamily="18" charset="0"/>
                      </a:rPr>
                      <m:t>2</m:t>
                    </m:r>
                  </m:sup>
                </m:sSup>
              </m:oMath>
            </a14:m>
            <a:r>
              <a:t>.  Find the radius of the largest circle after 1.3 seconds.</a:t>
            </a:r>
            <a:endParaRPr sz="1200"/>
          </a:p>
          <a:p>
            <a:pPr>
              <a:defRPr b="1">
                <a:solidFill>
                  <a:srgbClr val="000000"/>
                </a:solidFill>
              </a:defRPr>
            </a:pPr>
            <a:br/>
          </a:p>
          <a:p>
            <a:pPr>
              <a:defRPr b="1">
                <a:solidFill>
                  <a:srgbClr val="000000"/>
                </a:solidFill>
              </a:defRPr>
            </a:pPr>
            <a:endParaRPr b="0" sz="1200"/>
          </a:p>
          <a:p>
            <a:pPr>
              <a:defRPr b="1">
                <a:solidFill>
                  <a:srgbClr val="000000"/>
                </a:solidFill>
              </a:defRPr>
            </a:pPr>
            <a:r>
              <a:t> </a:t>
            </a:r>
          </a:p>
        </p:txBody>
      </p:sp>
      <p:sp>
        <p:nvSpPr>
          <p:cNvPr id="202" name="Execute your  plan…"/>
          <p:cNvSpPr txBox="1"/>
          <p:nvPr/>
        </p:nvSpPr>
        <p:spPr>
          <a:xfrm>
            <a:off x="1698624" y="546100"/>
            <a:ext cx="3278433"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3"/>
            </a:pPr>
            <a:r>
              <a:t>Execute your  plan</a:t>
            </a:r>
          </a:p>
          <a:p>
            <a:pPr marL="187157" indent="-187157">
              <a:buSzPct val="100000"/>
              <a:buAutoNum type="arabicPeriod" startAt="3"/>
            </a:pPr>
            <a:r>
              <a:t>Review your work</a:t>
            </a:r>
          </a:p>
        </p:txBody>
      </p:sp>
      <p:pic>
        <p:nvPicPr>
          <p:cNvPr id="203" name="Image" descr="Image"/>
          <p:cNvPicPr>
            <a:picLocks noChangeAspect="1"/>
          </p:cNvPicPr>
          <p:nvPr/>
        </p:nvPicPr>
        <p:blipFill>
          <a:blip r:embed="rId3">
            <a:extLst/>
          </a:blip>
          <a:stretch>
            <a:fillRect/>
          </a:stretch>
        </p:blipFill>
        <p:spPr>
          <a:xfrm>
            <a:off x="5433981" y="480906"/>
            <a:ext cx="2962756" cy="163834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activity"/>
          <p:cNvSpPr txBox="1"/>
          <p:nvPr>
            <p:ph type="title"/>
          </p:nvPr>
        </p:nvSpPr>
        <p:spPr>
          <a:xfrm>
            <a:off x="2439023" y="487782"/>
            <a:ext cx="6321602" cy="635402"/>
          </a:xfrm>
          <a:prstGeom prst="rect">
            <a:avLst/>
          </a:prstGeom>
        </p:spPr>
        <p:txBody>
          <a:bodyPr/>
          <a:lstStyle>
            <a:lvl1pPr defTabSz="448055">
              <a:defRPr sz="1470"/>
            </a:lvl1pPr>
          </a:lstStyle>
          <a:p>
            <a:pPr/>
            <a:r>
              <a:t>activity</a:t>
            </a:r>
          </a:p>
        </p:txBody>
      </p:sp>
      <p:sp>
        <p:nvSpPr>
          <p:cNvPr id="208" name="Understand the problem!  What question are you answering and what would be a reasonable answer?…"/>
          <p:cNvSpPr txBox="1"/>
          <p:nvPr>
            <p:ph type="body" sz="half" idx="1"/>
          </p:nvPr>
        </p:nvSpPr>
        <p:spPr>
          <a:xfrm>
            <a:off x="323856" y="1776280"/>
            <a:ext cx="3590905" cy="3002402"/>
          </a:xfrm>
          <a:prstGeom prst="rect">
            <a:avLst/>
          </a:prstGeom>
        </p:spPr>
        <p:txBody>
          <a:bodyPr/>
          <a:lstStyle/>
          <a:p>
            <a:pPr marL="180473" indent="-180473" defTabSz="685800">
              <a:buClrTx/>
              <a:buSzPct val="100000"/>
              <a:buFontTx/>
              <a:buAutoNum type="arabicPeriod" startAt="1"/>
              <a:defRPr sz="1350"/>
            </a:pPr>
            <a:r>
              <a:rPr b="1"/>
              <a:t>Understand the problem! </a:t>
            </a:r>
            <a:br>
              <a:rPr b="1"/>
            </a:br>
            <a:r>
              <a:t>What question are you answering and what would be a reasonable answer?</a:t>
            </a:r>
          </a:p>
          <a:p>
            <a:pPr marL="180473" indent="-180473" defTabSz="685800">
              <a:buClrTx/>
              <a:buSzPct val="100000"/>
              <a:buFontTx/>
              <a:buAutoNum type="arabicPeriod" startAt="1"/>
              <a:defRPr b="1" sz="1350"/>
            </a:pPr>
            <a:r>
              <a:t>Make a plan!</a:t>
            </a:r>
            <a:br/>
            <a:r>
              <a:rPr b="0"/>
              <a:t>What combination of function will you use? </a:t>
            </a:r>
            <a:endParaRPr b="0"/>
          </a:p>
          <a:p>
            <a:pPr marL="180473" indent="-180473" defTabSz="685800">
              <a:buClrTx/>
              <a:buSzPct val="100000"/>
              <a:buFontTx/>
              <a:buAutoNum type="arabicPeriod" startAt="1"/>
              <a:defRPr b="1" sz="1350"/>
            </a:pPr>
            <a:r>
              <a:t>Execute plan!</a:t>
            </a:r>
            <a:br>
              <a:rPr b="0"/>
            </a:br>
            <a:r>
              <a:rPr b="0"/>
              <a:t>Show all your work</a:t>
            </a:r>
            <a:endParaRPr b="0"/>
          </a:p>
          <a:p>
            <a:pPr marL="180473" indent="-180473" defTabSz="685800">
              <a:buClrTx/>
              <a:buSzPct val="100000"/>
              <a:buFontTx/>
              <a:buAutoNum type="arabicPeriod" startAt="1"/>
              <a:defRPr b="1" sz="1350"/>
            </a:pPr>
            <a:r>
              <a:t>Review your plan</a:t>
            </a:r>
            <a:br/>
            <a:r>
              <a:rPr b="0"/>
              <a:t>Does your answer make sense? How can you solve it better?</a:t>
            </a:r>
            <a:br>
              <a:rPr b="0"/>
            </a:br>
          </a:p>
        </p:txBody>
      </p:sp>
      <p:pic>
        <p:nvPicPr>
          <p:cNvPr id="209" name="Image" descr="Image"/>
          <p:cNvPicPr>
            <a:picLocks noChangeAspect="1"/>
          </p:cNvPicPr>
          <p:nvPr/>
        </p:nvPicPr>
        <p:blipFill>
          <a:blip r:embed="rId3">
            <a:extLst/>
          </a:blip>
          <a:stretch>
            <a:fillRect/>
          </a:stretch>
        </p:blipFill>
        <p:spPr>
          <a:xfrm>
            <a:off x="5191866" y="1687902"/>
            <a:ext cx="1943537" cy="2914234"/>
          </a:xfrm>
          <a:prstGeom prst="rect">
            <a:avLst/>
          </a:prstGeom>
          <a:ln w="12700">
            <a:miter lim="400000"/>
          </a:ln>
        </p:spPr>
      </p:pic>
      <p:sp>
        <p:nvSpPr>
          <p:cNvPr id="210" name="Google Shape;118;p19"/>
          <p:cNvSpPr txBox="1"/>
          <p:nvPr/>
        </p:nvSpPr>
        <p:spPr>
          <a:xfrm>
            <a:off x="1424036" y="575950"/>
            <a:ext cx="7302727" cy="105908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defRPr sz="2400">
                <a:latin typeface="+mn-lt"/>
                <a:ea typeface="+mn-ea"/>
                <a:cs typeface="+mn-cs"/>
                <a:sym typeface="Arial"/>
              </a:defRPr>
            </a:pPr>
            <a:r>
              <a:t>activity</a:t>
            </a:r>
          </a:p>
          <a:p>
            <a:pPr>
              <a:defRPr>
                <a:solidFill>
                  <a:schemeClr val="accent3">
                    <a:lumOff val="-9098"/>
                  </a:schemeClr>
                </a:solidFill>
              </a:defRPr>
            </a:pPr>
            <a:r>
              <a:rPr>
                <a:solidFill>
                  <a:schemeClr val="accent5"/>
                </a:solidFill>
              </a:rPr>
              <a:t>be sure to:</a:t>
            </a:r>
            <a:r>
              <a:rPr>
                <a:solidFill>
                  <a:schemeClr val="accent5">
                    <a:lumOff val="-9843"/>
                  </a:schemeClr>
                </a:solidFill>
              </a:rPr>
              <a:t> </a:t>
            </a:r>
            <a:r>
              <a:t>Work with </a:t>
            </a:r>
            <a:r>
              <a:rPr b="1"/>
              <a:t>one (!) </a:t>
            </a:r>
            <a:r>
              <a:t>neighbor (someone </a:t>
            </a:r>
            <a:r>
              <a:rPr u="sng"/>
              <a:t>right</a:t>
            </a:r>
            <a:r>
              <a:t> next to you!). Answer the questions below for each problem.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2"/>
      <p:bldP build="p" bldLvl="5" animBg="1" rev="0" advAuto="0" spid="208"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