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3730" y="351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b. [ 3 -2, 1 3,-2 2] [x y] = [-3 - 1 2]</a:t>
            </a:r>
          </a:p>
          <a:p>
            <a:pPr/>
            <a:r>
              <a:t>c. a1 = [3 1 -2] a2 = [-2 3 2]</a:t>
            </a:r>
            <a:br/>
            <a:r>
              <a:t>+how are these column vectors different from ones we’ve seen previously? They now have 3 components and not 2.</a:t>
            </a:r>
          </a:p>
          <a:p>
            <a:pPr/>
            <a:r>
              <a:t>+what will hte column space tell us? </a:t>
            </a:r>
            <a:r>
              <a:rPr b="1"/>
              <a:t>The column space tells us what the possible solutions are for our system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handwritten notes.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Help students with geogebra.</a:t>
            </a:r>
          </a:p>
          <a:p>
            <a:pPr/>
            <a:r>
              <a:t>+How do I make a vector</a:t>
            </a:r>
          </a:p>
          <a:p>
            <a:pPr/>
            <a:r>
              <a:t>END OF CLASS:</a:t>
            </a:r>
          </a:p>
          <a:p>
            <a:pPr/>
            <a:r>
              <a:t>discussion</a:t>
            </a:r>
          </a:p>
          <a:p>
            <a:pPr/>
            <a:r>
              <a:t>+What’s the difference between the two column spaces? In one its represented by a plane. In the second its represented by a line</a:t>
            </a:r>
          </a:p>
          <a:p>
            <a:pPr/>
            <a:r>
              <a:t>+How do you know a solution vector doesn’t work? if it doesn’t fall on the plane or line repesenting the col. space.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study the column space of 3d vectors with Geogebra?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6/1/22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June 1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176304" y="1476850"/>
            <a:ext cx="5016536" cy="268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In your notes…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system of linear equations to the right.  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Rewrite as a matrix equation </a:t>
            </a:r>
            <a14:m>
              <m:oMath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Identify the </a:t>
            </a:r>
            <a:r>
              <a:rPr b="1">
                <a:solidFill>
                  <a:schemeClr val="accent1"/>
                </a:solidFill>
              </a:rPr>
              <a:t>column vectors</a:t>
            </a:r>
            <a:endParaRPr b="1"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does the </a:t>
            </a:r>
            <a:r>
              <a:rPr b="1">
                <a:solidFill>
                  <a:schemeClr val="accent1"/>
                </a:solidFill>
              </a:rPr>
              <a:t>column space</a:t>
            </a:r>
            <a:r>
              <a:rPr>
                <a:solidFill>
                  <a:schemeClr val="accent1"/>
                </a:solidFill>
              </a:rPr>
              <a:t> for A tell us about the system of linear equations? Explain in a complete sentence.</a:t>
            </a:r>
          </a:p>
        </p:txBody>
      </p:sp>
      <p:sp>
        <p:nvSpPr>
          <p:cNvPr id="204" name="Text"/>
          <p:cNvSpPr txBox="1"/>
          <p:nvPr/>
        </p:nvSpPr>
        <p:spPr>
          <a:xfrm>
            <a:off x="6671385" y="1796652"/>
            <a:ext cx="1248998" cy="74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205" name="Column space of a matrix M…"/>
          <p:cNvSpPr txBox="1"/>
          <p:nvPr/>
        </p:nvSpPr>
        <p:spPr>
          <a:xfrm>
            <a:off x="6197362" y="3020082"/>
            <a:ext cx="2802535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framing…"/>
          <p:cNvGrpSpPr/>
          <p:nvPr/>
        </p:nvGrpSpPr>
        <p:grpSpPr>
          <a:xfrm>
            <a:off x="4138002" y="1037938"/>
            <a:ext cx="4070437" cy="2988430"/>
            <a:chOff x="0" y="0"/>
            <a:chExt cx="4070436" cy="2988429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4070438" cy="298843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86967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210" name="framing…"/>
            <p:cNvSpPr txBox="1"/>
            <p:nvPr/>
          </p:nvSpPr>
          <p:spPr>
            <a:xfrm>
              <a:off x="12699" y="12699"/>
              <a:ext cx="4045038" cy="2963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886967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43483" indent="-332613" defTabSz="886967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study the column space of 3d vectors with Geogebra</a:t>
              </a:r>
              <a:endParaRPr b="0"/>
            </a:p>
            <a:p>
              <a:pPr marL="443483" indent="-332613" defTabSz="886967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This will actually be really useful to solving the least squares problem, believe it or not.</a:t>
              </a:r>
            </a:p>
            <a:p>
              <a:pPr marL="443483" indent="-332613" defTabSz="886967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Applying vector spaces to solving the least squares problem</a:t>
              </a:r>
            </a:p>
          </p:txBody>
        </p:sp>
      </p:grp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ini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Minilesson</a:t>
            </a:r>
          </a:p>
        </p:txBody>
      </p:sp>
      <p:sp>
        <p:nvSpPr>
          <p:cNvPr id="215" name="Copy the nots to the r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the nots to the right</a:t>
            </a:r>
          </a:p>
          <a:p>
            <a:pPr/>
            <a:r>
              <a:t>follow along on board</a:t>
            </a:r>
          </a:p>
        </p:txBody>
      </p:sp>
      <p:sp>
        <p:nvSpPr>
          <p:cNvPr id="216" name="If a system of linear equations is represented by the matrix equation  , then the column space for A tells us what the possible solutions B are.  A solution is only possible if it is in the column space."/>
          <p:cNvSpPr txBox="1"/>
          <p:nvPr/>
        </p:nvSpPr>
        <p:spPr>
          <a:xfrm>
            <a:off x="6178173" y="1218889"/>
            <a:ext cx="2401261" cy="1663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a system of linear equations is represented by the matrix equation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then the column space for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</a:t>
            </a:r>
            <a:r>
              <a:t> tells us what the possible solutions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</a:t>
            </a:r>
            <a:r>
              <a:t> are.  A solution is only possible if it is in the column space.</a:t>
            </a:r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3" name="Google Shape;118;p19"/>
          <p:cNvGrpSpPr/>
          <p:nvPr/>
        </p:nvGrpSpPr>
        <p:grpSpPr>
          <a:xfrm>
            <a:off x="1993014" y="354428"/>
            <a:ext cx="6244204" cy="774511"/>
            <a:chOff x="0" y="0"/>
            <a:chExt cx="6244202" cy="774510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24" name="Be sure to……"/>
          <p:cNvSpPr txBox="1"/>
          <p:nvPr/>
        </p:nvSpPr>
        <p:spPr>
          <a:xfrm>
            <a:off x="850086" y="1358951"/>
            <a:ext cx="4932332" cy="28949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For each matrix to the right, do the following…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Rewrite the system of equations as a matrix equation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. Identify the column vectors for A.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Open Geogebra 3d calculator.  Create vectors in Geogebra to represent the column vectors of </a:t>
            </a:r>
            <a:r>
              <a:rPr i="1"/>
              <a:t>A</a:t>
            </a:r>
            <a:r>
              <a:t>.  Then if possible  make a plane to represent the column space.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Use Geogebra to verify that the solution vector works.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Find a solution vector that doesn’t work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In your notes, answer the following questions </a:t>
            </a:r>
          </a:p>
          <a:p>
            <a:pPr lvl="1" marL="521368" indent="-140368">
              <a:buSzPct val="100000"/>
              <a:buChar char="•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Explain why the solution vector you drew doesn’t work.</a:t>
            </a:r>
          </a:p>
          <a:p>
            <a:pPr lvl="1" marL="521368" indent="-140368">
              <a:buSzPct val="100000"/>
              <a:buChar char="•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How is the column space represented in Geogebra</a:t>
            </a:r>
          </a:p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25" name="Column space of a matrix M…"/>
          <p:cNvSpPr txBox="1"/>
          <p:nvPr/>
        </p:nvSpPr>
        <p:spPr>
          <a:xfrm>
            <a:off x="6197362" y="3020082"/>
            <a:ext cx="2802535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  <p:sp>
        <p:nvSpPr>
          <p:cNvPr id="226" name="Text"/>
          <p:cNvSpPr txBox="1"/>
          <p:nvPr/>
        </p:nvSpPr>
        <p:spPr>
          <a:xfrm>
            <a:off x="6094202" y="1481570"/>
            <a:ext cx="1501186" cy="148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>
              <a:buSzPct val="100000"/>
              <a:buAutoNum type="alphaLcPeriod" startAt="1"/>
            </a:pP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br/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8</m:t>
                </m:r>
              </m:oMath>
            </a14:m>
            <a:br/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  <a:p>
            <a:pPr marL="228600" indent="-228600">
              <a:buSzPct val="100000"/>
              <a:buAutoNum type="alphaLcPeriod" startAt="1"/>
            </a:pP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br/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1.5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1.5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4.5</m:t>
                </m:r>
              </m:oMath>
            </a14:m>
            <a:br/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9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