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Can these matrices be multiplied? Because A has 3 columns and B 3 rows.</a:t>
            </a:r>
          </a:p>
          <a:p>
            <a:pPr/>
            <a:r>
              <a:t>What do you notice about the product of A and B? It’s identical to B.</a:t>
            </a:r>
          </a:p>
          <a:p>
            <a:pPr/>
            <a:r>
              <a:t>Do you think the order of operations matter here (ie does AB=BA?) no the output will be B no ,after what.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textbook page 526 for solution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Can these matrices be multiplied? Because A has 3 columns and B 3 rows.</a:t>
            </a:r>
          </a:p>
          <a:p>
            <a:pPr/>
            <a:r>
              <a:t>What do you notice about the product of A and B? It’s identical to B.</a:t>
            </a:r>
          </a:p>
          <a:p>
            <a:pPr/>
            <a:r>
              <a:t>Do you think the order of operations matter here (ie does AB=BA?) no the output will be B no ,after what.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matrix multiplication to solve real world problems?</a:t>
            </a:r>
          </a:p>
        </p:txBody>
      </p:sp>
      <p:sp>
        <p:nvSpPr>
          <p:cNvPr id="45" name="Dr. O’Brien  3/8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3/8/22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43360" y="49260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questions below in your notebook.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1" name="Is the equation below true or false? Use appropriate calculations to show why or why  not:"/>
          <p:cNvSpPr txBox="1"/>
          <p:nvPr/>
        </p:nvSpPr>
        <p:spPr>
          <a:xfrm>
            <a:off x="1106667" y="1690925"/>
            <a:ext cx="706931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Is the equation below </a:t>
            </a:r>
            <a:r>
              <a:rPr>
                <a:solidFill>
                  <a:srgbClr val="011D57"/>
                </a:solidFill>
              </a:rPr>
              <a:t>true</a:t>
            </a:r>
            <a:r>
              <a:t> or </a:t>
            </a:r>
            <a:r>
              <a:rPr>
                <a:solidFill>
                  <a:srgbClr val="011D57"/>
                </a:solidFill>
              </a:rPr>
              <a:t>false</a:t>
            </a:r>
            <a:r>
              <a:t>? Use appropriate calculations to show why or why  not:</a:t>
            </a:r>
          </a:p>
        </p:txBody>
      </p:sp>
      <p:pic>
        <p:nvPicPr>
          <p:cNvPr id="192" name="IMG_0114.png" descr="IMG_0114.png"/>
          <p:cNvPicPr>
            <a:picLocks noChangeAspect="1"/>
          </p:cNvPicPr>
          <p:nvPr/>
        </p:nvPicPr>
        <p:blipFill>
          <a:blip r:embed="rId3">
            <a:extLst/>
          </a:blip>
          <a:srcRect l="9937" t="54654" r="5650" b="34948"/>
          <a:stretch>
            <a:fillRect/>
          </a:stretch>
        </p:blipFill>
        <p:spPr>
          <a:xfrm>
            <a:off x="2004285" y="2264858"/>
            <a:ext cx="4681836" cy="768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6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7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use matrix multiplication to solve real world problems? 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Matrix multiplication can be very useful for solving real world problems.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finding the inverse of a matrix</a:t>
              </a:r>
            </a:p>
          </p:txBody>
        </p:sp>
      </p:grp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2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al world problem #1"/>
          <p:cNvSpPr txBox="1"/>
          <p:nvPr>
            <p:ph type="title"/>
          </p:nvPr>
        </p:nvSpPr>
        <p:spPr>
          <a:xfrm>
            <a:off x="1899971" y="411575"/>
            <a:ext cx="6923930" cy="609043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Real world problem #1</a:t>
            </a:r>
          </a:p>
        </p:txBody>
      </p:sp>
      <p:sp>
        <p:nvSpPr>
          <p:cNvPr id="205" name="The Lehman Fruit Farm grows two varieties of fruits, apples and pineapples, and sells them at three locations in the Bronx.  Matrix A represents the amount of each fruit sold at each location in the Bronx.  Matrix B represents the prices for each variety"/>
          <p:cNvSpPr txBox="1"/>
          <p:nvPr/>
        </p:nvSpPr>
        <p:spPr>
          <a:xfrm>
            <a:off x="1850869" y="1171676"/>
            <a:ext cx="477254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Lehman Fruit Farm grows two varieties of fruits, apples and pineapples, and sells them at three locations in the Bronx.  Matrix </a:t>
            </a:r>
            <a:r>
              <a:rPr i="1"/>
              <a:t>A </a:t>
            </a:r>
            <a:r>
              <a:t>represents the amount of each fruit sold at each location in the Bronx.  Matrix B represents the prices for each variety of fruit.</a:t>
            </a:r>
          </a:p>
        </p:txBody>
      </p:sp>
      <p:pic>
        <p:nvPicPr>
          <p:cNvPr id="206" name="IMG_0113.png" descr="IMG_0113.png"/>
          <p:cNvPicPr>
            <a:picLocks noChangeAspect="1"/>
          </p:cNvPicPr>
          <p:nvPr/>
        </p:nvPicPr>
        <p:blipFill>
          <a:blip r:embed="rId3">
            <a:extLst/>
          </a:blip>
          <a:srcRect l="0" t="43787" r="53058" b="49113"/>
          <a:stretch>
            <a:fillRect/>
          </a:stretch>
        </p:blipFill>
        <p:spPr>
          <a:xfrm>
            <a:off x="1730125" y="2305050"/>
            <a:ext cx="2645505" cy="533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G_0113.png" descr="IMG_0113.png"/>
          <p:cNvPicPr>
            <a:picLocks noChangeAspect="1"/>
          </p:cNvPicPr>
          <p:nvPr/>
        </p:nvPicPr>
        <p:blipFill>
          <a:blip r:embed="rId3">
            <a:extLst/>
          </a:blip>
          <a:srcRect l="2700" t="56651" r="67730" b="38208"/>
          <a:stretch>
            <a:fillRect/>
          </a:stretch>
        </p:blipFill>
        <p:spPr>
          <a:xfrm>
            <a:off x="4450012" y="2402235"/>
            <a:ext cx="2097771" cy="48618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Be sure to… copy the matrices and answer each question below in your notes:…"/>
          <p:cNvSpPr txBox="1"/>
          <p:nvPr/>
        </p:nvSpPr>
        <p:spPr>
          <a:xfrm>
            <a:off x="1895682" y="3039466"/>
            <a:ext cx="494936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AB01"/>
                </a:solidFill>
              </a:defRPr>
            </a:pPr>
            <a:r>
              <a:t>Be sure to… </a:t>
            </a:r>
            <a:r>
              <a:rPr>
                <a:solidFill>
                  <a:srgbClr val="11053B"/>
                </a:solidFill>
              </a:rPr>
              <a:t>copy the matrices and answer each question below in your notes:</a:t>
            </a: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AB01"/>
                </a:solidFill>
              </a:defRPr>
            </a:pPr>
            <a:r>
              <a:rPr>
                <a:solidFill>
                  <a:srgbClr val="11053B"/>
                </a:solidFill>
              </a:rPr>
              <a:t>How would you interpret each matrix?</a:t>
            </a: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AB01"/>
                </a:solidFill>
              </a:defRPr>
            </a:pPr>
            <a:r>
              <a:rPr>
                <a:solidFill>
                  <a:srgbClr val="11053B"/>
                </a:solidFill>
              </a:rPr>
              <a:t>How could we use the matrices to find how much money is earned for each fruit at each location?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al world problem #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Real world problem #2</a:t>
            </a:r>
          </a:p>
        </p:txBody>
      </p:sp>
      <p:pic>
        <p:nvPicPr>
          <p:cNvPr id="213" name="IMG_0116.png" descr="IMG_0116.png"/>
          <p:cNvPicPr>
            <a:picLocks noChangeAspect="1"/>
          </p:cNvPicPr>
          <p:nvPr/>
        </p:nvPicPr>
        <p:blipFill>
          <a:blip r:embed="rId3">
            <a:extLst/>
          </a:blip>
          <a:srcRect l="0" t="11932" r="12212" b="53949"/>
          <a:stretch>
            <a:fillRect/>
          </a:stretch>
        </p:blipFill>
        <p:spPr>
          <a:xfrm>
            <a:off x="2503685" y="1236158"/>
            <a:ext cx="5001793" cy="2591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al world problem #3"/>
          <p:cNvSpPr txBox="1"/>
          <p:nvPr>
            <p:ph type="title"/>
          </p:nvPr>
        </p:nvSpPr>
        <p:spPr>
          <a:xfrm>
            <a:off x="2036988" y="94994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Real world problem #3</a:t>
            </a:r>
          </a:p>
        </p:txBody>
      </p:sp>
      <p:sp>
        <p:nvSpPr>
          <p:cNvPr id="218" name="Alfonso started a smartphone company, alPHONEso Inc.  He’s making 5 models of phone and selling them at 3 locations in New York.  The inventories are given by matrix S and the wholesale and retail prices are given by matrix T."/>
          <p:cNvSpPr txBox="1"/>
          <p:nvPr/>
        </p:nvSpPr>
        <p:spPr>
          <a:xfrm>
            <a:off x="1984094" y="797536"/>
            <a:ext cx="573667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Alfonso started a smartphone company, </a:t>
            </a:r>
            <a:r>
              <a:rPr>
                <a:solidFill>
                  <a:srgbClr val="011D57"/>
                </a:solidFill>
              </a:rPr>
              <a:t>alPHONEso Inc</a:t>
            </a:r>
            <a:r>
              <a:t>.  He’s making 5 models of phone and selling them at 3 locations in New York.  The </a:t>
            </a:r>
            <a:r>
              <a:rPr>
                <a:solidFill>
                  <a:srgbClr val="011D57"/>
                </a:solidFill>
              </a:rPr>
              <a:t>inventories</a:t>
            </a:r>
            <a:r>
              <a:t> are given by matrix </a:t>
            </a:r>
            <a:r>
              <a:rPr i="1"/>
              <a:t>S </a:t>
            </a:r>
            <a:r>
              <a:t>and the </a:t>
            </a:r>
            <a:r>
              <a:rPr>
                <a:solidFill>
                  <a:srgbClr val="011D57"/>
                </a:solidFill>
              </a:rPr>
              <a:t>wholesale</a:t>
            </a:r>
            <a:r>
              <a:t> and </a:t>
            </a:r>
            <a:r>
              <a:rPr>
                <a:solidFill>
                  <a:srgbClr val="011D57"/>
                </a:solidFill>
              </a:rPr>
              <a:t>retail</a:t>
            </a:r>
            <a:r>
              <a:t> prices are given by matrix </a:t>
            </a:r>
            <a:r>
              <a:rPr i="1"/>
              <a:t>T</a:t>
            </a:r>
            <a:r>
              <a:t>.</a:t>
            </a:r>
          </a:p>
        </p:txBody>
      </p:sp>
      <p:sp>
        <p:nvSpPr>
          <p:cNvPr id="219" name="Be sure to… copy the matrices and answer each question below in your notes:…"/>
          <p:cNvSpPr txBox="1"/>
          <p:nvPr/>
        </p:nvSpPr>
        <p:spPr>
          <a:xfrm>
            <a:off x="1895682" y="3039466"/>
            <a:ext cx="4949367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AB01"/>
                </a:solidFill>
              </a:defRPr>
            </a:pPr>
            <a:r>
              <a:t>Be sure to… </a:t>
            </a:r>
            <a:r>
              <a:rPr>
                <a:solidFill>
                  <a:srgbClr val="11053B"/>
                </a:solidFill>
              </a:rPr>
              <a:t>copy the matrices and answer each question below in your notes:</a:t>
            </a: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AB01"/>
                </a:solidFill>
              </a:defRPr>
            </a:pPr>
            <a:r>
              <a:rPr>
                <a:solidFill>
                  <a:srgbClr val="11053B"/>
                </a:solidFill>
              </a:rPr>
              <a:t>What does </a:t>
            </a:r>
            <a:r>
              <a:rPr>
                <a:solidFill>
                  <a:srgbClr val="FF6A00"/>
                </a:solidFill>
              </a:rPr>
              <a:t>inventory</a:t>
            </a:r>
            <a:r>
              <a:rPr>
                <a:solidFill>
                  <a:srgbClr val="11053B"/>
                </a:solidFill>
              </a:rPr>
              <a:t>, </a:t>
            </a:r>
            <a:r>
              <a:rPr>
                <a:solidFill>
                  <a:srgbClr val="FF6A00"/>
                </a:solidFill>
              </a:rPr>
              <a:t>retail</a:t>
            </a:r>
            <a:r>
              <a:rPr>
                <a:solidFill>
                  <a:srgbClr val="11053B"/>
                </a:solidFill>
              </a:rPr>
              <a:t>, and </a:t>
            </a:r>
            <a:r>
              <a:rPr>
                <a:solidFill>
                  <a:srgbClr val="FF6A00"/>
                </a:solidFill>
              </a:rPr>
              <a:t>wholesale</a:t>
            </a:r>
            <a:r>
              <a:rPr>
                <a:solidFill>
                  <a:srgbClr val="11053B"/>
                </a:solidFill>
              </a:rPr>
              <a:t> mean?</a:t>
            </a: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AB01"/>
                </a:solidFill>
              </a:defRPr>
            </a:pPr>
            <a:r>
              <a:rPr>
                <a:solidFill>
                  <a:srgbClr val="11053B"/>
                </a:solidFill>
              </a:rPr>
              <a:t> How would you interpret each matrix?</a:t>
            </a: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AB01"/>
                </a:solidFill>
              </a:defRPr>
            </a:pPr>
            <a:r>
              <a:rPr>
                <a:solidFill>
                  <a:srgbClr val="11053B"/>
                </a:solidFill>
              </a:rPr>
              <a:t>Calculate the product </a:t>
            </a:r>
            <a:r>
              <a:rPr i="1">
                <a:solidFill>
                  <a:srgbClr val="11053B"/>
                </a:solidFill>
              </a:rPr>
              <a:t>ST</a:t>
            </a:r>
            <a:r>
              <a:rPr>
                <a:solidFill>
                  <a:srgbClr val="11053B"/>
                </a:solidFill>
              </a:rPr>
              <a:t>. In a complete sentence, explain what it represents.</a:t>
            </a:r>
          </a:p>
        </p:txBody>
      </p:sp>
      <p:pic>
        <p:nvPicPr>
          <p:cNvPr id="220" name="IMG_0115.png" descr="IMG_0115.png"/>
          <p:cNvPicPr>
            <a:picLocks noChangeAspect="1"/>
          </p:cNvPicPr>
          <p:nvPr/>
        </p:nvPicPr>
        <p:blipFill>
          <a:blip r:embed="rId3">
            <a:extLst/>
          </a:blip>
          <a:srcRect l="36297" t="31551" r="41459" b="61108"/>
          <a:stretch>
            <a:fillRect/>
          </a:stretch>
        </p:blipFill>
        <p:spPr>
          <a:xfrm>
            <a:off x="1825384" y="1897458"/>
            <a:ext cx="1759349" cy="774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G_0115.png" descr="IMG_0115.png"/>
          <p:cNvPicPr>
            <a:picLocks noChangeAspect="1"/>
          </p:cNvPicPr>
          <p:nvPr/>
        </p:nvPicPr>
        <p:blipFill>
          <a:blip r:embed="rId3">
            <a:extLst/>
          </a:blip>
          <a:srcRect l="33298" t="43433" r="38680" b="44582"/>
          <a:stretch>
            <a:fillRect/>
          </a:stretch>
        </p:blipFill>
        <p:spPr>
          <a:xfrm>
            <a:off x="4044692" y="1712713"/>
            <a:ext cx="2005922" cy="1143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dependent work"/>
          <p:cNvSpPr txBox="1"/>
          <p:nvPr>
            <p:ph type="title"/>
          </p:nvPr>
        </p:nvSpPr>
        <p:spPr>
          <a:xfrm>
            <a:off x="1694815" y="411575"/>
            <a:ext cx="7129086" cy="535147"/>
          </a:xfrm>
          <a:prstGeom prst="rect">
            <a:avLst/>
          </a:prstGeom>
        </p:spPr>
        <p:txBody>
          <a:bodyPr/>
          <a:lstStyle>
            <a:lvl1pPr defTabSz="685800">
              <a:defRPr sz="2250"/>
            </a:lvl1pPr>
          </a:lstStyle>
          <a:p>
            <a:pPr/>
            <a:r>
              <a:t>Independent work</a:t>
            </a:r>
          </a:p>
        </p:txBody>
      </p:sp>
      <p:sp>
        <p:nvSpPr>
          <p:cNvPr id="226" name="Make up a story about what matrix A and matrix B below could represent. Then solve and interpret the product AB.…"/>
          <p:cNvSpPr txBox="1"/>
          <p:nvPr/>
        </p:nvSpPr>
        <p:spPr>
          <a:xfrm>
            <a:off x="1427839" y="1057083"/>
            <a:ext cx="6288322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Make up a story about what matrix A and matrix B below could represent. Then solve and interpret the product AB.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187157" indent="-187157">
              <a:buSzPct val="100000"/>
              <a:buAutoNum type="arabicPeriod" startAt="2"/>
            </a:pPr>
            <a:r>
              <a:t>Your company makes two kinds of sunglasses (aviator and cat eyed) at four locations.  The sales in the las month are represented in matrix </a:t>
            </a:r>
            <a:r>
              <a:rPr i="1"/>
              <a:t>A </a:t>
            </a:r>
            <a:r>
              <a:t>below.  If the aviator glasses sell for $100 and the cat eyed glasses for $110, use matrix multiplication to calculate your sales at each location.</a:t>
            </a:r>
          </a:p>
        </p:txBody>
      </p:sp>
      <p:pic>
        <p:nvPicPr>
          <p:cNvPr id="227" name="IMG_0118.png" descr="IMG_0118.png"/>
          <p:cNvPicPr>
            <a:picLocks noChangeAspect="1"/>
          </p:cNvPicPr>
          <p:nvPr/>
        </p:nvPicPr>
        <p:blipFill>
          <a:blip r:embed="rId2">
            <a:extLst/>
          </a:blip>
          <a:srcRect l="30489" t="63345" r="22336" b="29569"/>
          <a:stretch>
            <a:fillRect/>
          </a:stretch>
        </p:blipFill>
        <p:spPr>
          <a:xfrm>
            <a:off x="1799716" y="1641862"/>
            <a:ext cx="3260195" cy="652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G_0120.png" descr="IMG_0120.png"/>
          <p:cNvPicPr>
            <a:picLocks noChangeAspect="1"/>
          </p:cNvPicPr>
          <p:nvPr/>
        </p:nvPicPr>
        <p:blipFill>
          <a:blip r:embed="rId3">
            <a:extLst/>
          </a:blip>
          <a:srcRect l="0" t="38958" r="21108" b="49145"/>
          <a:stretch>
            <a:fillRect/>
          </a:stretch>
        </p:blipFill>
        <p:spPr>
          <a:xfrm>
            <a:off x="2119216" y="3542346"/>
            <a:ext cx="3315928" cy="66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