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s/comment1.xml" ContentType="application/vnd.openxmlformats-officedocument.presentationml.comments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50" initials="5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comments" Target="comments/comment1.xml"/><Relationship Id="rId14" Type="http://schemas.openxmlformats.org/officeDocument/2006/relationships/slide" Target="slides/slide6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5-12T07:45:08.474" idx="1">
    <p:pos x="4322" y="495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 + w = [2+ 0. -1 + 2] = [2 1]</a:t>
            </a:r>
          </a:p>
          <a:p>
            <a:pPr/>
            <a:r>
              <a:t>v - w = [2 - 0. -1 - 2 ] = [2 -3]</a:t>
            </a:r>
          </a:p>
          <a:p>
            <a:pPr/>
          </a:p>
          <a:p>
            <a:pPr/>
            <a:r>
              <a:t>Draw both vectors on board.</a:t>
            </a:r>
          </a:p>
          <a:p>
            <a:pPr/>
          </a:p>
          <a:p>
            <a:pPr/>
            <a:r>
              <a:t>v+w you can find by starting one vecto where the other one ends.</a:t>
            </a:r>
          </a:p>
          <a:p>
            <a:pPr/>
            <a:r>
              <a:t> </a:t>
            </a:r>
          </a:p>
          <a:p>
            <a:pPr/>
          </a:p>
          <a:p>
            <a:pPr/>
            <a:r>
              <a:t>For v-w do the same thing but flip w around!!!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Scalar ,ultiplication definition.</a:t>
            </a:r>
          </a:p>
          <a:p>
            <a:pPr/>
          </a:p>
          <a:p>
            <a:pPr/>
            <a:r>
              <a:t>Example.</a:t>
            </a:r>
          </a:p>
          <a:p>
            <a:pPr/>
          </a:p>
          <a:p>
            <a:pPr/>
            <a:r>
              <a:t>Show on graph with v and 2v.</a:t>
            </a:r>
          </a:p>
          <a:p>
            <a:pPr/>
          </a:p>
          <a:p>
            <a:pPr/>
            <a:r>
              <a:t>+What do you notice about the vector and it’s scalar multiple? Cruciallly both vectors falls on the same </a:t>
            </a:r>
          </a:p>
          <a:p>
            <a:pPr/>
            <a:r>
              <a:t>Line.</a:t>
            </a:r>
          </a:p>
          <a:p>
            <a:pPr/>
          </a:p>
          <a:p>
            <a:pPr/>
            <a:r>
              <a:t>+what dmyou think happens when you multiply a vector by a negative? It reverses direction!!!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Desmos for activity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compute linear combinations of vectors with algebra and geometry?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5/19/22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Precalculus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5/12/22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precal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15.4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19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2176821" y="729986"/>
            <a:ext cx="5930520" cy="2119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Grab handout.  Find seat.  Take out notebook/binder.  Copy date and goal.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Suppose </a:t>
            </a:r>
            <a14:m>
              <m:oMath>
                <m:limUpp>
                  <m:e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800" i="1">
                            <a:solidFill>
                              <a:srgbClr val="01579B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800" i="1">
                            <a:solidFill>
                              <a:srgbClr val="01579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xmlns:a="http://schemas.openxmlformats.org/drawingml/2006/main" sz="1800" i="1">
                            <a:solidFill>
                              <a:srgbClr val="01579B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1800" i="1">
                            <a:solidFill>
                              <a:srgbClr val="01579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eqArr>
                  </m:e>
                </m:d>
              </m:oMath>
            </a14:m>
            <a:r>
              <a:rPr>
                <a:solidFill>
                  <a:schemeClr val="accent1"/>
                </a:solidFill>
              </a:rPr>
              <a:t> and </a:t>
            </a:r>
            <a14:m>
              <m:oMath>
                <m:limUpp>
                  <m:e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800" i="1">
                            <a:solidFill>
                              <a:srgbClr val="01579B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800" i="1">
                            <a:solidFill>
                              <a:srgbClr val="01579B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xmlns:a="http://schemas.openxmlformats.org/drawingml/2006/main" sz="1800" i="1">
                            <a:solidFill>
                              <a:srgbClr val="01579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eqArr>
                  </m:e>
                </m:d>
              </m:oMath>
            </a14:m>
            <a:r>
              <a:rPr>
                <a:solidFill>
                  <a:schemeClr val="accent1"/>
                </a:solidFill>
              </a:rPr>
              <a:t>. Calculate </a:t>
            </a:r>
            <a14:m>
              <m:oMath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2</m:t>
                </m:r>
                <m:limUpp>
                  <m:e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</m:oMath>
            </a14:m>
            <a:r>
              <a:rPr>
                <a:solidFill>
                  <a:schemeClr val="accent1"/>
                </a:solidFill>
              </a:rPr>
              <a:t> and </a:t>
            </a:r>
            <a14:m>
              <m:oMath>
                <m:r>
                  <a:rPr xmlns:a="http://schemas.openxmlformats.org/drawingml/2006/main" sz="185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3</m:t>
                </m:r>
                <m:limUpp>
                  <m:e>
                    <m:r>
                      <a:rPr xmlns:a="http://schemas.openxmlformats.org/drawingml/2006/main" sz="185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85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</m:oMath>
            </a14:m>
            <a:r>
              <a:rPr>
                <a:solidFill>
                  <a:schemeClr val="accent1"/>
                </a:solidFill>
              </a:rPr>
              <a:t>.  Then find the sum of these two vectors (algebraically). Show all work.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Plot </a:t>
            </a:r>
            <a14:m>
              <m:oMath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2</m:t>
                </m:r>
                <m:limUpp>
                  <m:e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</m:oMath>
            </a14:m>
            <a:r>
              <a:rPr>
                <a:solidFill>
                  <a:schemeClr val="accent1"/>
                </a:solidFill>
              </a:rPr>
              <a:t> and </a:t>
            </a:r>
            <a14:m>
              <m:oMath>
                <m:r>
                  <a:rPr xmlns:a="http://schemas.openxmlformats.org/drawingml/2006/main" sz="185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3</m:t>
                </m:r>
                <m:limUpp>
                  <m:e>
                    <m:r>
                      <a:rPr xmlns:a="http://schemas.openxmlformats.org/drawingml/2006/main" sz="185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85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</m:oMath>
            </a14:m>
            <a:r>
              <a:rPr>
                <a:solidFill>
                  <a:schemeClr val="accent1"/>
                </a:solidFill>
              </a:rPr>
              <a:t> and their sum!</a:t>
            </a:r>
            <a:endParaRPr>
              <a:solidFill>
                <a:srgbClr val="01579B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framing…"/>
          <p:cNvGrpSpPr/>
          <p:nvPr/>
        </p:nvGrpSpPr>
        <p:grpSpPr>
          <a:xfrm>
            <a:off x="4138002" y="1037938"/>
            <a:ext cx="4070437" cy="2988430"/>
            <a:chOff x="0" y="0"/>
            <a:chExt cx="4070436" cy="2988429"/>
          </a:xfrm>
        </p:grpSpPr>
        <p:sp>
          <p:nvSpPr>
            <p:cNvPr id="207" name="Rectangle"/>
            <p:cNvSpPr/>
            <p:nvPr/>
          </p:nvSpPr>
          <p:spPr>
            <a:xfrm>
              <a:off x="-1" y="-1"/>
              <a:ext cx="4070438" cy="298843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86967">
                <a:lnSpc>
                  <a:spcPct val="115000"/>
                </a:lnSpc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208" name="framing…"/>
            <p:cNvSpPr txBox="1"/>
            <p:nvPr/>
          </p:nvSpPr>
          <p:spPr>
            <a:xfrm>
              <a:off x="12699" y="12699"/>
              <a:ext cx="4045038" cy="2963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886967">
                <a:lnSpc>
                  <a:spcPct val="115000"/>
                </a:lnSpc>
                <a:defRPr b="1" sz="1700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43483" indent="-332613" defTabSz="886967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</a:t>
              </a:r>
              <a:r>
                <a:rPr b="0"/>
                <a:t>compute linear combinations of vectors with algebra and geometry</a:t>
              </a:r>
            </a:p>
            <a:p>
              <a:pPr marL="443483" indent="-332613" defTabSz="886967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 This will actually be really useful to solving the least squares problem, believe it or not.</a:t>
              </a:r>
            </a:p>
            <a:p>
              <a:pPr marL="443483" indent="-332613" defTabSz="886967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Applying vectors to solving the least squares problem</a:t>
              </a:r>
            </a:p>
          </p:txBody>
        </p:sp>
      </p:grp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2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Mini 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91423" tIns="91423" rIns="91423" bIns="91423"/>
          <a:lstStyle>
            <a:lvl1pPr defTabSz="886968">
              <a:defRPr sz="2910"/>
            </a:lvl1pPr>
          </a:lstStyle>
          <a:p>
            <a:pPr/>
            <a:r>
              <a:t>Mini lesson</a:t>
            </a:r>
          </a:p>
        </p:txBody>
      </p:sp>
      <p:sp>
        <p:nvSpPr>
          <p:cNvPr id="213" name="Be sure to……"/>
          <p:cNvSpPr txBox="1"/>
          <p:nvPr>
            <p:ph type="body" sz="half" idx="1"/>
          </p:nvPr>
        </p:nvSpPr>
        <p:spPr>
          <a:xfrm>
            <a:off x="737261" y="1469712"/>
            <a:ext cx="4051240" cy="3002402"/>
          </a:xfrm>
          <a:prstGeom prst="rect">
            <a:avLst/>
          </a:prstGeom>
        </p:spPr>
        <p:txBody>
          <a:bodyPr lIns="91423" tIns="91423" rIns="91423" bIns="91423"/>
          <a:lstStyle/>
          <a:p>
            <a:pPr marL="0" indent="0">
              <a:buClrTx/>
              <a:buSzTx/>
              <a:buFontTx/>
              <a:buNone/>
              <a:defRPr>
                <a:solidFill>
                  <a:srgbClr val="E22400"/>
                </a:solidFill>
              </a:defRPr>
            </a:pPr>
            <a:r>
              <a:t>Be sure to…</a:t>
            </a:r>
          </a:p>
          <a:p>
            <a:pPr/>
            <a:r>
              <a:t>Copy the vocab item to the right.</a:t>
            </a:r>
          </a:p>
          <a:p>
            <a:pPr/>
            <a:r>
              <a:t>Follow along with work on board.</a:t>
            </a:r>
          </a:p>
        </p:txBody>
      </p:sp>
      <p:sp>
        <p:nvSpPr>
          <p:cNvPr id="214" name="Scalar multiple of vector…"/>
          <p:cNvSpPr txBox="1"/>
          <p:nvPr/>
        </p:nvSpPr>
        <p:spPr>
          <a:xfrm>
            <a:off x="5487658" y="1186212"/>
            <a:ext cx="2802535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Scalar multiple of vector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The product of multiplying a vector by a scalar</a:t>
            </a:r>
          </a:p>
        </p:txBody>
      </p:sp>
      <p:sp>
        <p:nvSpPr>
          <p:cNvPr id="215" name="Linear combination…"/>
          <p:cNvSpPr txBox="1"/>
          <p:nvPr/>
        </p:nvSpPr>
        <p:spPr>
          <a:xfrm>
            <a:off x="5487658" y="2050219"/>
            <a:ext cx="2802535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Linear combination 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Sum of the scalar multiples of two vectors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2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20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1" name="Independent work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Independent work</a:t>
              </a:r>
            </a:p>
          </p:txBody>
        </p:sp>
      </p:grpSp>
      <p:sp>
        <p:nvSpPr>
          <p:cNvPr id="223" name="Be sure to……"/>
          <p:cNvSpPr txBox="1"/>
          <p:nvPr/>
        </p:nvSpPr>
        <p:spPr>
          <a:xfrm>
            <a:off x="864178" y="1718685"/>
            <a:ext cx="5181868" cy="19245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Be sure to…</a:t>
            </a:r>
          </a:p>
          <a:p>
            <a:pPr marL="140368" indent="-140368">
              <a:buSzPct val="100000"/>
              <a:buChar char="•"/>
              <a:defRPr>
                <a:solidFill>
                  <a:schemeClr val="accent4"/>
                </a:solidFill>
              </a:defRPr>
            </a:pPr>
            <a:r>
              <a:t>On Google Classroom, work on two Desmos Activities:</a:t>
            </a:r>
          </a:p>
          <a:p>
            <a:pPr lvl="1" marL="521368" indent="-140368">
              <a:buSzPct val="100000"/>
              <a:buChar char="•"/>
              <a:defRPr>
                <a:solidFill>
                  <a:schemeClr val="accent4"/>
                </a:solidFill>
              </a:defRPr>
            </a:pPr>
            <a:r>
              <a:t> </a:t>
            </a:r>
            <a:r>
              <a:rPr b="1"/>
              <a:t>Vector addition &amp; multiplication activity (May 18th)</a:t>
            </a:r>
            <a:r>
              <a:t>.  </a:t>
            </a:r>
          </a:p>
          <a:p>
            <a:pPr lvl="1" marL="521368" indent="-140368">
              <a:buSzPct val="100000"/>
              <a:buChar char="•"/>
              <a:defRPr b="1">
                <a:solidFill>
                  <a:schemeClr val="accent4"/>
                </a:solidFill>
              </a:defRPr>
            </a:pPr>
            <a:r>
              <a:t>Vectors &amp; Linear Combinations (May 19th) </a:t>
            </a:r>
          </a:p>
          <a:p>
            <a:pPr marL="140368" indent="-140368">
              <a:buSzPct val="100000"/>
              <a:buChar char="•"/>
              <a:defRPr>
                <a:solidFill>
                  <a:schemeClr val="accent4"/>
                </a:solidFill>
              </a:defRPr>
            </a:pPr>
            <a:r>
              <a:t>Work until 9:43 AM</a:t>
            </a:r>
          </a:p>
          <a:p>
            <a:pPr marL="140368" indent="-140368">
              <a:buSzPct val="100000"/>
              <a:buChar char="•"/>
              <a:defRPr>
                <a:solidFill>
                  <a:schemeClr val="accent4"/>
                </a:solidFill>
              </a:defRPr>
            </a:pPr>
            <a:r>
              <a:t>Be prepared to share out your work!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457200">
              <a:defRPr sz="1920">
                <a:solidFill>
                  <a:srgbClr val="99999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solidFill>
                  <a:schemeClr val="accent4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