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media/image4.jpeg" ContentType="image/jpeg"/>
  <Override PartName="/ppt/media/image5.jpeg" ContentType="image/jpeg"/>
  <Override PartName="/ppt/media/image6.jpeg" ContentType="image/jpeg"/>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F46524"/>
        </a:fontRef>
        <a:srgbClr val="F4652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6524"/>
          </a:solidFill>
        </a:fill>
      </a:tcStyle>
    </a:firstRow>
  </a:tblStyle>
  <a:tblStyle styleId="{2708684C-4D16-4618-839F-0558EEFCDFE6}" styleName="">
    <a:tblBg/>
    <a:wholeTbl>
      <a:tcTxStyle b="off"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in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5" name="Shape 145"/>
          <p:cNvSpPr/>
          <p:nvPr>
            <p:ph type="sldImg"/>
          </p:nvPr>
        </p:nvSpPr>
        <p:spPr>
          <a:xfrm>
            <a:off x="1143000" y="685800"/>
            <a:ext cx="4572000" cy="3429000"/>
          </a:xfrm>
          <a:prstGeom prst="rect">
            <a:avLst/>
          </a:prstGeom>
        </p:spPr>
        <p:txBody>
          <a:bodyPr/>
          <a:lstStyle/>
          <a:p>
            <a:pPr/>
          </a:p>
        </p:txBody>
      </p:sp>
      <p:sp>
        <p:nvSpPr>
          <p:cNvPr id="146" name="Shape 14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marL="187157" indent="-187157">
              <a:buSzPct val="100000"/>
              <a:buAutoNum type="arabicPeriod" startAt="1"/>
            </a:pPr>
            <a:r>
              <a:t>Tracy has to move forward (20) and then up 40. We can see this because the start of the curve is on the same height as the vertical radius and halfway across the horizontal radius.</a:t>
            </a:r>
          </a:p>
          <a:p>
            <a:pPr marL="187157" indent="-187157">
              <a:buSzPct val="100000"/>
              <a:buAutoNum type="arabicPeriod" startAt="1"/>
            </a:pPr>
            <a:r>
              <a:t>It’s useful because other wise we’d have to guess exactly where it is. The diagram provides you with a frame of reference.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defRPr sz="1100"/>
            </a:pPr>
            <a:r>
              <a:t>+In what ways might computers be detrimental to creating art?</a:t>
            </a:r>
          </a:p>
          <a:p>
            <a:pPr>
              <a:defRPr sz="1100"/>
            </a:pPr>
            <a:r>
              <a:t>+What sorts of computational structures are needed to create an image like the one </a:t>
            </a:r>
          </a:p>
          <a:p>
            <a:pPr>
              <a:defRPr sz="1100"/>
            </a:pPr>
            <a:r>
              <a:t>This is something called ‘algorithmic art’.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marL="457200" indent="-298450">
              <a:buClr>
                <a:srgbClr val="000000"/>
              </a:buClr>
              <a:buSzPts val="1100"/>
              <a:buFont typeface="Arial"/>
              <a:buChar char="●"/>
              <a:defRPr sz="1100"/>
            </a:pPr>
            <a:r>
              <a:t>Examples are on the right.</a:t>
            </a:r>
          </a:p>
          <a:p>
            <a:pPr>
              <a:defRPr sz="1100"/>
            </a:pPr>
            <a:r>
              <a:t>You’ll need to use color, functions, and loops in your project.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marL="755650" indent="-596900" defTabSz="457200">
              <a:lnSpc>
                <a:spcPct val="117999"/>
              </a:lnSpc>
              <a:buClr>
                <a:srgbClr val="000000"/>
              </a:buClr>
              <a:buSzPts val="2200"/>
              <a:buFont typeface="Arial"/>
              <a:buChar char="●"/>
              <a:defRPr sz="2200">
                <a:latin typeface="Helvetica Neue"/>
                <a:ea typeface="Helvetica Neue"/>
                <a:cs typeface="Helvetica Neue"/>
                <a:sym typeface="Helvetica Neue"/>
              </a:defRPr>
            </a:pPr>
            <a:r>
              <a:t>Make sure students are working quietly. See problem guides for specific Python activities.</a:t>
            </a:r>
          </a:p>
          <a:p>
            <a:pPr defTabSz="457200">
              <a:lnSpc>
                <a:spcPct val="117999"/>
              </a:lnSpc>
              <a:defRPr sz="2200">
                <a:latin typeface="Helvetica Neue"/>
                <a:ea typeface="Helvetica Neue"/>
                <a:cs typeface="Helvetica Neue"/>
                <a:sym typeface="Helvetica Neue"/>
              </a:defRPr>
            </a:pPr>
            <a:r>
              <a:t>Frequently asked questions:</a:t>
            </a:r>
          </a:p>
          <a:p>
            <a:pPr defTabSz="457200">
              <a:lnSpc>
                <a:spcPct val="117999"/>
              </a:lnSpc>
              <a:defRPr sz="2200">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sz="2200">
                <a:latin typeface="Helvetica Neue"/>
                <a:ea typeface="Helvetica Neue"/>
                <a:cs typeface="Helvetica Neue"/>
                <a:sym typeface="Helvetica Neue"/>
              </a:defRPr>
            </a:pPr>
            <a:r>
              <a:t>+What are you trying to make tracy do?</a:t>
            </a:r>
          </a:p>
          <a:p>
            <a:pPr defTabSz="457200">
              <a:lnSpc>
                <a:spcPct val="117999"/>
              </a:lnSpc>
              <a:defRPr sz="2200">
                <a:latin typeface="Helvetica Neue"/>
                <a:ea typeface="Helvetica Neue"/>
                <a:cs typeface="Helvetica Neue"/>
                <a:sym typeface="Helvetica Neue"/>
              </a:defRPr>
            </a:pPr>
            <a:r>
              <a:t>+how can I figure out why my code doesn’t work? Try getting out a piece of paper, and following your commands yourself. What do you draw. Where do things go wrong?</a:t>
            </a:r>
          </a:p>
          <a:p>
            <a:pPr defTabSz="457200">
              <a:lnSpc>
                <a:spcPct val="117999"/>
              </a:lnSpc>
              <a:defRPr sz="2200">
                <a:latin typeface="Helvetica Neue"/>
                <a:ea typeface="Helvetica Neue"/>
                <a:cs typeface="Helvetica Neue"/>
                <a:sym typeface="Helvetica Neue"/>
              </a:defRPr>
            </a:pPr>
            <a:r>
              <a:t>+What do I do if I forget a command?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 name="Google Shape;11;p2"/>
          <p:cNvSpPr/>
          <p:nvPr/>
        </p:nvSpPr>
        <p:spPr>
          <a:xfrm>
            <a:off x="2477723" y="415650"/>
            <a:ext cx="6244202" cy="1"/>
          </a:xfrm>
          <a:prstGeom prst="line">
            <a:avLst/>
          </a:prstGeom>
          <a:ln w="38100">
            <a:solidFill>
              <a:srgbClr val="FFFFFF"/>
            </a:solidFill>
          </a:ln>
        </p:spPr>
        <p:txBody>
          <a:bodyPr lIns="0" tIns="0" rIns="0" bIns="0"/>
          <a:lstStyle/>
          <a:p>
            <a:pPr/>
          </a:p>
        </p:txBody>
      </p:sp>
      <p:sp>
        <p:nvSpPr>
          <p:cNvPr id="14" name="Google Shape;12;p2"/>
          <p:cNvSpPr/>
          <p:nvPr/>
        </p:nvSpPr>
        <p:spPr>
          <a:xfrm>
            <a:off x="2477723" y="4739999"/>
            <a:ext cx="6244202" cy="1"/>
          </a:xfrm>
          <a:prstGeom prst="line">
            <a:avLst/>
          </a:prstGeom>
          <a:ln w="19050">
            <a:solidFill>
              <a:srgbClr val="FFFFFF"/>
            </a:solidFill>
          </a:ln>
        </p:spPr>
        <p:txBody>
          <a:bodyPr lIns="0" tIns="0" rIns="0" bIns="0"/>
          <a:lstStyle/>
          <a:p>
            <a:pPr/>
          </a:p>
        </p:txBody>
      </p:sp>
      <p:sp>
        <p:nvSpPr>
          <p:cNvPr id="15" name="Google Shape;13;p2"/>
          <p:cNvSpPr/>
          <p:nvPr/>
        </p:nvSpPr>
        <p:spPr>
          <a:xfrm>
            <a:off x="425197" y="415650"/>
            <a:ext cx="183301" cy="1"/>
          </a:xfrm>
          <a:prstGeom prst="line">
            <a:avLst/>
          </a:prstGeom>
          <a:ln w="19050">
            <a:solidFill>
              <a:srgbClr val="FFFFFF"/>
            </a:solidFill>
          </a:ln>
        </p:spPr>
        <p:txBody>
          <a:bodyPr lIns="0" tIns="0" rIns="0" bIns="0"/>
          <a:lstStyle/>
          <a:p>
            <a:pPr/>
          </a:p>
        </p:txBody>
      </p:sp>
      <p:sp>
        <p:nvSpPr>
          <p:cNvPr id="16" name="Title Text"/>
          <p:cNvSpPr txBox="1"/>
          <p:nvPr>
            <p:ph type="title"/>
          </p:nvPr>
        </p:nvSpPr>
        <p:spPr>
          <a:xfrm>
            <a:off x="2371725" y="630225"/>
            <a:ext cx="6331500" cy="1542000"/>
          </a:xfrm>
          <a:prstGeom prst="rect">
            <a:avLst/>
          </a:prstGeom>
        </p:spPr>
        <p:txBody>
          <a:bodyPr/>
          <a:lstStyle>
            <a:lvl1pPr>
              <a:defRPr sz="4800">
                <a:solidFill>
                  <a:srgbClr val="FFFFFF"/>
                </a:solidFill>
              </a:defRPr>
            </a:lvl1pPr>
          </a:lstStyle>
          <a:p>
            <a:pPr/>
            <a:r>
              <a:t>Title Text</a:t>
            </a:r>
          </a:p>
        </p:txBody>
      </p:sp>
      <p:sp>
        <p:nvSpPr>
          <p:cNvPr id="17" name="Body Level One…"/>
          <p:cNvSpPr txBox="1"/>
          <p:nvPr>
            <p:ph type="body" sz="quarter" idx="1"/>
          </p:nvPr>
        </p:nvSpPr>
        <p:spPr>
          <a:xfrm>
            <a:off x="2390267" y="3238450"/>
            <a:ext cx="6331501" cy="1241700"/>
          </a:xfrm>
          <a:prstGeom prst="rect">
            <a:avLst/>
          </a:prstGeom>
        </p:spPr>
        <p:txBody>
          <a:bodyPr anchor="b"/>
          <a:lstStyle>
            <a:lvl1pPr marL="342900" indent="-228600">
              <a:lnSpc>
                <a:spcPct val="100000"/>
              </a:lnSpc>
              <a:buClrTx/>
              <a:buSzTx/>
              <a:buFontTx/>
              <a:buNone/>
              <a:defRPr>
                <a:solidFill>
                  <a:srgbClr val="FFFFFF"/>
                </a:solidFill>
              </a:defRPr>
            </a:lvl1pPr>
            <a:lvl2pPr marL="342900" indent="254000">
              <a:lnSpc>
                <a:spcPct val="100000"/>
              </a:lnSpc>
              <a:buClrTx/>
              <a:buSzTx/>
              <a:buFontTx/>
              <a:buNone/>
              <a:defRPr>
                <a:solidFill>
                  <a:srgbClr val="FFFFFF"/>
                </a:solidFill>
              </a:defRPr>
            </a:lvl2pPr>
            <a:lvl3pPr marL="342900" indent="711200">
              <a:lnSpc>
                <a:spcPct val="100000"/>
              </a:lnSpc>
              <a:buClrTx/>
              <a:buSzTx/>
              <a:buFontTx/>
              <a:buNone/>
              <a:defRPr>
                <a:solidFill>
                  <a:srgbClr val="FFFFFF"/>
                </a:solidFill>
              </a:defRPr>
            </a:lvl3pPr>
            <a:lvl4pPr marL="342900" indent="1168400">
              <a:lnSpc>
                <a:spcPct val="100000"/>
              </a:lnSpc>
              <a:buClrTx/>
              <a:buSzTx/>
              <a:buFontTx/>
              <a:buNone/>
              <a:defRPr>
                <a:solidFill>
                  <a:srgbClr val="FFFFFF"/>
                </a:solidFill>
              </a:defRPr>
            </a:lvl4pPr>
            <a:lvl5pPr marL="342900" indent="1625600">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18"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13" name="Google Shape;64;p11"/>
          <p:cNvSpPr/>
          <p:nvPr/>
        </p:nvSpPr>
        <p:spPr>
          <a:xfrm>
            <a:off x="425200" y="4739999"/>
            <a:ext cx="8296800" cy="1"/>
          </a:xfrm>
          <a:prstGeom prst="line">
            <a:avLst/>
          </a:prstGeom>
          <a:ln w="19050">
            <a:solidFill>
              <a:srgbClr val="000000"/>
            </a:solidFill>
          </a:ln>
        </p:spPr>
        <p:txBody>
          <a:bodyPr lIns="0" tIns="0" rIns="0" bIns="0"/>
          <a:lstStyle/>
          <a:p>
            <a:pPr/>
          </a:p>
        </p:txBody>
      </p:sp>
      <p:sp>
        <p:nvSpPr>
          <p:cNvPr id="114" name="Google Shape;65;p11"/>
          <p:cNvSpPr/>
          <p:nvPr/>
        </p:nvSpPr>
        <p:spPr>
          <a:xfrm>
            <a:off x="425200" y="415650"/>
            <a:ext cx="8296800" cy="1"/>
          </a:xfrm>
          <a:prstGeom prst="line">
            <a:avLst/>
          </a:prstGeom>
          <a:ln w="38100">
            <a:solidFill>
              <a:srgbClr val="000000"/>
            </a:solidFill>
          </a:ln>
        </p:spPr>
        <p:txBody>
          <a:bodyPr lIns="0" tIns="0" rIns="0" bIns="0"/>
          <a:lstStyle/>
          <a:p>
            <a:pPr/>
          </a:p>
        </p:txBody>
      </p:sp>
      <p:sp>
        <p:nvSpPr>
          <p:cNvPr id="115" name="xx%"/>
          <p:cNvSpPr txBox="1"/>
          <p:nvPr>
            <p:ph type="title" hasCustomPrompt="1"/>
          </p:nvPr>
        </p:nvSpPr>
        <p:spPr>
          <a:xfrm>
            <a:off x="853950" y="1304850"/>
            <a:ext cx="7436101" cy="1538400"/>
          </a:xfrm>
          <a:prstGeom prst="rect">
            <a:avLst/>
          </a:prstGeom>
        </p:spPr>
        <p:txBody>
          <a:bodyPr anchor="ctr"/>
          <a:lstStyle>
            <a:lvl1pPr algn="ctr">
              <a:defRPr sz="9600">
                <a:solidFill>
                  <a:srgbClr val="F46524"/>
                </a:solidFill>
                <a:latin typeface="Lato"/>
                <a:ea typeface="Lato"/>
                <a:cs typeface="Lato"/>
                <a:sym typeface="Lato"/>
              </a:defRPr>
            </a:lvl1pPr>
          </a:lstStyle>
          <a:p>
            <a:pPr/>
            <a:r>
              <a:t>xx%</a:t>
            </a:r>
          </a:p>
        </p:txBody>
      </p:sp>
      <p:sp>
        <p:nvSpPr>
          <p:cNvPr id="116" name="Body Level One…"/>
          <p:cNvSpPr txBox="1"/>
          <p:nvPr>
            <p:ph type="body" sz="quarter" idx="1"/>
          </p:nvPr>
        </p:nvSpPr>
        <p:spPr>
          <a:xfrm>
            <a:off x="853950" y="2919450"/>
            <a:ext cx="7436101" cy="1071601"/>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1" y="-1"/>
            <a:ext cx="1241701" cy="1241702"/>
          </a:xfrm>
          <a:prstGeom prst="rect">
            <a:avLst/>
          </a:prstGeom>
          <a:ln w="12700">
            <a:miter lim="400000"/>
          </a:ln>
        </p:spPr>
      </p:pic>
      <p:sp>
        <p:nvSpPr>
          <p:cNvPr id="132" name="Google Shape;24;p4"/>
          <p:cNvSpPr/>
          <p:nvPr/>
        </p:nvSpPr>
        <p:spPr>
          <a:xfrm>
            <a:off x="2477723" y="415649"/>
            <a:ext cx="6244202" cy="1"/>
          </a:xfrm>
          <a:prstGeom prst="line">
            <a:avLst/>
          </a:prstGeom>
          <a:ln w="38100">
            <a:solidFill>
              <a:srgbClr val="000000"/>
            </a:solidFill>
          </a:ln>
        </p:spPr>
        <p:txBody>
          <a:bodyPr lIns="17144" tIns="17144" rIns="17144" bIns="17144"/>
          <a:lstStyle/>
          <a:p>
            <a:pPr algn="ctr" defTabSz="914376">
              <a:defRPr sz="900">
                <a:solidFill>
                  <a:srgbClr val="5E5E5E"/>
                </a:solidFill>
                <a:latin typeface="Helvetica Neue"/>
                <a:ea typeface="Helvetica Neue"/>
                <a:cs typeface="Helvetica Neue"/>
                <a:sym typeface="Helvetica Neue"/>
              </a:defRPr>
            </a:pPr>
          </a:p>
        </p:txBody>
      </p:sp>
      <p:sp>
        <p:nvSpPr>
          <p:cNvPr id="133" name="Google Shape;25;p4"/>
          <p:cNvSpPr/>
          <p:nvPr/>
        </p:nvSpPr>
        <p:spPr>
          <a:xfrm>
            <a:off x="2477723" y="4739999"/>
            <a:ext cx="6244202" cy="1"/>
          </a:xfrm>
          <a:prstGeom prst="line">
            <a:avLst/>
          </a:prstGeom>
          <a:ln w="12700">
            <a:solidFill>
              <a:srgbClr val="000000"/>
            </a:solidFill>
          </a:ln>
        </p:spPr>
        <p:txBody>
          <a:bodyPr lIns="17144" tIns="17144" rIns="17144" bIns="17144"/>
          <a:lstStyle/>
          <a:p>
            <a:pPr algn="ctr" defTabSz="914376">
              <a:defRPr sz="900">
                <a:solidFill>
                  <a:srgbClr val="5E5E5E"/>
                </a:solidFill>
                <a:latin typeface="Helvetica Neue"/>
                <a:ea typeface="Helvetica Neue"/>
                <a:cs typeface="Helvetica Neue"/>
                <a:sym typeface="Helvetica Neue"/>
              </a:defRPr>
            </a:pPr>
          </a:p>
        </p:txBody>
      </p:sp>
      <p:sp>
        <p:nvSpPr>
          <p:cNvPr id="134" name="Google Shape;26;p4"/>
          <p:cNvSpPr/>
          <p:nvPr/>
        </p:nvSpPr>
        <p:spPr>
          <a:xfrm>
            <a:off x="425197" y="415649"/>
            <a:ext cx="183301" cy="2"/>
          </a:xfrm>
          <a:prstGeom prst="line">
            <a:avLst/>
          </a:prstGeom>
          <a:ln w="12700">
            <a:solidFill>
              <a:srgbClr val="000000"/>
            </a:solidFill>
          </a:ln>
        </p:spPr>
        <p:txBody>
          <a:bodyPr lIns="17144" tIns="17144" rIns="17144" bIns="17144"/>
          <a:lstStyle/>
          <a:p>
            <a:pPr algn="ctr" defTabSz="914376">
              <a:defRPr sz="900">
                <a:solidFill>
                  <a:srgbClr val="5E5E5E"/>
                </a:solidFill>
                <a:latin typeface="Helvetica Neue"/>
                <a:ea typeface="Helvetica Neue"/>
                <a:cs typeface="Helvetica Neue"/>
                <a:sym typeface="Helvetica Neue"/>
              </a:defRPr>
            </a:pPr>
          </a:p>
        </p:txBody>
      </p:sp>
      <p:sp>
        <p:nvSpPr>
          <p:cNvPr id="135" name="Title Text"/>
          <p:cNvSpPr txBox="1"/>
          <p:nvPr>
            <p:ph type="title"/>
          </p:nvPr>
        </p:nvSpPr>
        <p:spPr>
          <a:xfrm>
            <a:off x="2400249" y="575949"/>
            <a:ext cx="6321602" cy="635402"/>
          </a:xfrm>
          <a:prstGeom prst="rect">
            <a:avLst/>
          </a:prstGeom>
        </p:spPr>
        <p:txBody>
          <a:bodyPr lIns="91424" tIns="91424" rIns="91424" bIns="91424"/>
          <a:lstStyle/>
          <a:p>
            <a:pPr/>
            <a:r>
              <a:t>Title Text</a:t>
            </a:r>
          </a:p>
        </p:txBody>
      </p:sp>
      <p:sp>
        <p:nvSpPr>
          <p:cNvPr id="136" name="Body Level One…"/>
          <p:cNvSpPr txBox="1"/>
          <p:nvPr>
            <p:ph type="body" idx="1"/>
          </p:nvPr>
        </p:nvSpPr>
        <p:spPr>
          <a:xfrm>
            <a:off x="2410111" y="1595775"/>
            <a:ext cx="6321601" cy="3002402"/>
          </a:xfrm>
          <a:prstGeom prst="rect">
            <a:avLst/>
          </a:prstGeom>
        </p:spPr>
        <p:txBody>
          <a:bodyPr lIns="91424" tIns="91424" rIns="91424" bIns="91424"/>
          <a:lstStyle>
            <a:lvl2pPr marL="1005114" indent="-408214"/>
            <a:lvl3pPr marL="1462314" indent="-408214"/>
          </a:lstStyle>
          <a:p>
            <a:pPr/>
            <a:r>
              <a:t>Body Level One</a:t>
            </a:r>
          </a:p>
          <a:p>
            <a:pPr lvl="1"/>
            <a:r>
              <a:t>Body Level Two</a:t>
            </a:r>
          </a:p>
          <a:p>
            <a:pPr lvl="2"/>
            <a:r>
              <a:t>Body Level Three</a:t>
            </a:r>
          </a:p>
          <a:p>
            <a:pPr lvl="3"/>
            <a:r>
              <a:t>Body Level Four</a:t>
            </a:r>
          </a:p>
          <a:p>
            <a:pPr lvl="4"/>
            <a:r>
              <a:t>Body Level Five</a:t>
            </a:r>
          </a:p>
        </p:txBody>
      </p:sp>
      <p:sp>
        <p:nvSpPr>
          <p:cNvPr id="137" name="Google Shape;30;p4"/>
          <p:cNvSpPr txBox="1"/>
          <p:nvPr/>
        </p:nvSpPr>
        <p:spPr>
          <a:xfrm>
            <a:off x="169149" y="4739999"/>
            <a:ext cx="8552702"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200">
                <a:solidFill>
                  <a:srgbClr val="000000"/>
                </a:solidFill>
                <a:latin typeface="Lato"/>
                <a:ea typeface="Lato"/>
                <a:cs typeface="Lato"/>
                <a:sym typeface="Lato"/>
              </a:defRPr>
            </a:pPr>
            <a:r>
              <a:t>Class: </a:t>
            </a:r>
            <a:r>
              <a:rPr b="0"/>
              <a:t>Python </a:t>
            </a:r>
            <a:r>
              <a:t>Goal: </a:t>
            </a:r>
            <a:r>
              <a:rPr b="0"/>
              <a:t>Use functions, loops, and artistic effects to generate works of art</a:t>
            </a:r>
          </a:p>
        </p:txBody>
      </p:sp>
      <p:sp>
        <p:nvSpPr>
          <p:cNvPr id="138" name="Google Shape;31;p4"/>
          <p:cNvSpPr txBox="1"/>
          <p:nvPr/>
        </p:nvSpPr>
        <p:spPr>
          <a:xfrm>
            <a:off x="7263947" y="6563"/>
            <a:ext cx="5621101" cy="3606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000000"/>
                </a:solidFill>
                <a:latin typeface="Lato"/>
                <a:ea typeface="Lato"/>
                <a:cs typeface="Lato"/>
                <a:sym typeface="Lato"/>
              </a:defRPr>
            </a:lvl1pPr>
          </a:lstStyle>
          <a:p>
            <a:pPr/>
            <a:r>
              <a:t>Dr. O’Brien 10/18/21</a:t>
            </a:r>
          </a:p>
        </p:txBody>
      </p:sp>
      <p:sp>
        <p:nvSpPr>
          <p:cNvPr id="139" name="Slide Number"/>
          <p:cNvSpPr txBox="1"/>
          <p:nvPr>
            <p:ph type="sldNum" sz="quarter" idx="2"/>
          </p:nvPr>
        </p:nvSpPr>
        <p:spPr>
          <a:xfrm>
            <a:off x="8724013" y="4724284"/>
            <a:ext cx="322686" cy="322550"/>
          </a:xfrm>
          <a:prstGeom prst="rect">
            <a:avLst/>
          </a:prstGeom>
        </p:spPr>
        <p:txBody>
          <a:bodyPr lIns="91424" tIns="91424" rIns="91424" bIns="91424"/>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bg>
      <p:bgPr>
        <a:solidFill>
          <a:srgbClr val="F46524"/>
        </a:solidFill>
      </p:bgPr>
    </p:bg>
    <p:spTree>
      <p:nvGrpSpPr>
        <p:cNvPr id="1" name=""/>
        <p:cNvGrpSpPr/>
        <p:nvPr/>
      </p:nvGrpSpPr>
      <p:grpSpPr>
        <a:xfrm>
          <a:off x="0" y="0"/>
          <a:ext cx="0" cy="0"/>
          <a:chOff x="0" y="0"/>
          <a:chExt cx="0" cy="0"/>
        </a:xfrm>
      </p:grpSpPr>
      <p:sp>
        <p:nvSpPr>
          <p:cNvPr id="26" name="Google Shape;19;p3"/>
          <p:cNvSpPr/>
          <p:nvPr/>
        </p:nvSpPr>
        <p:spPr>
          <a:xfrm>
            <a:off x="425200" y="415650"/>
            <a:ext cx="8296800" cy="1"/>
          </a:xfrm>
          <a:prstGeom prst="line">
            <a:avLst/>
          </a:prstGeom>
          <a:ln w="38100">
            <a:solidFill>
              <a:srgbClr val="FFFFFF"/>
            </a:solidFill>
          </a:ln>
        </p:spPr>
        <p:txBody>
          <a:bodyPr lIns="0" tIns="0" rIns="0" bIns="0"/>
          <a:lstStyle/>
          <a:p>
            <a:pPr/>
          </a:p>
        </p:txBody>
      </p:sp>
      <p:sp>
        <p:nvSpPr>
          <p:cNvPr id="27" name="Google Shape;20;p3"/>
          <p:cNvSpPr/>
          <p:nvPr/>
        </p:nvSpPr>
        <p:spPr>
          <a:xfrm>
            <a:off x="425200" y="4739999"/>
            <a:ext cx="8296800" cy="1"/>
          </a:xfrm>
          <a:prstGeom prst="line">
            <a:avLst/>
          </a:prstGeom>
          <a:ln w="19050">
            <a:solidFill>
              <a:srgbClr val="FFFFFF"/>
            </a:solidFill>
          </a:ln>
        </p:spPr>
        <p:txBody>
          <a:bodyPr lIns="0" tIns="0" rIns="0" bIns="0"/>
          <a:lstStyle/>
          <a:p>
            <a:pPr/>
          </a:p>
        </p:txBody>
      </p:sp>
      <p:sp>
        <p:nvSpPr>
          <p:cNvPr id="28" name="Title Text"/>
          <p:cNvSpPr txBox="1"/>
          <p:nvPr>
            <p:ph type="title"/>
          </p:nvPr>
        </p:nvSpPr>
        <p:spPr>
          <a:xfrm>
            <a:off x="406424" y="1806824"/>
            <a:ext cx="8296801" cy="1542001"/>
          </a:xfrm>
          <a:prstGeom prst="rect">
            <a:avLst/>
          </a:prstGeom>
        </p:spPr>
        <p:txBody>
          <a:bodyPr anchor="ctr"/>
          <a:lstStyle>
            <a:lvl1pPr algn="ctr">
              <a:defRPr sz="4800">
                <a:solidFill>
                  <a:srgbClr val="FFFFFF"/>
                </a:solidFill>
              </a:defRPr>
            </a:lvl1pPr>
          </a:lstStyle>
          <a:p>
            <a:pPr/>
            <a:r>
              <a:t>Title Text</a:t>
            </a:r>
          </a:p>
        </p:txBody>
      </p:sp>
      <p:sp>
        <p:nvSpPr>
          <p:cNvPr id="29"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7" name="Google Shape;24;p4"/>
          <p:cNvSpPr/>
          <p:nvPr/>
        </p:nvSpPr>
        <p:spPr>
          <a:xfrm>
            <a:off x="2477723" y="415650"/>
            <a:ext cx="6244202" cy="1"/>
          </a:xfrm>
          <a:prstGeom prst="line">
            <a:avLst/>
          </a:prstGeom>
          <a:ln w="38100">
            <a:solidFill>
              <a:srgbClr val="000000"/>
            </a:solidFill>
          </a:ln>
        </p:spPr>
        <p:txBody>
          <a:bodyPr lIns="0" tIns="0" rIns="0" bIns="0"/>
          <a:lstStyle/>
          <a:p>
            <a:pPr/>
          </a:p>
        </p:txBody>
      </p:sp>
      <p:sp>
        <p:nvSpPr>
          <p:cNvPr id="38" name="Google Shape;25;p4"/>
          <p:cNvSpPr/>
          <p:nvPr/>
        </p:nvSpPr>
        <p:spPr>
          <a:xfrm>
            <a:off x="2477723" y="4739999"/>
            <a:ext cx="6244202" cy="1"/>
          </a:xfrm>
          <a:prstGeom prst="line">
            <a:avLst/>
          </a:prstGeom>
          <a:ln w="19050">
            <a:solidFill>
              <a:srgbClr val="000000"/>
            </a:solidFill>
          </a:ln>
        </p:spPr>
        <p:txBody>
          <a:bodyPr lIns="0" tIns="0" rIns="0" bIns="0"/>
          <a:lstStyle/>
          <a:p>
            <a:pPr/>
          </a:p>
        </p:txBody>
      </p:sp>
      <p:sp>
        <p:nvSpPr>
          <p:cNvPr id="39" name="Google Shape;26;p4"/>
          <p:cNvSpPr/>
          <p:nvPr/>
        </p:nvSpPr>
        <p:spPr>
          <a:xfrm>
            <a:off x="425197" y="415650"/>
            <a:ext cx="183301" cy="1"/>
          </a:xfrm>
          <a:prstGeom prst="line">
            <a:avLst/>
          </a:prstGeom>
          <a:ln w="19050">
            <a:solidFill>
              <a:srgbClr val="000000"/>
            </a:solidFill>
          </a:ln>
        </p:spPr>
        <p:txBody>
          <a:bodyPr lIns="0" tIns="0" rIns="0" bIns="0"/>
          <a:lstStyle/>
          <a:p>
            <a:pPr/>
          </a:p>
        </p:txBody>
      </p:sp>
      <p:sp>
        <p:nvSpPr>
          <p:cNvPr id="40" name="Title Text"/>
          <p:cNvSpPr txBox="1"/>
          <p:nvPr>
            <p:ph type="title"/>
          </p:nvPr>
        </p:nvSpPr>
        <p:spPr>
          <a:xfrm>
            <a:off x="2400250" y="575950"/>
            <a:ext cx="6321601" cy="635401"/>
          </a:xfrm>
          <a:prstGeom prst="rect">
            <a:avLst/>
          </a:prstGeom>
        </p:spPr>
        <p:txBody>
          <a:bodyPr/>
          <a:lstStyle/>
          <a:p>
            <a:pPr/>
            <a:r>
              <a:t>Title Text</a:t>
            </a:r>
          </a:p>
        </p:txBody>
      </p:sp>
      <p:sp>
        <p:nvSpPr>
          <p:cNvPr id="41" name="Body Level One…"/>
          <p:cNvSpPr txBox="1"/>
          <p:nvPr>
            <p:ph type="body" idx="1"/>
          </p:nvPr>
        </p:nvSpPr>
        <p:spPr>
          <a:xfrm>
            <a:off x="2410111" y="1595776"/>
            <a:ext cx="6321602" cy="30024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2" name="Google Shape;30;p4"/>
          <p:cNvSpPr txBox="1"/>
          <p:nvPr/>
        </p:nvSpPr>
        <p:spPr>
          <a:xfrm>
            <a:off x="169150" y="4739999"/>
            <a:ext cx="8552700" cy="3987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a:solidFill>
                  <a:srgbClr val="000000"/>
                </a:solidFill>
                <a:latin typeface="Lato"/>
                <a:ea typeface="Lato"/>
                <a:cs typeface="Lato"/>
                <a:sym typeface="Lato"/>
              </a:defRPr>
            </a:pPr>
            <a:r>
              <a:t>Class: </a:t>
            </a:r>
            <a:r>
              <a:rPr b="0"/>
              <a:t>Python </a:t>
            </a:r>
            <a:r>
              <a:t>Goal: </a:t>
            </a:r>
            <a:r>
              <a:rPr b="0"/>
              <a:t>Use functions, loops, and artistic effects to generate works of art</a:t>
            </a:r>
          </a:p>
        </p:txBody>
      </p:sp>
      <p:sp>
        <p:nvSpPr>
          <p:cNvPr id="43" name="Dr. O’Brien 10/19/21"/>
          <p:cNvSpPr txBox="1"/>
          <p:nvPr/>
        </p:nvSpPr>
        <p:spPr>
          <a:xfrm>
            <a:off x="7195498" y="146255"/>
            <a:ext cx="1623666"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defRPr>
            </a:lvl1pPr>
          </a:lstStyle>
          <a:p>
            <a:pPr/>
            <a:r>
              <a:t>Dr. O’Brien 10/19/21</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1" name="Google Shape;32;p5"/>
          <p:cNvSpPr/>
          <p:nvPr/>
        </p:nvSpPr>
        <p:spPr>
          <a:xfrm>
            <a:off x="2477723" y="415650"/>
            <a:ext cx="6244202" cy="1"/>
          </a:xfrm>
          <a:prstGeom prst="line">
            <a:avLst/>
          </a:prstGeom>
          <a:ln w="38100">
            <a:solidFill>
              <a:srgbClr val="000000"/>
            </a:solidFill>
          </a:ln>
        </p:spPr>
        <p:txBody>
          <a:bodyPr lIns="0" tIns="0" rIns="0" bIns="0"/>
          <a:lstStyle/>
          <a:p>
            <a:pPr/>
          </a:p>
        </p:txBody>
      </p:sp>
      <p:sp>
        <p:nvSpPr>
          <p:cNvPr id="52" name="Google Shape;33;p5"/>
          <p:cNvSpPr/>
          <p:nvPr/>
        </p:nvSpPr>
        <p:spPr>
          <a:xfrm>
            <a:off x="2477723" y="4739999"/>
            <a:ext cx="6244202" cy="1"/>
          </a:xfrm>
          <a:prstGeom prst="line">
            <a:avLst/>
          </a:prstGeom>
          <a:ln w="19050">
            <a:solidFill>
              <a:srgbClr val="000000"/>
            </a:solidFill>
          </a:ln>
        </p:spPr>
        <p:txBody>
          <a:bodyPr lIns="0" tIns="0" rIns="0" bIns="0"/>
          <a:lstStyle/>
          <a:p>
            <a:pPr/>
          </a:p>
        </p:txBody>
      </p:sp>
      <p:sp>
        <p:nvSpPr>
          <p:cNvPr id="53" name="Google Shape;34;p5"/>
          <p:cNvSpPr/>
          <p:nvPr/>
        </p:nvSpPr>
        <p:spPr>
          <a:xfrm>
            <a:off x="425197" y="415650"/>
            <a:ext cx="183301" cy="1"/>
          </a:xfrm>
          <a:prstGeom prst="line">
            <a:avLst/>
          </a:prstGeom>
          <a:ln w="19050">
            <a:solidFill>
              <a:srgbClr val="000000"/>
            </a:solidFill>
          </a:ln>
        </p:spPr>
        <p:txBody>
          <a:bodyPr lIns="0" tIns="0" rIns="0" bIns="0"/>
          <a:lstStyle/>
          <a:p>
            <a:pPr/>
          </a:p>
        </p:txBody>
      </p:sp>
      <p:sp>
        <p:nvSpPr>
          <p:cNvPr id="54" name="Title Text"/>
          <p:cNvSpPr txBox="1"/>
          <p:nvPr>
            <p:ph type="title"/>
          </p:nvPr>
        </p:nvSpPr>
        <p:spPr>
          <a:xfrm>
            <a:off x="2400250" y="575950"/>
            <a:ext cx="6321601" cy="635401"/>
          </a:xfrm>
          <a:prstGeom prst="rect">
            <a:avLst/>
          </a:prstGeom>
        </p:spPr>
        <p:txBody>
          <a:bodyPr/>
          <a:lstStyle/>
          <a:p>
            <a:pPr/>
            <a:r>
              <a:t>Title Text</a:t>
            </a:r>
          </a:p>
        </p:txBody>
      </p:sp>
      <p:sp>
        <p:nvSpPr>
          <p:cNvPr id="55" name="Body Level One…"/>
          <p:cNvSpPr txBox="1"/>
          <p:nvPr>
            <p:ph type="body" sz="quarter" idx="1"/>
          </p:nvPr>
        </p:nvSpPr>
        <p:spPr>
          <a:xfrm>
            <a:off x="2400302" y="1602675"/>
            <a:ext cx="3071401" cy="3002401"/>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6" name="Google Shape;37;p5"/>
          <p:cNvSpPr txBox="1"/>
          <p:nvPr>
            <p:ph type="body" sz="quarter" idx="21"/>
          </p:nvPr>
        </p:nvSpPr>
        <p:spPr>
          <a:xfrm>
            <a:off x="5650572" y="1602675"/>
            <a:ext cx="3071401" cy="3002401"/>
          </a:xfrm>
          <a:prstGeom prst="rect">
            <a:avLst/>
          </a:prstGeom>
        </p:spPr>
        <p:txBody>
          <a:bodyPr/>
          <a:lstStyle/>
          <a:p>
            <a:pPr indent="-317500">
              <a:buSzPts val="1400"/>
              <a:defRPr sz="1400"/>
            </a:pP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4" name="Title Text"/>
          <p:cNvSpPr txBox="1"/>
          <p:nvPr>
            <p:ph type="title"/>
          </p:nvPr>
        </p:nvSpPr>
        <p:spPr>
          <a:prstGeom prst="rect">
            <a:avLst/>
          </a:prstGeom>
        </p:spPr>
        <p:txBody>
          <a:body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2" name="Google Shape;43;p7"/>
          <p:cNvSpPr/>
          <p:nvPr/>
        </p:nvSpPr>
        <p:spPr>
          <a:xfrm>
            <a:off x="425197" y="415650"/>
            <a:ext cx="183301" cy="1"/>
          </a:xfrm>
          <a:prstGeom prst="line">
            <a:avLst/>
          </a:prstGeom>
          <a:ln w="19050">
            <a:solidFill>
              <a:srgbClr val="000000"/>
            </a:solidFill>
          </a:ln>
        </p:spPr>
        <p:txBody>
          <a:bodyPr lIns="0" tIns="0" rIns="0" bIns="0"/>
          <a:lstStyle/>
          <a:p>
            <a:pPr/>
          </a:p>
        </p:txBody>
      </p:sp>
      <p:sp>
        <p:nvSpPr>
          <p:cNvPr id="73" name="Title Text"/>
          <p:cNvSpPr txBox="1"/>
          <p:nvPr>
            <p:ph type="title"/>
          </p:nvPr>
        </p:nvSpPr>
        <p:spPr>
          <a:xfrm>
            <a:off x="319499" y="936600"/>
            <a:ext cx="2808001" cy="755700"/>
          </a:xfrm>
          <a:prstGeom prst="rect">
            <a:avLst/>
          </a:prstGeom>
        </p:spPr>
        <p:txBody>
          <a:bodyPr anchor="b"/>
          <a:lstStyle>
            <a:lvl1pPr>
              <a:defRPr sz="2400"/>
            </a:lvl1pPr>
          </a:lstStyle>
          <a:p>
            <a:pPr/>
            <a:r>
              <a:t>Title Text</a:t>
            </a:r>
          </a:p>
        </p:txBody>
      </p:sp>
      <p:sp>
        <p:nvSpPr>
          <p:cNvPr id="74" name="Body Level One…"/>
          <p:cNvSpPr txBox="1"/>
          <p:nvPr>
            <p:ph type="body" sz="quarter" idx="1"/>
          </p:nvPr>
        </p:nvSpPr>
        <p:spPr>
          <a:xfrm>
            <a:off x="319499" y="1846803"/>
            <a:ext cx="2808001" cy="28062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bg>
      <p:bgPr>
        <a:solidFill>
          <a:srgbClr val="757575"/>
        </a:solidFill>
      </p:bgPr>
    </p:bg>
    <p:spTree>
      <p:nvGrpSpPr>
        <p:cNvPr id="1" name=""/>
        <p:cNvGrpSpPr/>
        <p:nvPr/>
      </p:nvGrpSpPr>
      <p:grpSpPr>
        <a:xfrm>
          <a:off x="0" y="0"/>
          <a:ext cx="0" cy="0"/>
          <a:chOff x="0" y="0"/>
          <a:chExt cx="0" cy="0"/>
        </a:xfrm>
      </p:grpSpPr>
      <p:sp>
        <p:nvSpPr>
          <p:cNvPr id="82" name="Google Shape;48;p8"/>
          <p:cNvSpPr/>
          <p:nvPr/>
        </p:nvSpPr>
        <p:spPr>
          <a:xfrm>
            <a:off x="425197" y="415650"/>
            <a:ext cx="183301" cy="1"/>
          </a:xfrm>
          <a:prstGeom prst="line">
            <a:avLst/>
          </a:prstGeom>
          <a:ln w="19050">
            <a:solidFill>
              <a:srgbClr val="FFFFFF"/>
            </a:solidFill>
          </a:ln>
        </p:spPr>
        <p:txBody>
          <a:bodyPr lIns="0" tIns="0" rIns="0" bIns="0"/>
          <a:lstStyle/>
          <a:p>
            <a:pPr/>
          </a:p>
        </p:txBody>
      </p:sp>
      <p:sp>
        <p:nvSpPr>
          <p:cNvPr id="83" name="Title Text"/>
          <p:cNvSpPr txBox="1"/>
          <p:nvPr>
            <p:ph type="title"/>
          </p:nvPr>
        </p:nvSpPr>
        <p:spPr>
          <a:xfrm>
            <a:off x="283102" y="712140"/>
            <a:ext cx="6244201" cy="3835501"/>
          </a:xfrm>
          <a:prstGeom prst="rect">
            <a:avLst/>
          </a:prstGeom>
        </p:spPr>
        <p:txBody>
          <a:bodyPr anchor="ctr"/>
          <a:lstStyle>
            <a:lvl1pPr>
              <a:defRPr sz="4800">
                <a:solidFill>
                  <a:srgbClr val="FFFFFF"/>
                </a:solidFill>
              </a:defRPr>
            </a:lvl1pPr>
          </a:lstStyle>
          <a:p>
            <a:pPr/>
            <a:r>
              <a:t>Title Text</a:t>
            </a:r>
          </a:p>
        </p:txBody>
      </p:sp>
      <p:sp>
        <p:nvSpPr>
          <p:cNvPr id="8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91" name="Google Shape;52;p9"/>
          <p:cNvSpPr/>
          <p:nvPr/>
        </p:nvSpPr>
        <p:spPr>
          <a:xfrm>
            <a:off x="4572000" y="124"/>
            <a:ext cx="4572000" cy="5143501"/>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92" name="Google Shape;53;p9"/>
          <p:cNvSpPr/>
          <p:nvPr/>
        </p:nvSpPr>
        <p:spPr>
          <a:xfrm>
            <a:off x="5029675" y="4495500"/>
            <a:ext cx="468301" cy="1"/>
          </a:xfrm>
          <a:prstGeom prst="line">
            <a:avLst/>
          </a:prstGeom>
          <a:ln w="19050">
            <a:solidFill>
              <a:srgbClr val="FFFFFF"/>
            </a:solidFill>
          </a:ln>
        </p:spPr>
        <p:txBody>
          <a:bodyPr lIns="0" tIns="0" rIns="0" bIns="0"/>
          <a:lstStyle/>
          <a:p>
            <a:pPr/>
          </a:p>
        </p:txBody>
      </p:sp>
      <p:sp>
        <p:nvSpPr>
          <p:cNvPr id="93" name="Title Text"/>
          <p:cNvSpPr txBox="1"/>
          <p:nvPr>
            <p:ph type="title"/>
          </p:nvPr>
        </p:nvSpPr>
        <p:spPr>
          <a:xfrm>
            <a:off x="265500" y="1397349"/>
            <a:ext cx="4045200" cy="1318201"/>
          </a:xfrm>
          <a:prstGeom prst="rect">
            <a:avLst/>
          </a:prstGeom>
        </p:spPr>
        <p:txBody>
          <a:bodyPr anchor="b"/>
          <a:lstStyle>
            <a:lvl1pPr algn="ctr">
              <a:defRPr sz="3600">
                <a:solidFill>
                  <a:srgbClr val="F46524"/>
                </a:solidFill>
              </a:defRPr>
            </a:lvl1pPr>
          </a:lstStyle>
          <a:p>
            <a:pPr/>
            <a:r>
              <a:t>Title Text</a:t>
            </a:r>
          </a:p>
        </p:txBody>
      </p:sp>
      <p:sp>
        <p:nvSpPr>
          <p:cNvPr id="94" name="Body Level One…"/>
          <p:cNvSpPr txBox="1"/>
          <p:nvPr>
            <p:ph type="body" sz="quarter" idx="1"/>
          </p:nvPr>
        </p:nvSpPr>
        <p:spPr>
          <a:xfrm>
            <a:off x="265500" y="2735371"/>
            <a:ext cx="4045200" cy="13455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95" name="Google Shape;56;p9"/>
          <p:cNvSpPr txBox="1"/>
          <p:nvPr>
            <p:ph type="body" sz="half" idx="21"/>
          </p:nvPr>
        </p:nvSpPr>
        <p:spPr>
          <a:xfrm>
            <a:off x="4939500" y="724199"/>
            <a:ext cx="3837000" cy="3695102"/>
          </a:xfrm>
          <a:prstGeom prst="rect">
            <a:avLst/>
          </a:prstGeom>
        </p:spPr>
        <p:txBody>
          <a:bodyPr anchor="ctr"/>
          <a:lstStyle/>
          <a:p>
            <a:pPr>
              <a:buClr>
                <a:srgbClr val="FFFFFF"/>
              </a:buClr>
              <a:defRPr>
                <a:solidFill>
                  <a:srgbClr val="FFFFFF"/>
                </a:solidFill>
              </a:defRPr>
            </a:pPr>
          </a:p>
        </p:txBody>
      </p:sp>
      <p:sp>
        <p:nvSpPr>
          <p:cNvPr id="9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03" name="Google Shape;59;p10"/>
          <p:cNvSpPr/>
          <p:nvPr/>
        </p:nvSpPr>
        <p:spPr>
          <a:xfrm>
            <a:off x="425200" y="4739999"/>
            <a:ext cx="8296800" cy="1"/>
          </a:xfrm>
          <a:prstGeom prst="line">
            <a:avLst/>
          </a:prstGeom>
          <a:ln w="19050">
            <a:solidFill>
              <a:srgbClr val="000000"/>
            </a:solidFill>
          </a:ln>
        </p:spPr>
        <p:txBody>
          <a:bodyPr lIns="0" tIns="0" rIns="0" bIns="0"/>
          <a:lstStyle/>
          <a:p>
            <a:pPr/>
          </a:p>
        </p:txBody>
      </p:sp>
      <p:sp>
        <p:nvSpPr>
          <p:cNvPr id="104" name="Google Shape;60;p10"/>
          <p:cNvSpPr/>
          <p:nvPr/>
        </p:nvSpPr>
        <p:spPr>
          <a:xfrm>
            <a:off x="425197" y="415650"/>
            <a:ext cx="183301" cy="1"/>
          </a:xfrm>
          <a:prstGeom prst="line">
            <a:avLst/>
          </a:prstGeom>
          <a:ln w="19050">
            <a:solidFill>
              <a:srgbClr val="000000"/>
            </a:solidFill>
          </a:ln>
        </p:spPr>
        <p:txBody>
          <a:bodyPr lIns="0" tIns="0" rIns="0" bIns="0"/>
          <a:lstStyle/>
          <a:p>
            <a:pPr/>
          </a:p>
        </p:txBody>
      </p:sp>
      <p:sp>
        <p:nvSpPr>
          <p:cNvPr id="105" name="Body Level One…"/>
          <p:cNvSpPr txBox="1"/>
          <p:nvPr>
            <p:ph type="body" sz="quarter" idx="1"/>
          </p:nvPr>
        </p:nvSpPr>
        <p:spPr>
          <a:xfrm>
            <a:off x="328016" y="4226024"/>
            <a:ext cx="8388602" cy="3936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Title Text"/>
          <p:cNvSpPr txBox="1"/>
          <p:nvPr>
            <p:ph type="title"/>
          </p:nvPr>
        </p:nvSpPr>
        <p:spPr>
          <a:xfrm>
            <a:off x="303299" y="411575"/>
            <a:ext cx="8520602" cy="6396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4"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709886" y="4717934"/>
            <a:ext cx="336813" cy="335251"/>
          </a:xfrm>
          <a:prstGeom prst="rect">
            <a:avLst/>
          </a:prstGeom>
          <a:ln w="12700">
            <a:miter lim="400000"/>
          </a:ln>
        </p:spPr>
        <p:txBody>
          <a:bodyPr wrap="none" lIns="91424" tIns="91424" rIns="91424" bIns="91424"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b="1" baseline="0" cap="none" i="0" spc="0" strike="noStrike" sz="3000" u="none">
          <a:solidFill>
            <a:srgbClr val="000000"/>
          </a:solidFill>
          <a:uFillTx/>
          <a:latin typeface="Raleway"/>
          <a:ea typeface="Raleway"/>
          <a:cs typeface="Raleway"/>
          <a:sym typeface="Raleway"/>
        </a:defRPr>
      </a:lvl9pPr>
    </p:titleStyle>
    <p:bodyStyle>
      <a:lvl1pPr marL="457200" marR="0" indent="-342900"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4" marR="0" indent="-408214" algn="l"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Google Shape;75;p13"/>
          <p:cNvSpPr txBox="1"/>
          <p:nvPr>
            <p:ph type="ctrTitle"/>
          </p:nvPr>
        </p:nvSpPr>
        <p:spPr>
          <a:xfrm>
            <a:off x="2371725" y="630224"/>
            <a:ext cx="6331500" cy="1542002"/>
          </a:xfrm>
          <a:prstGeom prst="rect">
            <a:avLst/>
          </a:prstGeom>
        </p:spPr>
        <p:txBody>
          <a:bodyPr/>
          <a:lstStyle/>
          <a:p>
            <a:pPr>
              <a:defRPr sz="4300">
                <a:solidFill>
                  <a:srgbClr val="0000FF"/>
                </a:solidFill>
              </a:defRPr>
            </a:pPr>
            <a:r>
              <a:t>Fall 2021 Python </a:t>
            </a:r>
          </a:p>
          <a:p>
            <a:pPr>
              <a:defRPr sz="4300">
                <a:solidFill>
                  <a:srgbClr val="0000FF"/>
                </a:solidFill>
              </a:defRPr>
            </a:pPr>
            <a:r>
              <a:t>Lesson 5.2</a:t>
            </a:r>
          </a:p>
        </p:txBody>
      </p:sp>
      <p:sp>
        <p:nvSpPr>
          <p:cNvPr id="149" name="Google Shape;76;p13"/>
          <p:cNvSpPr txBox="1"/>
          <p:nvPr>
            <p:ph type="subTitle" sz="quarter" idx="1"/>
          </p:nvPr>
        </p:nvSpPr>
        <p:spPr>
          <a:xfrm>
            <a:off x="2371725" y="5124856"/>
            <a:ext cx="6331500" cy="1241701"/>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Oct. 19, 2021</a:t>
            </a:r>
          </a:p>
          <a:p>
            <a:pPr marL="0" indent="0">
              <a:lnSpc>
                <a:spcPct val="80000"/>
              </a:lnSpc>
              <a:defRPr sz="16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Google Shape;123;p20"/>
          <p:cNvSpPr txBox="1"/>
          <p:nvPr>
            <p:ph type="title"/>
          </p:nvPr>
        </p:nvSpPr>
        <p:spPr>
          <a:prstGeom prst="rect">
            <a:avLst/>
          </a:prstGeom>
        </p:spPr>
        <p:txBody>
          <a:bodyPr/>
          <a:lstStyle>
            <a:lvl1pPr>
              <a:defRPr sz="2700"/>
            </a:lvl1pPr>
          </a:lstStyle>
          <a:p>
            <a:pPr/>
            <a:r>
              <a:t>TODO</a:t>
            </a:r>
          </a:p>
        </p:txBody>
      </p:sp>
      <p:sp>
        <p:nvSpPr>
          <p:cNvPr id="189" name="Google Shape;124;p20"/>
          <p:cNvSpPr txBox="1"/>
          <p:nvPr>
            <p:ph type="body" idx="1"/>
          </p:nvPr>
        </p:nvSpPr>
        <p:spPr>
          <a:prstGeom prst="rect">
            <a:avLst/>
          </a:prstGeom>
        </p:spPr>
        <p:txBody>
          <a:bodyPr/>
          <a:lstStyle/>
          <a:p>
            <a:pPr>
              <a:buFontTx/>
              <a:buAutoNum type="arabicPeriod" startAt="1"/>
            </a:pPr>
            <a:r>
              <a:t>Find an image/Make one on your own. Post it to Your </a:t>
            </a:r>
            <a:r>
              <a:rPr b="1"/>
              <a:t>Art Project </a:t>
            </a:r>
            <a:r>
              <a:t>Doc. </a:t>
            </a:r>
          </a:p>
          <a:p>
            <a:pPr>
              <a:buFontTx/>
              <a:buAutoNum type="arabicPeriod" startAt="1"/>
            </a:pPr>
            <a:r>
              <a:t>After Dr. O’Brien has okayed your work of art: Work on Art project part 2 in CodeHS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oogle Shape;118;p19"/>
          <p:cNvSpPr txBox="1"/>
          <p:nvPr>
            <p:ph type="title"/>
          </p:nvPr>
        </p:nvSpPr>
        <p:spPr>
          <a:prstGeom prst="rect">
            <a:avLst/>
          </a:prstGeom>
          <a:solidFill>
            <a:srgbClr val="FFFFFF"/>
          </a:solidFill>
          <a:ln>
            <a:solidFill>
              <a:schemeClr val="accent1"/>
            </a:solidFill>
            <a:round/>
          </a:ln>
        </p:spPr>
        <p:txBody>
          <a:bodyPr/>
          <a:lstStyle>
            <a:lvl1pPr>
              <a:defRPr b="0" sz="2400">
                <a:solidFill>
                  <a:srgbClr val="F46524"/>
                </a:solidFill>
                <a:latin typeface="+mn-lt"/>
                <a:ea typeface="+mn-ea"/>
                <a:cs typeface="+mn-cs"/>
                <a:sym typeface="Arial"/>
              </a:defRPr>
            </a:lvl1pPr>
          </a:lstStyle>
          <a:p>
            <a:pPr/>
            <a:r>
              <a:t>The rest of the period</a:t>
            </a:r>
          </a:p>
        </p:txBody>
      </p:sp>
      <p:sp>
        <p:nvSpPr>
          <p:cNvPr id="192" name="Google Shape;119;p19"/>
          <p:cNvSpPr txBox="1"/>
          <p:nvPr>
            <p:ph type="body" sz="half" idx="1"/>
          </p:nvPr>
        </p:nvSpPr>
        <p:spPr>
          <a:xfrm>
            <a:off x="1154283" y="1420087"/>
            <a:ext cx="4252807" cy="3341951"/>
          </a:xfrm>
          <a:prstGeom prst="rect">
            <a:avLst/>
          </a:prstGeom>
        </p:spPr>
        <p:txBody>
          <a:bodyPr/>
          <a:lstStyle/>
          <a:p>
            <a:pPr marL="222249" indent="-222249">
              <a:buClrTx/>
              <a:buSzPct val="100000"/>
              <a:buFontTx/>
              <a:buAutoNum type="arabicPeriod" startAt="1"/>
              <a:defRPr sz="1200">
                <a:solidFill>
                  <a:srgbClr val="171717"/>
                </a:solidFill>
                <a:latin typeface="+mn-lt"/>
                <a:ea typeface="+mn-ea"/>
                <a:cs typeface="+mn-cs"/>
                <a:sym typeface="Arial"/>
              </a:defRPr>
            </a:pPr>
            <a:r>
              <a:t>Find a </a:t>
            </a:r>
            <a:r>
              <a:rPr b="1"/>
              <a:t>workstation</a:t>
            </a:r>
            <a:r>
              <a:t>. Log in with your user name and password.</a:t>
            </a:r>
          </a:p>
          <a:p>
            <a:pPr marL="222249" indent="-222249">
              <a:buClrTx/>
              <a:buSzPct val="100000"/>
              <a:buFontTx/>
              <a:buAutoNum type="arabicPeriod" startAt="1"/>
              <a:defRPr sz="1200">
                <a:solidFill>
                  <a:srgbClr val="171717"/>
                </a:solidFill>
                <a:latin typeface="+mn-lt"/>
                <a:ea typeface="+mn-ea"/>
                <a:cs typeface="+mn-cs"/>
                <a:sym typeface="Arial"/>
              </a:defRPr>
            </a:pPr>
            <a:r>
              <a:t>Navigate to </a:t>
            </a:r>
            <a:r>
              <a:rPr b="1"/>
              <a:t>CodeHS </a:t>
            </a:r>
            <a:r>
              <a:t>and resume work (if you were absent yesterday, let Dr. O’Brien know!)</a:t>
            </a:r>
          </a:p>
          <a:p>
            <a:pPr marL="222249" indent="-222249">
              <a:buClrTx/>
              <a:buSzPct val="100000"/>
              <a:buFontTx/>
              <a:buAutoNum type="arabicPeriod" startAt="1"/>
              <a:defRPr sz="1200">
                <a:solidFill>
                  <a:srgbClr val="171717"/>
                </a:solidFill>
                <a:latin typeface="+mn-lt"/>
                <a:ea typeface="+mn-ea"/>
                <a:cs typeface="+mn-cs"/>
                <a:sym typeface="Arial"/>
              </a:defRPr>
            </a:pPr>
            <a:r>
              <a:t>Rember to </a:t>
            </a:r>
            <a:r>
              <a:rPr b="1"/>
              <a:t>Assessment #1</a:t>
            </a:r>
            <a:r>
              <a:t> (when you finish lesson 2.4)</a:t>
            </a:r>
          </a:p>
          <a:p>
            <a:pPr marL="222249" indent="-222249">
              <a:buClrTx/>
              <a:buSzPct val="100000"/>
              <a:buFontTx/>
              <a:buAutoNum type="arabicPeriod" startAt="1"/>
              <a:defRPr sz="1200">
                <a:solidFill>
                  <a:srgbClr val="171717"/>
                </a:solidFill>
                <a:latin typeface="+mn-lt"/>
                <a:ea typeface="+mn-ea"/>
                <a:cs typeface="+mn-cs"/>
                <a:sym typeface="Arial"/>
              </a:defRPr>
            </a:pPr>
            <a:r>
              <a:t>Complete the following activities:</a:t>
            </a:r>
            <a:endParaRPr b="1"/>
          </a:p>
          <a:p>
            <a:pPr lvl="1" marL="1111249" indent="-222249">
              <a:buClrTx/>
              <a:buSzPct val="100000"/>
              <a:buFontTx/>
              <a:buAutoNum type="alphaLcPeriod" startAt="1"/>
              <a:defRPr b="1" sz="1200">
                <a:solidFill>
                  <a:srgbClr val="171717"/>
                </a:solidFill>
                <a:latin typeface="+mn-lt"/>
                <a:ea typeface="+mn-ea"/>
                <a:cs typeface="+mn-cs"/>
                <a:sym typeface="Arial"/>
              </a:defRPr>
            </a:pPr>
            <a:r>
              <a:t>Lesson 2.5 Turning tracy w/ angles</a:t>
            </a:r>
          </a:p>
          <a:p>
            <a:pPr lvl="1" marL="1111249" indent="-222249">
              <a:buClrTx/>
              <a:buSzPct val="100000"/>
              <a:buFontTx/>
              <a:buAutoNum type="alphaLcPeriod" startAt="1"/>
              <a:defRPr b="1" sz="1200">
                <a:solidFill>
                  <a:srgbClr val="171717"/>
                </a:solidFill>
                <a:latin typeface="+mn-lt"/>
                <a:ea typeface="+mn-ea"/>
                <a:cs typeface="+mn-cs"/>
                <a:sym typeface="Arial"/>
              </a:defRPr>
            </a:pPr>
            <a:r>
              <a:t>Lesson 2.6  Comments</a:t>
            </a:r>
          </a:p>
          <a:p>
            <a:pPr lvl="1" marL="1111249" indent="-222249">
              <a:buClrTx/>
              <a:buSzPct val="100000"/>
              <a:buFontTx/>
              <a:buAutoNum type="alphaLcPeriod" startAt="1"/>
              <a:defRPr b="1" sz="1200">
                <a:solidFill>
                  <a:srgbClr val="171717"/>
                </a:solidFill>
                <a:latin typeface="+mn-lt"/>
                <a:ea typeface="+mn-ea"/>
                <a:cs typeface="+mn-cs"/>
                <a:sym typeface="Arial"/>
              </a:defRPr>
            </a:pPr>
            <a:r>
              <a:t>Lesson 2.7 Naming guidelines</a:t>
            </a:r>
          </a:p>
          <a:p>
            <a:pPr lvl="1" marL="1111249" indent="-222249">
              <a:buClrTx/>
              <a:buSzPct val="100000"/>
              <a:buFontTx/>
              <a:buAutoNum type="alphaLcPeriod" startAt="1"/>
              <a:defRPr b="1" sz="1200">
                <a:solidFill>
                  <a:srgbClr val="171717"/>
                </a:solidFill>
                <a:latin typeface="+mn-lt"/>
                <a:ea typeface="+mn-ea"/>
                <a:cs typeface="+mn-cs"/>
                <a:sym typeface="Arial"/>
              </a:defRPr>
            </a:pPr>
            <a:r>
              <a:t>Lesson 2.8: functions</a:t>
            </a:r>
          </a:p>
          <a:p>
            <a:pPr lvl="1" marL="1111249" indent="-222249">
              <a:buClrTx/>
              <a:buSzPct val="100000"/>
              <a:buFontTx/>
              <a:buAutoNum type="alphaLcPeriod" startAt="1"/>
              <a:defRPr b="1" sz="1200">
                <a:solidFill>
                  <a:srgbClr val="171717"/>
                </a:solidFill>
                <a:latin typeface="+mn-lt"/>
                <a:ea typeface="+mn-ea"/>
                <a:cs typeface="+mn-cs"/>
                <a:sym typeface="Arial"/>
              </a:defRPr>
            </a:pPr>
            <a:r>
              <a:t>Lesson 2.9: Artistic effects</a:t>
            </a:r>
          </a:p>
          <a:p>
            <a:pPr lvl="1" marL="1111249" indent="-222249">
              <a:buClrTx/>
              <a:buSzPct val="100000"/>
              <a:buFontTx/>
              <a:buAutoNum type="alphaLcPeriod" startAt="1"/>
              <a:defRPr b="1" sz="1200">
                <a:solidFill>
                  <a:srgbClr val="171717"/>
                </a:solidFill>
                <a:latin typeface="+mn-lt"/>
                <a:ea typeface="+mn-ea"/>
                <a:cs typeface="+mn-cs"/>
                <a:sym typeface="Arial"/>
              </a:defRPr>
            </a:pPr>
            <a:r>
              <a:t>Lesson 2.10: Top down design</a:t>
            </a:r>
          </a:p>
          <a:p>
            <a:pPr marL="222249" indent="-222249">
              <a:buClrTx/>
              <a:buSzPct val="100000"/>
              <a:buFontTx/>
              <a:buAutoNum type="arabicPeriod" startAt="1"/>
              <a:defRPr b="1" sz="1200">
                <a:solidFill>
                  <a:srgbClr val="171717"/>
                </a:solidFill>
                <a:latin typeface="+mn-lt"/>
                <a:ea typeface="+mn-ea"/>
                <a:cs typeface="+mn-cs"/>
                <a:sym typeface="Arial"/>
              </a:defRPr>
            </a:pPr>
            <a:r>
              <a:t>Work on Turtle art project</a:t>
            </a:r>
          </a:p>
        </p:txBody>
      </p:sp>
      <p:grpSp>
        <p:nvGrpSpPr>
          <p:cNvPr id="195" name="Google Shape;131;p21"/>
          <p:cNvGrpSpPr/>
          <p:nvPr/>
        </p:nvGrpSpPr>
        <p:grpSpPr>
          <a:xfrm>
            <a:off x="6407148" y="1239330"/>
            <a:ext cx="2121519" cy="3568490"/>
            <a:chOff x="0" y="0"/>
            <a:chExt cx="2121518" cy="3568488"/>
          </a:xfrm>
        </p:grpSpPr>
        <p:sp>
          <p:nvSpPr>
            <p:cNvPr id="193" name="Rectangle"/>
            <p:cNvSpPr/>
            <p:nvPr/>
          </p:nvSpPr>
          <p:spPr>
            <a:xfrm>
              <a:off x="-1" y="0"/>
              <a:ext cx="2121520" cy="3568489"/>
            </a:xfrm>
            <a:prstGeom prst="rect">
              <a:avLst/>
            </a:prstGeom>
            <a:noFill/>
            <a:ln w="28575" cap="flat">
              <a:solidFill>
                <a:srgbClr val="000000"/>
              </a:solidFill>
              <a:prstDash val="solid"/>
              <a:round/>
            </a:ln>
            <a:effectLst/>
          </p:spPr>
          <p:txBody>
            <a:bodyPr wrap="square" lIns="0" tIns="0" rIns="0" bIns="0" numCol="1" anchor="t">
              <a:noAutofit/>
            </a:bodyPr>
            <a:lstStyle/>
            <a:p>
              <a:pPr>
                <a:lnSpc>
                  <a:spcPct val="92000"/>
                </a:lnSpc>
                <a:spcBef>
                  <a:spcPts val="1200"/>
                </a:spcBef>
                <a:defRPr sz="1800">
                  <a:solidFill>
                    <a:srgbClr val="000000"/>
                  </a:solidFill>
                  <a:latin typeface="Lato"/>
                  <a:ea typeface="Lato"/>
                  <a:cs typeface="Lato"/>
                  <a:sym typeface="Lato"/>
                </a:defRPr>
              </a:pPr>
            </a:p>
          </p:txBody>
        </p:sp>
        <p:sp>
          <p:nvSpPr>
            <p:cNvPr id="194" name="Making art with Turtle graphics (part 1)…"/>
            <p:cNvSpPr txBox="1"/>
            <p:nvPr/>
          </p:nvSpPr>
          <p:spPr>
            <a:xfrm>
              <a:off x="11982" y="11982"/>
              <a:ext cx="2097555" cy="35507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normAutofit fontScale="100000" lnSpcReduction="0"/>
            </a:bodyPr>
            <a:lstStyle/>
            <a:p>
              <a:pPr defTabSz="749808">
                <a:lnSpc>
                  <a:spcPct val="92000"/>
                </a:lnSpc>
                <a:defRPr sz="984">
                  <a:solidFill>
                    <a:srgbClr val="000000"/>
                  </a:solidFill>
                  <a:latin typeface="Lato"/>
                  <a:ea typeface="Lato"/>
                  <a:cs typeface="Lato"/>
                  <a:sym typeface="Lato"/>
                </a:defRPr>
              </a:pPr>
              <a:r>
                <a:t>Making art with Turtle graphics (part 1)</a:t>
              </a:r>
              <a:endParaRPr sz="3936"/>
            </a:p>
            <a:p>
              <a:pPr defTabSz="749808">
                <a:lnSpc>
                  <a:spcPct val="92000"/>
                </a:lnSpc>
                <a:spcBef>
                  <a:spcPts val="900"/>
                </a:spcBef>
                <a:defRPr sz="984">
                  <a:solidFill>
                    <a:srgbClr val="000000"/>
                  </a:solidFill>
                  <a:latin typeface="Lato"/>
                  <a:ea typeface="Lato"/>
                  <a:cs typeface="Lato"/>
                  <a:sym typeface="Lato"/>
                </a:defRPr>
              </a:pPr>
              <a:r>
                <a:t>For any image, be sure to </a:t>
              </a:r>
              <a:r>
                <a:rPr b="1"/>
                <a:t>include some sort of pattern that can be reproduced using Python &amp; Turtle Graphics</a:t>
              </a:r>
              <a:r>
                <a:t> (Check w/ Dr. O'Brien if you're not sure).</a:t>
              </a:r>
              <a:endParaRPr sz="3936"/>
            </a:p>
            <a:p>
              <a:pPr defTabSz="749808">
                <a:lnSpc>
                  <a:spcPct val="92000"/>
                </a:lnSpc>
                <a:spcBef>
                  <a:spcPts val="900"/>
                </a:spcBef>
                <a:defRPr sz="984">
                  <a:solidFill>
                    <a:srgbClr val="000000"/>
                  </a:solidFill>
                  <a:latin typeface="Lato"/>
                  <a:ea typeface="Lato"/>
                  <a:cs typeface="Lato"/>
                  <a:sym typeface="Lato"/>
                </a:defRPr>
              </a:pPr>
              <a:r>
                <a:t>two options:</a:t>
              </a:r>
              <a:endParaRPr sz="3936"/>
            </a:p>
            <a:p>
              <a:pPr defTabSz="749808">
                <a:lnSpc>
                  <a:spcPct val="92000"/>
                </a:lnSpc>
                <a:spcBef>
                  <a:spcPts val="900"/>
                </a:spcBef>
                <a:defRPr sz="984">
                  <a:solidFill>
                    <a:srgbClr val="000000"/>
                  </a:solidFill>
                  <a:latin typeface="Lato"/>
                  <a:ea typeface="Lato"/>
                  <a:cs typeface="Lato"/>
                  <a:sym typeface="Lato"/>
                </a:defRPr>
              </a:pPr>
              <a:r>
                <a:t>1. </a:t>
              </a:r>
              <a:r>
                <a:rPr u="sng"/>
                <a:t>Create your own image</a:t>
              </a:r>
              <a:r>
                <a:t>, </a:t>
              </a:r>
              <a:r>
                <a:rPr b="1"/>
                <a:t>take a picture and post it in your google doc.</a:t>
              </a:r>
              <a:endParaRPr b="1" sz="3936"/>
            </a:p>
            <a:p>
              <a:pPr defTabSz="749808">
                <a:lnSpc>
                  <a:spcPct val="92000"/>
                </a:lnSpc>
                <a:spcBef>
                  <a:spcPts val="900"/>
                </a:spcBef>
                <a:defRPr sz="984">
                  <a:solidFill>
                    <a:srgbClr val="000000"/>
                  </a:solidFill>
                  <a:latin typeface="Lato"/>
                  <a:ea typeface="Lato"/>
                  <a:cs typeface="Lato"/>
                  <a:sym typeface="Lato"/>
                </a:defRPr>
              </a:pPr>
              <a:r>
                <a:t>2. </a:t>
              </a:r>
              <a:r>
                <a:rPr u="sng"/>
                <a:t>Find an image online</a:t>
              </a:r>
              <a:r>
                <a:t>. </a:t>
              </a:r>
              <a:r>
                <a:rPr i="1"/>
                <a:t>If you find the image online, write a paragraph explaining why you think it's appropriate, along with what you like about it. </a:t>
              </a:r>
              <a:r>
                <a:rPr b="1"/>
                <a:t>Paste image and description into your Google Doc.</a:t>
              </a:r>
              <a:endParaRPr b="1" sz="3936"/>
            </a:p>
            <a:p>
              <a:pPr defTabSz="749808">
                <a:lnSpc>
                  <a:spcPct val="92000"/>
                </a:lnSpc>
                <a:spcBef>
                  <a:spcPts val="900"/>
                </a:spcBef>
                <a:defRPr b="1" sz="984">
                  <a:solidFill>
                    <a:srgbClr val="FF0000"/>
                  </a:solidFill>
                  <a:latin typeface="Lato"/>
                  <a:ea typeface="Lato"/>
                  <a:cs typeface="Lato"/>
                  <a:sym typeface="Lato"/>
                </a:defRPr>
              </a:pPr>
              <a:r>
                <a:t>Complete the rest on CodeHS!</a:t>
              </a:r>
            </a:p>
          </p:txBody>
        </p:sp>
      </p:grpSp>
      <p:pic>
        <p:nvPicPr>
          <p:cNvPr id="196" name="Line Line" descr="Line Line"/>
          <p:cNvPicPr>
            <a:picLocks noChangeAspect="0"/>
          </p:cNvPicPr>
          <p:nvPr/>
        </p:nvPicPr>
        <p:blipFill>
          <a:blip r:embed="rId3">
            <a:extLst/>
          </a:blip>
          <a:stretch>
            <a:fillRect/>
          </a:stretch>
        </p:blipFill>
        <p:spPr>
          <a:xfrm>
            <a:off x="3273077" y="3785800"/>
            <a:ext cx="2829460" cy="483305"/>
          </a:xfrm>
          <a:prstGeom prst="rect">
            <a:avLst/>
          </a:prstGeom>
          <a:effectLst>
            <a:outerShdw sx="100000" sy="100000" kx="0" ky="0" algn="b" rotWithShape="0" blurRad="38100" dist="20000" dir="5400000">
              <a:srgbClr val="000000">
                <a:alpha val="38000"/>
              </a:srgbClr>
            </a:outerShdw>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Google Shape;82;p14"/>
          <p:cNvSpPr txBox="1"/>
          <p:nvPr>
            <p:ph type="body" sz="quarter" idx="1"/>
          </p:nvPr>
        </p:nvSpPr>
        <p:spPr>
          <a:xfrm>
            <a:off x="716902" y="1616314"/>
            <a:ext cx="3050354" cy="3002401"/>
          </a:xfrm>
          <a:prstGeom prst="rect">
            <a:avLst/>
          </a:prstGeom>
        </p:spPr>
        <p:txBody>
          <a:bodyPr/>
          <a:lstStyle/>
          <a:p>
            <a:pPr marL="243639" indent="-243639" defTabSz="740663">
              <a:buClrTx/>
              <a:buSzPct val="100000"/>
              <a:buFontTx/>
              <a:buAutoNum type="alphaUcPeriod" startAt="1"/>
              <a:defRPr b="1" sz="1458"/>
            </a:pPr>
            <a:r>
              <a:t>Find your </a:t>
            </a:r>
            <a:r>
              <a:rPr i="1" u="sng"/>
              <a:t>assigned</a:t>
            </a:r>
            <a:r>
              <a:t> seat (ask Dr. O’Brien)</a:t>
            </a:r>
          </a:p>
          <a:p>
            <a:pPr marL="243639" indent="-243639" defTabSz="740663">
              <a:buClrTx/>
              <a:buSzPct val="100000"/>
              <a:buFontTx/>
              <a:buAutoNum type="alphaUcPeriod" startAt="1"/>
              <a:defRPr b="1" sz="1458"/>
            </a:pPr>
            <a:r>
              <a:t>Read through the MP1 requirements to the right.</a:t>
            </a:r>
          </a:p>
          <a:p>
            <a:pPr marL="243639" indent="-243639" defTabSz="740663">
              <a:buClrTx/>
              <a:buSzPct val="100000"/>
              <a:buFontTx/>
              <a:buAutoNum type="alphaUcPeriod" startAt="1"/>
              <a:defRPr b="1" sz="1458"/>
            </a:pPr>
            <a:r>
              <a:t>In your notebook: </a:t>
            </a:r>
          </a:p>
          <a:p>
            <a:pPr lvl="1" marL="757989" indent="-243639" defTabSz="740663">
              <a:buClrTx/>
              <a:buSzPct val="100000"/>
              <a:buFontTx/>
              <a:buAutoNum type="romanLcPeriod" startAt="1"/>
              <a:defRPr b="1" sz="1458"/>
            </a:pPr>
            <a:r>
              <a:t>What work do you still need to complete?</a:t>
            </a:r>
          </a:p>
          <a:p>
            <a:pPr lvl="1" marL="757989" indent="-243639" defTabSz="740663">
              <a:buClrTx/>
              <a:buSzPct val="100000"/>
              <a:buFontTx/>
              <a:buAutoNum type="romanLcPeriod" startAt="1"/>
              <a:defRPr b="1" sz="1458"/>
            </a:pPr>
            <a:r>
              <a:t>What can you do to focus and complete your work successfully?</a:t>
            </a:r>
          </a:p>
        </p:txBody>
      </p:sp>
      <p:sp>
        <p:nvSpPr>
          <p:cNvPr id="152" name="Google Shape;118;p19"/>
          <p:cNvSpPr txBox="1"/>
          <p:nvPr/>
        </p:nvSpPr>
        <p:spPr>
          <a:xfrm>
            <a:off x="1501659" y="500360"/>
            <a:ext cx="7302727" cy="105908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defRPr sz="2400"/>
            </a:pPr>
            <a:r>
              <a:t>do now</a:t>
            </a:r>
          </a:p>
          <a:p>
            <a:pPr>
              <a:defRPr>
                <a:solidFill>
                  <a:schemeClr val="accent3">
                    <a:lumOff val="-9098"/>
                  </a:schemeClr>
                </a:solidFill>
                <a:latin typeface="+mj-lt"/>
                <a:ea typeface="+mj-ea"/>
                <a:cs typeface="+mj-cs"/>
                <a:sym typeface="Helvetica"/>
              </a:defRPr>
            </a:pPr>
            <a:r>
              <a:rPr>
                <a:solidFill>
                  <a:schemeClr val="accent5"/>
                </a:solidFill>
              </a:rPr>
              <a:t>be sure to:</a:t>
            </a:r>
            <a:r>
              <a:rPr>
                <a:solidFill>
                  <a:schemeClr val="accent5">
                    <a:lumOff val="-9843"/>
                  </a:schemeClr>
                </a:solidFill>
              </a:rPr>
              <a:t> </a:t>
            </a:r>
            <a:r>
              <a:t>Get out </a:t>
            </a:r>
            <a:r>
              <a:rPr b="1"/>
              <a:t>notebook</a:t>
            </a:r>
            <a:r>
              <a:t>. Then write down </a:t>
            </a:r>
            <a:r>
              <a:rPr b="1"/>
              <a:t>goal </a:t>
            </a:r>
            <a:r>
              <a:t>and answer </a:t>
            </a:r>
            <a:r>
              <a:rPr b="1"/>
              <a:t>Do Now </a:t>
            </a:r>
            <a:r>
              <a:t>questions. Answer each question with at least  one complete sentence</a:t>
            </a:r>
          </a:p>
        </p:txBody>
      </p:sp>
      <p:sp>
        <p:nvSpPr>
          <p:cNvPr id="153" name="MP1 requirements:…"/>
          <p:cNvSpPr txBox="1"/>
          <p:nvPr/>
        </p:nvSpPr>
        <p:spPr>
          <a:xfrm>
            <a:off x="4625723" y="1915241"/>
            <a:ext cx="3551640" cy="1605422"/>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MP1 requirements:</a:t>
            </a:r>
          </a:p>
          <a:p>
            <a:pPr marL="240631" indent="-240631">
              <a:buSzPct val="100000"/>
              <a:buAutoNum type="arabicPeriod" startAt="1"/>
              <a:defRPr sz="1800"/>
            </a:pPr>
            <a:r>
              <a:t>Complete all CodeHS Lessons, Unit 2</a:t>
            </a:r>
          </a:p>
          <a:p>
            <a:pPr marL="240631" indent="-240631">
              <a:buSzPct val="100000"/>
              <a:buAutoNum type="arabicPeriod" startAt="1"/>
              <a:defRPr sz="1800"/>
            </a:pPr>
            <a:r>
              <a:t>Complete Assessment #1</a:t>
            </a:r>
          </a:p>
          <a:p>
            <a:pPr marL="240631" indent="-240631">
              <a:buSzPct val="100000"/>
              <a:buAutoNum type="arabicPeriod" startAt="1"/>
              <a:defRPr sz="1800"/>
            </a:pPr>
            <a:r>
              <a:t>Complete Turtle Art project (Assessment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5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Google Shape;91;p15"/>
          <p:cNvSpPr txBox="1"/>
          <p:nvPr>
            <p:ph type="title"/>
          </p:nvPr>
        </p:nvSpPr>
        <p:spPr>
          <a:xfrm>
            <a:off x="2165874" y="575950"/>
            <a:ext cx="6321602" cy="635401"/>
          </a:xfrm>
          <a:prstGeom prst="rect">
            <a:avLst/>
          </a:prstGeom>
        </p:spPr>
        <p:txBody>
          <a:bodyPr/>
          <a:lstStyle>
            <a:lvl1pPr>
              <a:defRPr sz="2700"/>
            </a:lvl1pPr>
          </a:lstStyle>
          <a:p>
            <a:pPr/>
            <a:r>
              <a:t>Fall 2021 art project (per. 3)</a:t>
            </a:r>
          </a:p>
        </p:txBody>
      </p:sp>
      <p:sp>
        <p:nvSpPr>
          <p:cNvPr id="158" name="Google Shape;92;p15"/>
          <p:cNvSpPr txBox="1"/>
          <p:nvPr>
            <p:ph type="body" idx="1"/>
          </p:nvPr>
        </p:nvSpPr>
        <p:spPr>
          <a:xfrm>
            <a:off x="1284699" y="1222179"/>
            <a:ext cx="6321602" cy="3002401"/>
          </a:xfrm>
          <a:prstGeom prst="rect">
            <a:avLst/>
          </a:prstGeom>
        </p:spPr>
        <p:txBody>
          <a:bodyPr/>
          <a:lstStyle/>
          <a:p>
            <a:pPr marL="0" indent="0">
              <a:buSzTx/>
              <a:buNone/>
              <a:defRPr b="1"/>
            </a:pPr>
            <a:r>
              <a:t>The following students should remain at the front. Everyone else go to workstation and start working on CodeHS:</a:t>
            </a:r>
          </a:p>
          <a:p>
            <a:pPr marL="0" indent="0">
              <a:buSzTx/>
              <a:buNone/>
            </a:pPr>
            <a:r>
              <a:t>N/a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Google Shape;91;p15"/>
          <p:cNvSpPr txBox="1"/>
          <p:nvPr>
            <p:ph type="title"/>
          </p:nvPr>
        </p:nvSpPr>
        <p:spPr>
          <a:xfrm>
            <a:off x="2165874" y="575950"/>
            <a:ext cx="6321602" cy="635401"/>
          </a:xfrm>
          <a:prstGeom prst="rect">
            <a:avLst/>
          </a:prstGeom>
        </p:spPr>
        <p:txBody>
          <a:bodyPr/>
          <a:lstStyle>
            <a:lvl1pPr>
              <a:defRPr sz="2700"/>
            </a:lvl1pPr>
          </a:lstStyle>
          <a:p>
            <a:pPr/>
            <a:r>
              <a:t>Fall 2021 art project (per. 6)</a:t>
            </a:r>
          </a:p>
        </p:txBody>
      </p:sp>
      <p:sp>
        <p:nvSpPr>
          <p:cNvPr id="161" name="Google Shape;92;p15"/>
          <p:cNvSpPr txBox="1"/>
          <p:nvPr>
            <p:ph type="body" idx="1"/>
          </p:nvPr>
        </p:nvSpPr>
        <p:spPr>
          <a:xfrm>
            <a:off x="1284699" y="1222179"/>
            <a:ext cx="6321602" cy="3002401"/>
          </a:xfrm>
          <a:prstGeom prst="rect">
            <a:avLst/>
          </a:prstGeom>
        </p:spPr>
        <p:txBody>
          <a:bodyPr/>
          <a:lstStyle/>
          <a:p>
            <a:pPr marL="0" indent="0">
              <a:buSzTx/>
              <a:buNone/>
              <a:defRPr b="1"/>
            </a:pPr>
            <a:r>
              <a:t>The following students should remain at the front. Everyone else go to workstation and start working on CodeHS:</a:t>
            </a:r>
          </a:p>
          <a:p>
            <a:pPr marL="0" indent="0">
              <a:buSzTx/>
              <a:buNone/>
            </a:pPr>
            <a:r>
              <a:t>Nasir</a:t>
            </a:r>
          </a:p>
          <a:p>
            <a:pPr marL="0" indent="0">
              <a:buSzTx/>
              <a:buNone/>
            </a:pPr>
            <a:r>
              <a:t>Dhiya</a:t>
            </a:r>
          </a:p>
          <a:p>
            <a:pPr marL="0" indent="0">
              <a:buSzTx/>
              <a:buNone/>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61">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Google Shape;91;p15"/>
          <p:cNvSpPr txBox="1"/>
          <p:nvPr>
            <p:ph type="title"/>
          </p:nvPr>
        </p:nvSpPr>
        <p:spPr>
          <a:xfrm>
            <a:off x="2165874" y="575950"/>
            <a:ext cx="6321602" cy="635401"/>
          </a:xfrm>
          <a:prstGeom prst="rect">
            <a:avLst/>
          </a:prstGeom>
        </p:spPr>
        <p:txBody>
          <a:bodyPr/>
          <a:lstStyle>
            <a:lvl1pPr>
              <a:defRPr sz="2700"/>
            </a:lvl1pPr>
          </a:lstStyle>
          <a:p>
            <a:pPr/>
            <a:r>
              <a:t>Fall 2021 art project (per. 9)</a:t>
            </a:r>
          </a:p>
        </p:txBody>
      </p:sp>
      <p:sp>
        <p:nvSpPr>
          <p:cNvPr id="164" name="Google Shape;92;p15"/>
          <p:cNvSpPr txBox="1"/>
          <p:nvPr>
            <p:ph type="body" idx="1"/>
          </p:nvPr>
        </p:nvSpPr>
        <p:spPr>
          <a:xfrm>
            <a:off x="1284699" y="1222179"/>
            <a:ext cx="6321602" cy="3002401"/>
          </a:xfrm>
          <a:prstGeom prst="rect">
            <a:avLst/>
          </a:prstGeom>
        </p:spPr>
        <p:txBody>
          <a:bodyPr/>
          <a:lstStyle/>
          <a:p>
            <a:pPr marL="0" indent="0">
              <a:buSzTx/>
              <a:buNone/>
              <a:defRPr b="1"/>
            </a:pPr>
            <a:r>
              <a:t>The following students should remain at the front. Everyone else go to workstation and start working on CodeHS:</a:t>
            </a:r>
          </a:p>
          <a:p>
            <a:pPr marL="0" indent="0">
              <a:buSzTx/>
              <a:buNone/>
            </a:pPr>
            <a:r>
              <a:t>Ashley</a:t>
            </a:r>
          </a:p>
          <a:p>
            <a:pPr marL="0" indent="0">
              <a:buSzTx/>
              <a:buNone/>
            </a:pPr>
            <a:r>
              <a:t>Kingsling</a:t>
            </a:r>
          </a:p>
          <a:p>
            <a:pPr marL="0" indent="0">
              <a:buSzTx/>
              <a:buNone/>
            </a:pPr>
            <a:r>
              <a:t>Donovan</a:t>
            </a:r>
          </a:p>
          <a:p>
            <a:pPr marL="0" indent="0">
              <a:buSzTx/>
              <a:buNone/>
            </a:pPr>
            <a:r>
              <a:t>Joshua R.</a:t>
            </a:r>
          </a:p>
          <a:p>
            <a:pPr marL="0" indent="0">
              <a:buSzTx/>
              <a:buNone/>
            </a:pPr>
            <a:r>
              <a:t>Andy V</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6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6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6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6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6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6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Google Shape;97;p16"/>
          <p:cNvSpPr txBox="1"/>
          <p:nvPr>
            <p:ph type="title"/>
          </p:nvPr>
        </p:nvSpPr>
        <p:spPr>
          <a:prstGeom prst="rect">
            <a:avLst/>
          </a:prstGeom>
        </p:spPr>
        <p:txBody>
          <a:bodyPr/>
          <a:lstStyle/>
          <a:p>
            <a:pPr>
              <a:defRPr sz="2700"/>
            </a:pPr>
            <a:r>
              <a:t>Warm up (answer in </a:t>
            </a:r>
            <a:r>
              <a:rPr u="sng"/>
              <a:t>notebook</a:t>
            </a:r>
            <a:r>
              <a:t>)</a:t>
            </a:r>
          </a:p>
        </p:txBody>
      </p:sp>
      <p:sp>
        <p:nvSpPr>
          <p:cNvPr id="167" name="Google Shape;98;p16"/>
          <p:cNvSpPr txBox="1"/>
          <p:nvPr>
            <p:ph type="body" sz="half" idx="1"/>
          </p:nvPr>
        </p:nvSpPr>
        <p:spPr>
          <a:xfrm>
            <a:off x="155128" y="1401275"/>
            <a:ext cx="4021801" cy="3002401"/>
          </a:xfrm>
          <a:prstGeom prst="rect">
            <a:avLst/>
          </a:prstGeom>
        </p:spPr>
        <p:txBody>
          <a:bodyPr/>
          <a:lstStyle/>
          <a:p>
            <a:pPr marL="0" indent="457200">
              <a:buSzTx/>
              <a:buNone/>
            </a:pPr>
            <a:r>
              <a:t>Examine the picture to the right:</a:t>
            </a:r>
          </a:p>
          <a:p>
            <a:pPr>
              <a:spcBef>
                <a:spcPts val="1200"/>
              </a:spcBef>
              <a:buFontTx/>
              <a:buAutoNum type="arabicPeriod" startAt="1"/>
            </a:pPr>
            <a:r>
              <a:t>Do you think a computer was used to create this image? Explain why or why not.</a:t>
            </a:r>
          </a:p>
          <a:p>
            <a:pPr>
              <a:buFontTx/>
              <a:buAutoNum type="arabicPeriod" startAt="1"/>
            </a:pPr>
            <a:r>
              <a:t>In what ways might computers be useful to create art? Explain in at least one complete sentence. </a:t>
            </a:r>
          </a:p>
        </p:txBody>
      </p:sp>
      <p:pic>
        <p:nvPicPr>
          <p:cNvPr id="168" name="Google Shape;99;p16" descr="Google Shape;99;p16"/>
          <p:cNvPicPr>
            <a:picLocks noChangeAspect="1"/>
          </p:cNvPicPr>
          <p:nvPr/>
        </p:nvPicPr>
        <p:blipFill>
          <a:blip r:embed="rId3">
            <a:extLst/>
          </a:blip>
          <a:stretch>
            <a:fillRect/>
          </a:stretch>
        </p:blipFill>
        <p:spPr>
          <a:xfrm>
            <a:off x="4406300" y="1332150"/>
            <a:ext cx="4561326" cy="256575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Google Shape;104;p17"/>
          <p:cNvSpPr txBox="1"/>
          <p:nvPr>
            <p:ph type="title"/>
          </p:nvPr>
        </p:nvSpPr>
        <p:spPr>
          <a:prstGeom prst="rect">
            <a:avLst/>
          </a:prstGeom>
        </p:spPr>
        <p:txBody>
          <a:bodyPr/>
          <a:lstStyle/>
          <a:p>
            <a:pPr defTabSz="365760">
              <a:defRPr sz="1480">
                <a:solidFill>
                  <a:srgbClr val="FF9900"/>
                </a:solidFill>
              </a:defRPr>
            </a:pPr>
            <a:r>
              <a:t>Making art with Turtle Graphics</a:t>
            </a:r>
          </a:p>
          <a:p>
            <a:pPr defTabSz="365760">
              <a:defRPr sz="1480">
                <a:solidFill>
                  <a:srgbClr val="0000FF"/>
                </a:solidFill>
              </a:defRPr>
            </a:pPr>
            <a:r>
              <a:t>Part 1: Find/Create an image</a:t>
            </a:r>
          </a:p>
          <a:p>
            <a:pPr defTabSz="365760">
              <a:defRPr sz="1480"/>
            </a:pPr>
          </a:p>
        </p:txBody>
      </p:sp>
      <p:sp>
        <p:nvSpPr>
          <p:cNvPr id="173" name="Google Shape;105;p17"/>
          <p:cNvSpPr txBox="1"/>
          <p:nvPr>
            <p:ph type="body" sz="half" idx="1"/>
          </p:nvPr>
        </p:nvSpPr>
        <p:spPr>
          <a:xfrm>
            <a:off x="975324" y="1730601"/>
            <a:ext cx="4279093" cy="2207533"/>
          </a:xfrm>
          <a:prstGeom prst="rect">
            <a:avLst/>
          </a:prstGeom>
        </p:spPr>
        <p:txBody>
          <a:bodyPr/>
          <a:lstStyle/>
          <a:p>
            <a:pPr marL="0" indent="0" defTabSz="749808">
              <a:buSzTx/>
              <a:buNone/>
              <a:defRPr sz="1476"/>
            </a:pPr>
            <a:r>
              <a:t>You need an image to reproduce using Turtle Graphics. </a:t>
            </a:r>
          </a:p>
          <a:p>
            <a:pPr marL="0" indent="0" defTabSz="749808">
              <a:spcBef>
                <a:spcPts val="900"/>
              </a:spcBef>
              <a:buSzTx/>
              <a:buNone/>
              <a:defRPr sz="1476"/>
            </a:pPr>
          </a:p>
          <a:p>
            <a:pPr marL="0" indent="0" defTabSz="749808">
              <a:spcBef>
                <a:spcPts val="900"/>
              </a:spcBef>
              <a:buSzTx/>
              <a:buNone/>
              <a:defRPr sz="1476"/>
            </a:pPr>
            <a:r>
              <a:t>For any image, be sure to </a:t>
            </a:r>
            <a:r>
              <a:rPr b="1"/>
              <a:t>include some sort of pattern that can be reproduced using Python &amp; Turtle Graphics</a:t>
            </a:r>
            <a:r>
              <a:t> (Check w/ Dr. O'Brien if you're not sure).</a:t>
            </a:r>
          </a:p>
        </p:txBody>
      </p:sp>
      <p:grpSp>
        <p:nvGrpSpPr>
          <p:cNvPr id="178" name="Group"/>
          <p:cNvGrpSpPr/>
          <p:nvPr/>
        </p:nvGrpSpPr>
        <p:grpSpPr>
          <a:xfrm>
            <a:off x="5546844" y="1726394"/>
            <a:ext cx="3232804" cy="2306319"/>
            <a:chOff x="0" y="0"/>
            <a:chExt cx="3232802" cy="2306318"/>
          </a:xfrm>
        </p:grpSpPr>
        <p:pic>
          <p:nvPicPr>
            <p:cNvPr id="174" name="Google Shape;83;p14" descr="Google Shape;83;p14"/>
            <p:cNvPicPr>
              <a:picLocks noChangeAspect="1"/>
            </p:cNvPicPr>
            <p:nvPr/>
          </p:nvPicPr>
          <p:blipFill>
            <a:blip r:embed="rId3">
              <a:extLst/>
            </a:blip>
            <a:srcRect l="9391" t="8933" r="9844" b="30172"/>
            <a:stretch>
              <a:fillRect/>
            </a:stretch>
          </p:blipFill>
          <p:spPr>
            <a:xfrm>
              <a:off x="1697563" y="1183354"/>
              <a:ext cx="1466948" cy="1106122"/>
            </a:xfrm>
            <a:prstGeom prst="rect">
              <a:avLst/>
            </a:prstGeom>
            <a:ln w="12700" cap="flat">
              <a:noFill/>
              <a:miter lim="400000"/>
            </a:ln>
            <a:effectLst/>
          </p:spPr>
        </p:pic>
        <p:pic>
          <p:nvPicPr>
            <p:cNvPr id="175" name="Google Shape;84;p14" descr="Google Shape;84;p14"/>
            <p:cNvPicPr>
              <a:picLocks noChangeAspect="1"/>
            </p:cNvPicPr>
            <p:nvPr/>
          </p:nvPicPr>
          <p:blipFill>
            <a:blip r:embed="rId4">
              <a:extLst/>
            </a:blip>
            <a:srcRect l="0" t="0" r="0" b="0"/>
            <a:stretch>
              <a:fillRect/>
            </a:stretch>
          </p:blipFill>
          <p:spPr>
            <a:xfrm>
              <a:off x="1664677" y="0"/>
              <a:ext cx="1568126" cy="1148235"/>
            </a:xfrm>
            <a:prstGeom prst="rect">
              <a:avLst/>
            </a:prstGeom>
            <a:ln w="12700" cap="flat">
              <a:noFill/>
              <a:miter lim="400000"/>
            </a:ln>
            <a:effectLst/>
          </p:spPr>
        </p:pic>
        <p:pic>
          <p:nvPicPr>
            <p:cNvPr id="176" name="Google Shape;85;p14" descr="Google Shape;85;p14"/>
            <p:cNvPicPr>
              <a:picLocks noChangeAspect="1"/>
            </p:cNvPicPr>
            <p:nvPr/>
          </p:nvPicPr>
          <p:blipFill>
            <a:blip r:embed="rId5">
              <a:extLst/>
            </a:blip>
            <a:srcRect l="48725" t="0" r="0" b="24913"/>
            <a:stretch>
              <a:fillRect/>
            </a:stretch>
          </p:blipFill>
          <p:spPr>
            <a:xfrm>
              <a:off x="0" y="0"/>
              <a:ext cx="1556614" cy="1139808"/>
            </a:xfrm>
            <a:prstGeom prst="rect">
              <a:avLst/>
            </a:prstGeom>
            <a:ln w="12700" cap="flat">
              <a:noFill/>
              <a:miter lim="400000"/>
            </a:ln>
            <a:effectLst/>
          </p:spPr>
        </p:pic>
        <p:pic>
          <p:nvPicPr>
            <p:cNvPr id="177" name="Google Shape;86;p14" descr="Google Shape;86;p14"/>
            <p:cNvPicPr>
              <a:picLocks noChangeAspect="1"/>
            </p:cNvPicPr>
            <p:nvPr/>
          </p:nvPicPr>
          <p:blipFill>
            <a:blip r:embed="rId6">
              <a:extLst/>
            </a:blip>
            <a:srcRect l="48725" t="0" r="0" b="39928"/>
            <a:stretch>
              <a:fillRect/>
            </a:stretch>
          </p:blipFill>
          <p:spPr>
            <a:xfrm>
              <a:off x="0" y="1166510"/>
              <a:ext cx="1556614" cy="1139809"/>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Google Shape;110;p18"/>
          <p:cNvSpPr txBox="1"/>
          <p:nvPr>
            <p:ph type="body" idx="1"/>
          </p:nvPr>
        </p:nvSpPr>
        <p:spPr>
          <a:xfrm>
            <a:off x="1630022" y="1343648"/>
            <a:ext cx="7101691" cy="3254529"/>
          </a:xfrm>
          <a:prstGeom prst="rect">
            <a:avLst/>
          </a:prstGeom>
        </p:spPr>
        <p:txBody>
          <a:bodyPr/>
          <a:lstStyle/>
          <a:p>
            <a:pPr marL="0" indent="0">
              <a:lnSpc>
                <a:spcPct val="92000"/>
              </a:lnSpc>
              <a:buSzTx/>
              <a:buNone/>
              <a:defRPr sz="1400"/>
            </a:pPr>
            <a:r>
              <a:t>two options:</a:t>
            </a:r>
            <a:endParaRPr sz="3700"/>
          </a:p>
          <a:p>
            <a:pPr marL="0" indent="0">
              <a:lnSpc>
                <a:spcPct val="92000"/>
              </a:lnSpc>
              <a:spcBef>
                <a:spcPts val="1200"/>
              </a:spcBef>
              <a:buSzTx/>
              <a:buNone/>
              <a:defRPr sz="1400"/>
            </a:pPr>
            <a:r>
              <a:t>1. </a:t>
            </a:r>
            <a:r>
              <a:rPr u="sng"/>
              <a:t>Create your own image</a:t>
            </a:r>
            <a:r>
              <a:t>, </a:t>
            </a:r>
            <a:r>
              <a:rPr b="1"/>
              <a:t>take a picture and post it in your google doc.</a:t>
            </a:r>
            <a:endParaRPr b="1" sz="3700"/>
          </a:p>
          <a:p>
            <a:pPr marL="0" indent="0">
              <a:lnSpc>
                <a:spcPct val="92000"/>
              </a:lnSpc>
              <a:spcBef>
                <a:spcPts val="1200"/>
              </a:spcBef>
              <a:buSzTx/>
              <a:buNone/>
              <a:defRPr sz="1400"/>
            </a:pPr>
            <a:r>
              <a:t>2. </a:t>
            </a:r>
            <a:r>
              <a:rPr u="sng"/>
              <a:t>Find an image online</a:t>
            </a:r>
            <a:r>
              <a:t>. </a:t>
            </a:r>
            <a:r>
              <a:rPr i="1"/>
              <a:t>If you find the image online, write a paragraph explaining why you think it's appropriate, along with what you like about it. </a:t>
            </a:r>
            <a:r>
              <a:rPr b="1"/>
              <a:t>Paste image and description into your Google Doc.</a:t>
            </a:r>
            <a:endParaRPr b="1" sz="3700"/>
          </a:p>
          <a:p>
            <a:pPr marL="0" indent="0">
              <a:lnSpc>
                <a:spcPct val="92000"/>
              </a:lnSpc>
              <a:spcBef>
                <a:spcPts val="1200"/>
              </a:spcBef>
              <a:buSzTx/>
              <a:buNone/>
              <a:defRPr b="1" sz="1400">
                <a:solidFill>
                  <a:srgbClr val="FF0000"/>
                </a:solidFill>
              </a:defRPr>
            </a:pPr>
            <a:r>
              <a:t>Complete part 1 by the end of period !!!!</a:t>
            </a:r>
          </a:p>
        </p:txBody>
      </p:sp>
      <p:sp>
        <p:nvSpPr>
          <p:cNvPr id="183" name="Google Shape;111;p18"/>
          <p:cNvSpPr txBox="1"/>
          <p:nvPr>
            <p:ph type="title"/>
          </p:nvPr>
        </p:nvSpPr>
        <p:spPr>
          <a:prstGeom prst="rect">
            <a:avLst/>
          </a:prstGeom>
        </p:spPr>
        <p:txBody>
          <a:bodyPr/>
          <a:lstStyle/>
          <a:p>
            <a:pPr defTabSz="365760">
              <a:defRPr sz="1480">
                <a:solidFill>
                  <a:srgbClr val="FF9900"/>
                </a:solidFill>
              </a:defRPr>
            </a:pPr>
            <a:r>
              <a:t>Making art with Turtle Graphics</a:t>
            </a:r>
          </a:p>
          <a:p>
            <a:pPr defTabSz="365760">
              <a:defRPr sz="1480">
                <a:solidFill>
                  <a:srgbClr val="0000FF"/>
                </a:solidFill>
              </a:defRPr>
            </a:pPr>
            <a:r>
              <a:t>Part 1: Find/Create an image</a:t>
            </a:r>
          </a:p>
          <a:p>
            <a:pPr defTabSz="365760">
              <a:defRPr sz="1480"/>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116;p19"/>
          <p:cNvSpPr txBox="1"/>
          <p:nvPr>
            <p:ph type="title"/>
          </p:nvPr>
        </p:nvSpPr>
        <p:spPr>
          <a:xfrm>
            <a:off x="2034927" y="409924"/>
            <a:ext cx="6696774" cy="1149739"/>
          </a:xfrm>
          <a:prstGeom prst="rect">
            <a:avLst/>
          </a:prstGeom>
        </p:spPr>
        <p:txBody>
          <a:bodyPr/>
          <a:lstStyle/>
          <a:p>
            <a:pPr defTabSz="365760">
              <a:defRPr sz="1320">
                <a:solidFill>
                  <a:srgbClr val="FF9900"/>
                </a:solidFill>
              </a:defRPr>
            </a:pPr>
            <a:r>
              <a:t>Making art with Turtle Graphics</a:t>
            </a:r>
          </a:p>
          <a:p>
            <a:pPr defTabSz="365760">
              <a:defRPr sz="1320">
                <a:solidFill>
                  <a:srgbClr val="0000FF"/>
                </a:solidFill>
              </a:defRPr>
            </a:pPr>
            <a:r>
              <a:t>Part 2: recreate image using turtle graphics</a:t>
            </a:r>
          </a:p>
          <a:p>
            <a:pPr defTabSz="365760">
              <a:defRPr sz="1320"/>
            </a:pPr>
            <a:r>
              <a:t>Your image should include all of the techniques we've learned in class</a:t>
            </a:r>
          </a:p>
          <a:p>
            <a:pPr defTabSz="365760">
              <a:defRPr sz="1880"/>
            </a:pPr>
            <a:endParaRPr sz="1320"/>
          </a:p>
          <a:p>
            <a:pPr defTabSz="365760">
              <a:defRPr sz="1880"/>
            </a:pPr>
            <a:endParaRPr sz="1320"/>
          </a:p>
          <a:p>
            <a:pPr defTabSz="365760">
              <a:defRPr sz="1880"/>
            </a:pPr>
            <a:endParaRPr sz="1320"/>
          </a:p>
        </p:txBody>
      </p:sp>
      <p:sp>
        <p:nvSpPr>
          <p:cNvPr id="186" name="Google Shape;117;p19"/>
          <p:cNvSpPr txBox="1"/>
          <p:nvPr/>
        </p:nvSpPr>
        <p:spPr>
          <a:xfrm>
            <a:off x="323299" y="1729975"/>
            <a:ext cx="3681302" cy="1659226"/>
          </a:xfrm>
          <a:prstGeom prst="rect">
            <a:avLst/>
          </a:prstGeom>
          <a:ln w="28575">
            <a:solidFill>
              <a:srgbClr val="0000FF"/>
            </a:solidFill>
          </a:ln>
          <a:extLst>
            <a:ext uri="{C572A759-6A51-4108-AA02-DFA0A04FC94B}">
              <ma14:wrappingTextBoxFlag xmlns:ma14="http://schemas.microsoft.com/office/mac/drawingml/2011/main" val="1"/>
            </a:ext>
          </a:extLst>
        </p:spPr>
        <p:txBody>
          <a:bodyPr lIns="91424" tIns="91424" rIns="91424" bIns="91424">
            <a:spAutoFit/>
          </a:bodyPr>
          <a:lstStyle/>
          <a:p>
            <a:pPr>
              <a:defRPr b="1" sz="1600" u="sng">
                <a:solidFill>
                  <a:srgbClr val="000000"/>
                </a:solidFill>
                <a:latin typeface="Raleway"/>
                <a:ea typeface="Raleway"/>
                <a:cs typeface="Raleway"/>
                <a:sym typeface="Raleway"/>
              </a:defRPr>
            </a:pPr>
            <a:r>
              <a:t>You need the following:</a:t>
            </a:r>
          </a:p>
          <a:p>
            <a:pPr>
              <a:defRPr b="1" sz="1600">
                <a:solidFill>
                  <a:srgbClr val="000000"/>
                </a:solidFill>
                <a:latin typeface="Raleway"/>
                <a:ea typeface="Raleway"/>
                <a:cs typeface="Raleway"/>
                <a:sym typeface="Raleway"/>
              </a:defRPr>
            </a:pPr>
            <a:r>
              <a:t>a. Use loops</a:t>
            </a:r>
          </a:p>
          <a:p>
            <a:pPr>
              <a:defRPr b="1" sz="1600">
                <a:solidFill>
                  <a:srgbClr val="000000"/>
                </a:solidFill>
                <a:latin typeface="Raleway"/>
                <a:ea typeface="Raleway"/>
                <a:cs typeface="Raleway"/>
                <a:sym typeface="Raleway"/>
              </a:defRPr>
            </a:pPr>
            <a:r>
              <a:t>b. use of functions</a:t>
            </a:r>
          </a:p>
          <a:p>
            <a:pPr>
              <a:defRPr b="1" sz="1600">
                <a:solidFill>
                  <a:srgbClr val="000000"/>
                </a:solidFill>
                <a:latin typeface="Raleway"/>
                <a:ea typeface="Raleway"/>
                <a:cs typeface="Raleway"/>
                <a:sym typeface="Raleway"/>
              </a:defRPr>
            </a:pPr>
            <a:r>
              <a:t>c. use of artistic effects (of course!)</a:t>
            </a:r>
          </a:p>
          <a:p>
            <a:pPr>
              <a:defRPr b="1" sz="1600">
                <a:solidFill>
                  <a:srgbClr val="000000"/>
                </a:solidFill>
                <a:latin typeface="Raleway"/>
                <a:ea typeface="Raleway"/>
                <a:cs typeface="Raleway"/>
                <a:sym typeface="Raleway"/>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186"/>
                                        </p:tgtEl>
                                        <p:attrNameLst>
                                          <p:attrName>style.visibility</p:attrName>
                                        </p:attrNameLst>
                                      </p:cBhvr>
                                      <p:to>
                                        <p:strVal val="visible"/>
                                      </p:to>
                                    </p:set>
                                    <p:animEffect filter="fade" transition="in">
                                      <p:cBhvr>
                                        <p:cTn id="7"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