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You need to make a new intermediate array  scores with five items, fill the first four slots with the items from scores and then point the scores variable to scores2. Pseudocode:</a:t>
            </a:r>
          </a:p>
          <a:p>
            <a:pPr/>
          </a:p>
          <a:p>
            <a:pPr/>
            <a:r>
              <a:t>scores2 = new int[5]</a:t>
            </a:r>
          </a:p>
          <a:p>
            <a:pPr/>
            <a:r>
              <a:t>for i in 0:length.scores:</a:t>
            </a:r>
          </a:p>
          <a:p>
            <a:pPr/>
            <a:r>
              <a:t>	scores2[i] = scores[i]</a:t>
            </a:r>
          </a:p>
          <a:p>
            <a:pPr/>
            <a:r>
              <a:t>scores2[4] = 7</a:t>
            </a:r>
          </a:p>
          <a:p>
            <a:pPr/>
          </a:p>
          <a:p>
            <a:pPr/>
            <a:r>
              <a:t>scores = scores2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number = int(input("Enter your number here: "))</a:t>
            </a:r>
          </a:p>
          <a:p>
            <a:pPr/>
            <a:r>
              <a:t>def countdown(number):</a:t>
            </a:r>
          </a:p>
          <a:p>
            <a:pPr/>
            <a:r>
              <a:t>    if number &lt;= 0:</a:t>
            </a:r>
          </a:p>
          <a:p>
            <a:pPr/>
            <a:r>
              <a:t>        return "Blastoff!"</a:t>
            </a:r>
          </a:p>
          <a:p>
            <a:pPr/>
            <a:r>
              <a:t>    else:</a:t>
            </a:r>
          </a:p>
          <a:p>
            <a:pPr/>
            <a:r>
              <a:t>        return str(number) + "..." + countdown(number - 2)</a:t>
            </a:r>
          </a:p>
          <a:p>
            <a:pPr/>
            <a:r>
              <a:t>print(countdown(number))</a:t>
            </a:r>
          </a:p>
          <a:p>
            <a:pPr/>
          </a:p>
          <a:p>
            <a:pPr/>
          </a:p>
          <a:p>
            <a:pPr/>
            <a:r>
              <a:t>+How could we describe this program in words?</a:t>
            </a:r>
          </a:p>
          <a:p>
            <a:pPr/>
          </a:p>
          <a:p>
            <a:pPr/>
            <a:r>
              <a:t>+Why is it appropriate to call this program “recursive”?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In order to make use of the ArrayLists we create, we need to learn some of the methods that make them useful. ArrayLists offer a series of methods that allow us to alter the state of an ArrayList. In this lesson, we are going to explore some of the more useful methods that may be tested on the AP exam. These methods will be included on your Java Quick Reference.</a:t>
            </a:r>
          </a:p>
          <a:p>
            <a:pPr/>
          </a:p>
          <a:p>
            <a:pPr/>
            <a:r>
              <a:t>See problem guides on CodeHS for detailed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What is recursion? </a:t>
            </a:r>
          </a:p>
          <a:p>
            <a:pPr/>
            <a:r>
              <a:t>Recursion is an iterative process where a method calls itself.</a:t>
            </a:r>
          </a:p>
          <a:p>
            <a:pPr/>
            <a:r>
              <a:t>How is a recursive method different from a nested loop? How is it similar? </a:t>
            </a:r>
          </a:p>
          <a:p>
            <a:pPr/>
            <a:r>
              <a:t>A nested loop involves a loop within a loop. Recursion is when a method calls upon itself. They are both iterative methods.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86"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87"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190"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3/29/22</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46"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3/29/22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9"/>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AP CS A</a:t>
            </a:r>
          </a:p>
          <a:p>
            <a:pPr>
              <a:defRPr sz="4300">
                <a:solidFill>
                  <a:srgbClr val="0000FF"/>
                </a:solidFill>
              </a:defRPr>
            </a:pPr>
            <a:r>
              <a:t>Lesson 8.2</a:t>
            </a:r>
          </a:p>
        </p:txBody>
      </p:sp>
      <p:sp>
        <p:nvSpPr>
          <p:cNvPr id="201" name="Google Shape;77;p13"/>
          <p:cNvSpPr txBox="1"/>
          <p:nvPr>
            <p:ph type="subTitle" sz="quarter" idx="1"/>
          </p:nvPr>
        </p:nvSpPr>
        <p:spPr>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29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118;p19"/>
          <p:cNvSpPr txBox="1"/>
          <p:nvPr>
            <p:ph type="title"/>
          </p:nvPr>
        </p:nvSpPr>
        <p:spPr>
          <a:xfrm>
            <a:off x="1424035" y="575950"/>
            <a:ext cx="7302728" cy="939692"/>
          </a:xfrm>
          <a:prstGeom prst="rect">
            <a:avLst/>
          </a:prstGeom>
          <a:solidFill>
            <a:srgbClr val="FFFFFF"/>
          </a:solidFill>
        </p:spPr>
        <p:txBody>
          <a:bodyPr lIns="91421" tIns="91421" rIns="91421" bIns="91421"/>
          <a:lstStyle>
            <a:lvl1pPr defTabSz="813816">
              <a:defRPr b="0" sz="2100">
                <a:solidFill>
                  <a:srgbClr val="F46524"/>
                </a:solidFill>
                <a:latin typeface="+mn-lt"/>
                <a:ea typeface="+mn-ea"/>
                <a:cs typeface="+mn-cs"/>
                <a:sym typeface="Arial"/>
              </a:defRPr>
            </a:lvl1pPr>
          </a:lstStyle>
          <a:p>
            <a:pPr/>
            <a:r>
              <a:t>Do now</a:t>
            </a:r>
          </a:p>
        </p:txBody>
      </p:sp>
      <p:sp>
        <p:nvSpPr>
          <p:cNvPr id="204" name="Let’s  say you want to add a new item 7 to the array below:…"/>
          <p:cNvSpPr txBox="1"/>
          <p:nvPr/>
        </p:nvSpPr>
        <p:spPr>
          <a:xfrm>
            <a:off x="413771" y="1656889"/>
            <a:ext cx="4676590"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1">
                    <a:lumOff val="-6117"/>
                  </a:schemeClr>
                </a:solidFill>
                <a:latin typeface="Lato"/>
                <a:ea typeface="Lato"/>
                <a:cs typeface="Lato"/>
                <a:sym typeface="Lato"/>
              </a:defRPr>
            </a:pPr>
            <a:r>
              <a:t>Look carefully. What do you notice that’s odd about this image?</a:t>
            </a:r>
          </a:p>
          <a:p>
            <a:pPr>
              <a:defRPr>
                <a:solidFill>
                  <a:schemeClr val="accent1">
                    <a:lumOff val="-6117"/>
                  </a:schemeClr>
                </a:solidFill>
                <a:latin typeface="Lato"/>
                <a:ea typeface="Lato"/>
                <a:cs typeface="Lato"/>
                <a:sym typeface="Lato"/>
              </a:defRPr>
            </a:pPr>
          </a:p>
          <a:p>
            <a:pPr>
              <a:defRPr>
                <a:solidFill>
                  <a:schemeClr val="accent1">
                    <a:lumOff val="-6117"/>
                  </a:schemeClr>
                </a:solidFill>
                <a:latin typeface="Lato"/>
                <a:ea typeface="Lato"/>
                <a:cs typeface="Lato"/>
                <a:sym typeface="Lato"/>
              </a:defRPr>
            </a:pPr>
            <a:r>
              <a:t>Can you think of other, similar images you’ve seen?</a:t>
            </a:r>
          </a:p>
        </p:txBody>
      </p:sp>
      <p:pic>
        <p:nvPicPr>
          <p:cNvPr id="205" name="Image" descr="Image"/>
          <p:cNvPicPr>
            <a:picLocks noChangeAspect="1"/>
          </p:cNvPicPr>
          <p:nvPr/>
        </p:nvPicPr>
        <p:blipFill>
          <a:blip r:embed="rId3">
            <a:extLst/>
          </a:blip>
          <a:stretch>
            <a:fillRect/>
          </a:stretch>
        </p:blipFill>
        <p:spPr>
          <a:xfrm>
            <a:off x="5838339" y="775127"/>
            <a:ext cx="2900657" cy="386149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ouble-click to edit"/>
          <p:cNvSpPr txBox="1"/>
          <p:nvPr>
            <p:ph type="title"/>
          </p:nvPr>
        </p:nvSpPr>
        <p:spPr>
          <a:prstGeom prst="rect">
            <a:avLst/>
          </a:prstGeom>
        </p:spPr>
        <p:txBody>
          <a:bodyPr/>
          <a:lstStyle/>
          <a:p>
            <a:pPr defTabSz="886967">
              <a:defRPr sz="2900"/>
            </a:pPr>
          </a:p>
        </p:txBody>
      </p:sp>
      <p:sp>
        <p:nvSpPr>
          <p:cNvPr id="210" name="Double-click to edit"/>
          <p:cNvSpPr txBox="1"/>
          <p:nvPr>
            <p:ph type="body" idx="1"/>
          </p:nvPr>
        </p:nvSpPr>
        <p:spPr>
          <a:xfrm>
            <a:off x="2410110" y="1595776"/>
            <a:ext cx="6321605" cy="3002403"/>
          </a:xfrm>
          <a:prstGeom prst="rect">
            <a:avLst/>
          </a:prstGeom>
        </p:spPr>
        <p:txBody>
          <a:bodyPr/>
          <a:lstStyle/>
          <a:p>
            <a:pPr/>
          </a:p>
        </p:txBody>
      </p:sp>
      <p:grpSp>
        <p:nvGrpSpPr>
          <p:cNvPr id="213" name="framing…"/>
          <p:cNvGrpSpPr/>
          <p:nvPr/>
        </p:nvGrpSpPr>
        <p:grpSpPr>
          <a:xfrm>
            <a:off x="4138001" y="1037936"/>
            <a:ext cx="4070439" cy="2988434"/>
            <a:chOff x="0" y="-1"/>
            <a:chExt cx="4070437" cy="2988432"/>
          </a:xfrm>
        </p:grpSpPr>
        <p:sp>
          <p:nvSpPr>
            <p:cNvPr id="211" name="Rectangle"/>
            <p:cNvSpPr/>
            <p:nvPr/>
          </p:nvSpPr>
          <p:spPr>
            <a:xfrm>
              <a:off x="-1" y="-2"/>
              <a:ext cx="4070439" cy="2988434"/>
            </a:xfrm>
            <a:prstGeom prst="rect">
              <a:avLst/>
            </a:prstGeom>
            <a:noFill/>
            <a:ln w="25400" cap="flat">
              <a:solidFill>
                <a:schemeClr val="accent1"/>
              </a:solidFill>
              <a:prstDash val="solid"/>
              <a:round/>
            </a:ln>
            <a:effectLst/>
          </p:spPr>
          <p:txBody>
            <a:bodyPr wrap="square" lIns="0" tIns="0" rIns="0" bIns="0" numCol="1" anchor="t">
              <a:noAutofit/>
            </a:bodyPr>
            <a:lstStyle/>
            <a:p>
              <a:pPr defTabSz="868680">
                <a:lnSpc>
                  <a:spcPct val="115000"/>
                </a:lnSpc>
                <a:defRPr b="1" sz="1700">
                  <a:solidFill>
                    <a:srgbClr val="000000"/>
                  </a:solidFill>
                  <a:latin typeface="Lato"/>
                  <a:ea typeface="Lato"/>
                  <a:cs typeface="Lato"/>
                  <a:sym typeface="Lato"/>
                </a:defRPr>
              </a:pPr>
            </a:p>
          </p:txBody>
        </p:sp>
        <p:sp>
          <p:nvSpPr>
            <p:cNvPr id="212" name="framing…"/>
            <p:cNvSpPr txBox="1"/>
            <p:nvPr/>
          </p:nvSpPr>
          <p:spPr>
            <a:xfrm>
              <a:off x="12699" y="12698"/>
              <a:ext cx="4045039" cy="296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68680">
                <a:lnSpc>
                  <a:spcPct val="115000"/>
                </a:lnSpc>
                <a:defRPr b="1" sz="170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a:t>
              </a:r>
              <a:r>
                <a:rPr b="0"/>
                <a:t>use recursion to solve computational problems</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Recursion is a very powerful tool for making algorithms. For some tasks it’s necessary.</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Using recursion in sorting algorithms</a:t>
              </a:r>
            </a:p>
          </p:txBody>
        </p:sp>
      </p:grpSp>
      <p:pic>
        <p:nvPicPr>
          <p:cNvPr id="214"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Vocabulary"/>
          <p:cNvSpPr txBox="1"/>
          <p:nvPr>
            <p:ph type="title"/>
          </p:nvPr>
        </p:nvSpPr>
        <p:spPr>
          <a:prstGeom prst="rect">
            <a:avLst/>
          </a:prstGeom>
        </p:spPr>
        <p:txBody>
          <a:bodyPr/>
          <a:lstStyle>
            <a:lvl1pPr defTabSz="886967">
              <a:defRPr sz="2900"/>
            </a:lvl1pPr>
          </a:lstStyle>
          <a:p>
            <a:pPr/>
            <a:r>
              <a:t>Vocabulary </a:t>
            </a:r>
          </a:p>
        </p:txBody>
      </p:sp>
      <p:sp>
        <p:nvSpPr>
          <p:cNvPr id="217" name="Coefficient matrix…"/>
          <p:cNvSpPr txBox="1"/>
          <p:nvPr/>
        </p:nvSpPr>
        <p:spPr>
          <a:xfrm>
            <a:off x="2357658" y="1658834"/>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Recursion</a:t>
            </a:r>
          </a:p>
          <a:p>
            <a:pPr>
              <a:defRPr>
                <a:solidFill>
                  <a:srgbClr val="FF6A00"/>
                </a:solidFill>
                <a:latin typeface="+mj-lt"/>
                <a:ea typeface="+mj-ea"/>
                <a:cs typeface="+mj-cs"/>
                <a:sym typeface="Helvetica"/>
              </a:defRPr>
            </a:pPr>
            <a:r>
              <a:t>An iterative process where a method calls itself.</a:t>
            </a:r>
          </a:p>
        </p:txBody>
      </p:sp>
      <p:sp>
        <p:nvSpPr>
          <p:cNvPr id="218" name="Coefficient matrix…"/>
          <p:cNvSpPr txBox="1"/>
          <p:nvPr/>
        </p:nvSpPr>
        <p:spPr>
          <a:xfrm>
            <a:off x="5679238" y="1585228"/>
            <a:ext cx="1929729" cy="1714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Base case</a:t>
            </a:r>
          </a:p>
          <a:p>
            <a:pPr>
              <a:defRPr>
                <a:solidFill>
                  <a:srgbClr val="FF6A00"/>
                </a:solidFill>
                <a:latin typeface="+mj-lt"/>
                <a:ea typeface="+mj-ea"/>
                <a:cs typeface="+mj-cs"/>
                <a:sym typeface="Helvetica"/>
              </a:defRPr>
            </a:pPr>
            <a:r>
              <a:t>The simplest version of our recursive process. This is the point when the problem cannot be reduced any further.</a:t>
            </a:r>
          </a:p>
          <a:p>
            <a:pPr>
              <a:defRPr>
                <a:solidFill>
                  <a:srgbClr val="FF6A00"/>
                </a:solidFill>
                <a:latin typeface="+mj-lt"/>
                <a:ea typeface="+mj-ea"/>
                <a:cs typeface="+mj-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1"/>
      <p:bldP build="whole" bldLvl="1" animBg="1" rev="0" advAuto="0" spid="218"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Vocabulary"/>
          <p:cNvSpPr txBox="1"/>
          <p:nvPr>
            <p:ph type="title"/>
          </p:nvPr>
        </p:nvSpPr>
        <p:spPr>
          <a:prstGeom prst="rect">
            <a:avLst/>
          </a:prstGeom>
        </p:spPr>
        <p:txBody>
          <a:bodyPr/>
          <a:lstStyle>
            <a:lvl1pPr defTabSz="886967">
              <a:defRPr sz="2900"/>
            </a:lvl1pPr>
          </a:lstStyle>
          <a:p>
            <a:pPr/>
            <a:r>
              <a:t>Stop ’n’ jot</a:t>
            </a:r>
          </a:p>
        </p:txBody>
      </p:sp>
      <p:sp>
        <p:nvSpPr>
          <p:cNvPr id="221" name="Coefficient matrix…"/>
          <p:cNvSpPr txBox="1"/>
          <p:nvPr/>
        </p:nvSpPr>
        <p:spPr>
          <a:xfrm>
            <a:off x="1840317" y="1352601"/>
            <a:ext cx="6484331" cy="1473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j-lt"/>
                <a:ea typeface="+mj-ea"/>
                <a:cs typeface="+mj-cs"/>
                <a:sym typeface="Helvetica"/>
              </a:defRPr>
            </a:pPr>
            <a:r>
              <a:t>You want to write a program that takes a number as user input and counts down by 2s.  Write the program in pseudocode using a </a:t>
            </a:r>
            <a:r>
              <a:rPr b="1"/>
              <a:t>while </a:t>
            </a:r>
            <a:r>
              <a:t>loop. An example is below:</a:t>
            </a:r>
          </a:p>
          <a:p>
            <a:pPr>
              <a:defRPr>
                <a:solidFill>
                  <a:srgbClr val="FF6A00"/>
                </a:solidFill>
                <a:latin typeface="+mj-lt"/>
                <a:ea typeface="+mj-ea"/>
                <a:cs typeface="+mj-cs"/>
                <a:sym typeface="Helvetica"/>
              </a:defRPr>
            </a:pPr>
          </a:p>
          <a:p>
            <a:pPr defTabSz="457200">
              <a:defRPr sz="1200">
                <a:solidFill>
                  <a:srgbClr val="333333"/>
                </a:solidFill>
                <a:latin typeface="Monaco"/>
                <a:ea typeface="Monaco"/>
                <a:cs typeface="Monaco"/>
                <a:sym typeface="Monaco"/>
              </a:defRPr>
            </a:pPr>
            <a:r>
              <a:t>Enter starting number: 7</a:t>
            </a:r>
          </a:p>
          <a:p>
            <a:pPr defTabSz="457200">
              <a:defRPr sz="1200">
                <a:solidFill>
                  <a:srgbClr val="333333"/>
                </a:solidFill>
                <a:latin typeface="Monaco"/>
                <a:ea typeface="Monaco"/>
                <a:cs typeface="Monaco"/>
                <a:sym typeface="Monaco"/>
              </a:defRPr>
            </a:pPr>
            <a:r>
              <a:t>7 5 3 1 Blastoff!</a:t>
            </a:r>
          </a:p>
        </p:txBody>
      </p:sp>
      <p:pic>
        <p:nvPicPr>
          <p:cNvPr id="222" name="Image" descr="Image"/>
          <p:cNvPicPr>
            <a:picLocks noChangeAspect="1"/>
          </p:cNvPicPr>
          <p:nvPr/>
        </p:nvPicPr>
        <p:blipFill>
          <a:blip r:embed="rId2">
            <a:extLst/>
          </a:blip>
          <a:stretch>
            <a:fillRect/>
          </a:stretch>
        </p:blipFill>
        <p:spPr>
          <a:xfrm>
            <a:off x="1616330" y="2980116"/>
            <a:ext cx="5638801" cy="15113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2"/>
      <p:bldP build="whole" bldLvl="1" animBg="1" rev="0" advAuto="0" spid="22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Coding to learn: Live coding"/>
          <p:cNvSpPr txBox="1"/>
          <p:nvPr>
            <p:ph type="title"/>
          </p:nvPr>
        </p:nvSpPr>
        <p:spPr>
          <a:prstGeom prst="rect">
            <a:avLst/>
          </a:prstGeom>
        </p:spPr>
        <p:txBody>
          <a:bodyPr/>
          <a:lstStyle>
            <a:lvl1pPr defTabSz="886967">
              <a:defRPr sz="2900"/>
            </a:lvl1pPr>
          </a:lstStyle>
          <a:p>
            <a:pPr/>
            <a:r>
              <a:t>Coding to learn: Live coding</a:t>
            </a:r>
          </a:p>
        </p:txBody>
      </p:sp>
      <p:sp>
        <p:nvSpPr>
          <p:cNvPr id="225" name="be sure to: Log in to Workstation. Follow along, but try to stay one step ahead!"/>
          <p:cNvSpPr txBox="1"/>
          <p:nvPr/>
        </p:nvSpPr>
        <p:spPr>
          <a:xfrm>
            <a:off x="1759321" y="1910653"/>
            <a:ext cx="5625358"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813816">
              <a:defRPr sz="18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Log in to Workstation. Follow along, but try to stay one step ahead!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3" name="Google Shape;118;p19"/>
          <p:cNvGrpSpPr/>
          <p:nvPr/>
        </p:nvGrpSpPr>
        <p:grpSpPr>
          <a:xfrm>
            <a:off x="1781655" y="620249"/>
            <a:ext cx="6244207" cy="914173"/>
            <a:chOff x="-1" y="0"/>
            <a:chExt cx="6244206" cy="914172"/>
          </a:xfrm>
        </p:grpSpPr>
        <p:sp>
          <p:nvSpPr>
            <p:cNvPr id="229" name="Rectangle"/>
            <p:cNvSpPr/>
            <p:nvPr/>
          </p:nvSpPr>
          <p:spPr>
            <a:xfrm>
              <a:off x="-2" y="0"/>
              <a:ext cx="5574804" cy="91417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latin typeface="+mj-lt"/>
                  <a:ea typeface="+mj-ea"/>
                  <a:cs typeface="+mj-cs"/>
                  <a:sym typeface="Helvetica"/>
                </a:defRPr>
              </a:pPr>
            </a:p>
          </p:txBody>
        </p:sp>
        <p:grpSp>
          <p:nvGrpSpPr>
            <p:cNvPr id="232" name="Do now…"/>
            <p:cNvGrpSpPr/>
            <p:nvPr/>
          </p:nvGrpSpPr>
          <p:grpSpPr>
            <a:xfrm>
              <a:off x="11593" y="11592"/>
              <a:ext cx="6232612" cy="890985"/>
              <a:chOff x="0" y="-1"/>
              <a:chExt cx="6232611" cy="890983"/>
            </a:xfrm>
          </p:grpSpPr>
          <p:sp>
            <p:nvSpPr>
              <p:cNvPr id="230" name="Rectangle"/>
              <p:cNvSpPr/>
              <p:nvPr/>
            </p:nvSpPr>
            <p:spPr>
              <a:xfrm>
                <a:off x="-1" y="-2"/>
                <a:ext cx="6232612" cy="890985"/>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latin typeface="+mj-lt"/>
                    <a:ea typeface="+mj-ea"/>
                    <a:cs typeface="+mj-cs"/>
                    <a:sym typeface="Helvetica"/>
                  </a:defRPr>
                </a:pPr>
              </a:p>
            </p:txBody>
          </p:sp>
          <p:sp>
            <p:nvSpPr>
              <p:cNvPr id="231" name="Practice problem #1…"/>
              <p:cNvSpPr txBox="1"/>
              <p:nvPr/>
            </p:nvSpPr>
            <p:spPr>
              <a:xfrm>
                <a:off x="15569" y="15570"/>
                <a:ext cx="6201471" cy="8598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pPr>
                <a:r>
                  <a:t>Independent work</a:t>
                </a:r>
              </a:p>
              <a:p>
                <a:pPr defTabSz="507148">
                  <a:defRPr sz="1300">
                    <a:solidFill>
                      <a:schemeClr val="accent5"/>
                    </a:solidFill>
                    <a:latin typeface="+mj-lt"/>
                    <a:ea typeface="+mj-ea"/>
                    <a:cs typeface="+mj-cs"/>
                    <a:sym typeface="Helvetica"/>
                  </a:defRPr>
                </a:pPr>
                <a:r>
                  <a:rPr>
                    <a:solidFill>
                      <a:schemeClr val="accent1"/>
                    </a:solidFill>
                  </a:rPr>
                  <a:t>Complete exercises in lessons 10.1 on CodeHS!</a:t>
                </a:r>
              </a:p>
            </p:txBody>
          </p:sp>
        </p:grpSp>
      </p:grpSp>
      <p:sp>
        <p:nvSpPr>
          <p:cNvPr id="234" name="Go to your workstation.…"/>
          <p:cNvSpPr txBox="1"/>
          <p:nvPr/>
        </p:nvSpPr>
        <p:spPr>
          <a:xfrm>
            <a:off x="2925929" y="2933562"/>
            <a:ext cx="2877134" cy="15367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chemeClr val="accent3">
                    <a:lumOff val="-9098"/>
                  </a:schemeClr>
                </a:solidFill>
                <a:latin typeface="+mj-lt"/>
                <a:ea typeface="+mj-ea"/>
                <a:cs typeface="+mj-cs"/>
                <a:sym typeface="Helvetica"/>
              </a:defRPr>
            </a:pPr>
            <a:r>
              <a:t>Remain your workstation.</a:t>
            </a:r>
          </a:p>
          <a:p>
            <a:pPr marL="187156" indent="-187156">
              <a:buSzPct val="100000"/>
              <a:buAutoNum type="arabicPeriod" startAt="1"/>
              <a:defRPr>
                <a:solidFill>
                  <a:schemeClr val="accent3">
                    <a:lumOff val="-9098"/>
                  </a:schemeClr>
                </a:solidFill>
                <a:latin typeface="+mj-lt"/>
                <a:ea typeface="+mj-ea"/>
                <a:cs typeface="+mj-cs"/>
                <a:sym typeface="Helvetica"/>
              </a:defRPr>
            </a:pPr>
            <a:r>
              <a:t>Work on following problems in CodeHS:</a:t>
            </a:r>
          </a:p>
          <a:p>
            <a:pPr lvl="1" marL="695156" indent="-187156">
              <a:buSzPct val="100000"/>
              <a:buAutoNum type="alphaLcPeriod" startAt="1"/>
              <a:defRPr>
                <a:solidFill>
                  <a:schemeClr val="accent5"/>
                </a:solidFill>
                <a:latin typeface="+mj-lt"/>
                <a:ea typeface="+mj-ea"/>
                <a:cs typeface="+mj-cs"/>
                <a:sym typeface="Helvetica"/>
              </a:defRPr>
            </a:pPr>
            <a:r>
              <a:t>10.1.6: Factorial</a:t>
            </a:r>
          </a:p>
          <a:p>
            <a:pPr lvl="1" marL="695156" indent="-187156">
              <a:buSzPct val="100000"/>
              <a:buAutoNum type="alphaLcPeriod" startAt="1"/>
              <a:defRPr>
                <a:solidFill>
                  <a:schemeClr val="accent5"/>
                </a:solidFill>
                <a:latin typeface="+mj-lt"/>
                <a:ea typeface="+mj-ea"/>
                <a:cs typeface="+mj-cs"/>
                <a:sym typeface="Helvetica"/>
              </a:defRPr>
            </a:pPr>
            <a:r>
              <a:t>10.1.7: Countdown</a:t>
            </a:r>
          </a:p>
          <a:p>
            <a:pPr lvl="1" marL="695156" indent="-187156">
              <a:buSzPct val="100000"/>
              <a:buAutoNum type="alphaLcPeriod" startAt="1"/>
              <a:defRPr>
                <a:solidFill>
                  <a:schemeClr val="accent5"/>
                </a:solidFill>
                <a:latin typeface="+mj-lt"/>
                <a:ea typeface="+mj-ea"/>
                <a:cs typeface="+mj-cs"/>
                <a:sym typeface="Helvetica"/>
              </a:defRPr>
            </a:pPr>
            <a:r>
              <a:t>10.1.8: recursive minimum</a:t>
            </a:r>
          </a:p>
        </p:txBody>
      </p:sp>
      <p:sp>
        <p:nvSpPr>
          <p:cNvPr id="235" name="be sure to:"/>
          <p:cNvSpPr txBox="1"/>
          <p:nvPr/>
        </p:nvSpPr>
        <p:spPr>
          <a:xfrm>
            <a:off x="2959962" y="2571017"/>
            <a:ext cx="838685" cy="203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507148">
              <a:defRPr sz="1300">
                <a:solidFill>
                  <a:schemeClr val="accent5"/>
                </a:solidFill>
                <a:latin typeface="+mj-lt"/>
                <a:ea typeface="+mj-ea"/>
                <a:cs typeface="+mj-cs"/>
                <a:sym typeface="Helvetica"/>
              </a:defRPr>
            </a:pPr>
            <a:r>
              <a:t>be sure to:</a:t>
            </a:r>
            <a:r>
              <a:rPr>
                <a:solidFill>
                  <a:schemeClr val="accent5">
                    <a:lumOff val="-9843"/>
                  </a:schemeClr>
                </a:solidFill>
              </a:rP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Double-click to edit"/>
          <p:cNvSpPr txBox="1"/>
          <p:nvPr>
            <p:ph type="title"/>
          </p:nvPr>
        </p:nvSpPr>
        <p:spPr>
          <a:prstGeom prst="rect">
            <a:avLst/>
          </a:prstGeom>
        </p:spPr>
        <p:txBody>
          <a:bodyPr/>
          <a:lstStyle/>
          <a:p>
            <a:pPr defTabSz="886967">
              <a:defRPr sz="2900"/>
            </a:pPr>
          </a:p>
        </p:txBody>
      </p:sp>
      <p:sp>
        <p:nvSpPr>
          <p:cNvPr id="240" name="How would you add the double 75.6 to the end of an ArrayList of Doubles named myDoubles?…"/>
          <p:cNvSpPr txBox="1"/>
          <p:nvPr/>
        </p:nvSpPr>
        <p:spPr>
          <a:xfrm>
            <a:off x="778972" y="1600200"/>
            <a:ext cx="3278434"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j-lt"/>
                <a:ea typeface="+mj-ea"/>
                <a:cs typeface="+mj-cs"/>
                <a:sym typeface="Helvetica"/>
              </a:defRPr>
            </a:pPr>
            <a:r>
              <a:t>What is recursion? Define it in </a:t>
            </a:r>
            <a:r>
              <a:rPr b="1"/>
              <a:t>your own words </a:t>
            </a:r>
            <a:r>
              <a:t>in a complete sentence.</a:t>
            </a:r>
          </a:p>
          <a:p>
            <a:pPr marL="187156" indent="-187156">
              <a:buSzPct val="100000"/>
              <a:buAutoNum type="arabicPeriod" startAt="1"/>
              <a:defRPr>
                <a:latin typeface="+mj-lt"/>
                <a:ea typeface="+mj-ea"/>
                <a:cs typeface="+mj-cs"/>
                <a:sym typeface="Helvetica"/>
              </a:defRPr>
            </a:pPr>
            <a:r>
              <a:t>How is a recursive function similar to a loop? How is it different?</a:t>
            </a:r>
          </a:p>
        </p:txBody>
      </p:sp>
      <p:pic>
        <p:nvPicPr>
          <p:cNvPr id="241" name="Image" descr="Image"/>
          <p:cNvPicPr>
            <a:picLocks noChangeAspect="1"/>
          </p:cNvPicPr>
          <p:nvPr/>
        </p:nvPicPr>
        <p:blipFill>
          <a:blip r:embed="rId3">
            <a:extLst/>
          </a:blip>
          <a:stretch>
            <a:fillRect/>
          </a:stretch>
        </p:blipFill>
        <p:spPr>
          <a:xfrm>
            <a:off x="4616051" y="1554711"/>
            <a:ext cx="3053023" cy="2034078"/>
          </a:xfrm>
          <a:prstGeom prst="rect">
            <a:avLst/>
          </a:prstGeom>
          <a:ln w="12700">
            <a:miter lim="400000"/>
          </a:ln>
        </p:spPr>
      </p:pic>
      <p:grpSp>
        <p:nvGrpSpPr>
          <p:cNvPr id="244" name="Reflection: Thinking about thinking…"/>
          <p:cNvGrpSpPr/>
          <p:nvPr/>
        </p:nvGrpSpPr>
        <p:grpSpPr>
          <a:xfrm>
            <a:off x="1404467" y="357128"/>
            <a:ext cx="7302728" cy="939692"/>
            <a:chOff x="0" y="0"/>
            <a:chExt cx="7302727" cy="939690"/>
          </a:xfrm>
        </p:grpSpPr>
        <p:sp>
          <p:nvSpPr>
            <p:cNvPr id="242"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43" name="Reflection: Thinking about thinking…"/>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Reflection: Thinking about thinking</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4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4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0"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