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students need calculators</a:t>
            </a:r>
          </a:p>
          <a:p>
            <a:pPr/>
            <a:r>
              <a:t>vocab:</a:t>
            </a:r>
          </a:p>
          <a:p>
            <a:pPr/>
          </a:p>
          <a:p>
            <a:pPr/>
            <a:r>
              <a:t>constraint</a:t>
            </a:r>
          </a:p>
          <a:p>
            <a:pPr/>
            <a:r>
              <a:t>decision variable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see handwritten notes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the plan: We’ll go through one of the Pset #5 word problems together.</a:t>
            </a:r>
          </a:p>
          <a:p>
            <a:pPr/>
            <a:r>
              <a:t>You’ll work with a partner to solve some other word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preplanned questions:</a:t>
            </a:r>
          </a:p>
          <a:p>
            <a:pPr/>
            <a:r>
              <a:t>+What are you trying to optimize for this problem? The revenue, based on types of feed</a:t>
            </a:r>
          </a:p>
          <a:p>
            <a:pPr/>
            <a:r>
              <a:t>+How do you figure out the inequalities? Focus on potein and starrch, how much is used for each product, and what the maximum amount is.</a:t>
            </a:r>
          </a:p>
          <a:p>
            <a:pPr/>
            <a:r>
              <a:t>+What do the variables x and y represent?types of feed</a:t>
            </a:r>
          </a:p>
          <a:p>
            <a:pPr/>
            <a:r>
              <a:t>+How can the desmos graphing calculator be useful? plot the feasible region and find the vertices.  Those represent possible solutions.</a:t>
            </a:r>
          </a:p>
          <a:p>
            <a:pPr/>
          </a:p>
          <a:p>
            <a:pPr/>
            <a:r>
              <a:t>see for solution: https://brilliant.org/wiki/linear-programming/</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423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HDW</a:t>
            </a:r>
            <a:r>
              <a:t> </a:t>
            </a:r>
            <a:r>
              <a:rPr b="0"/>
              <a:t>use graphs to find the optimal solution for a problem with 3+ constraints?</a:t>
            </a:r>
          </a:p>
        </p:txBody>
      </p:sp>
      <p:sp>
        <p:nvSpPr>
          <p:cNvPr id="46" name="Google Shape;31;p4"/>
          <p:cNvSpPr txBox="1"/>
          <p:nvPr/>
        </p:nvSpPr>
        <p:spPr>
          <a:xfrm>
            <a:off x="6918586" y="502"/>
            <a:ext cx="5621104"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4/29/22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76;p13"/>
          <p:cNvSpPr txBox="1"/>
          <p:nvPr>
            <p:ph type="ctrTitle"/>
          </p:nvPr>
        </p:nvSpPr>
        <p:spPr>
          <a:xfrm>
            <a:off x="2371725" y="630222"/>
            <a:ext cx="6331500" cy="1542005"/>
          </a:xfrm>
          <a:prstGeom prst="rect">
            <a:avLst/>
          </a:prstGeom>
        </p:spPr>
        <p:txBody>
          <a:bodyPr/>
          <a:lstStyle/>
          <a:p>
            <a:pPr defTabSz="859536">
              <a:defRPr sz="4041">
                <a:solidFill>
                  <a:srgbClr val="0000FF"/>
                </a:solidFill>
              </a:defRPr>
            </a:pPr>
            <a:r>
              <a:t>Spring 2022 Pre-calculus </a:t>
            </a:r>
          </a:p>
          <a:p>
            <a:pPr defTabSz="859536">
              <a:defRPr sz="4041">
                <a:solidFill>
                  <a:srgbClr val="0000FF"/>
                </a:solidFill>
              </a:defRPr>
            </a:pPr>
            <a:r>
              <a:t>Lesson 12.5</a:t>
            </a:r>
          </a:p>
        </p:txBody>
      </p:sp>
      <p:sp>
        <p:nvSpPr>
          <p:cNvPr id="157"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Lehman High School</a:t>
            </a:r>
          </a:p>
          <a:p>
            <a:pPr marL="0">
              <a:lnSpc>
                <a:spcPct val="80000"/>
              </a:lnSpc>
              <a:defRPr sz="1600"/>
            </a:pPr>
            <a:r>
              <a:t>April 29,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8;p19"/>
          <p:cNvSpPr txBox="1"/>
          <p:nvPr>
            <p:ph type="title"/>
          </p:nvPr>
        </p:nvSpPr>
        <p:spPr>
          <a:xfrm>
            <a:off x="1424035" y="575950"/>
            <a:ext cx="7302729" cy="1059082"/>
          </a:xfrm>
          <a:prstGeom prst="rect">
            <a:avLst/>
          </a:prstGeom>
          <a:solidFill>
            <a:srgbClr val="FFFFFF"/>
          </a:solidFill>
          <a:ln w="25400">
            <a:solidFill>
              <a:schemeClr val="accent1"/>
            </a:solidFill>
            <a:round/>
          </a:ln>
        </p:spPr>
        <p:txBody>
          <a:bodyPr/>
          <a:lstStyle/>
          <a:p>
            <a:pPr>
              <a:defRPr b="0" sz="2400">
                <a:solidFill>
                  <a:srgbClr val="F46524"/>
                </a:solidFill>
                <a:latin typeface="+mj-lt"/>
                <a:ea typeface="+mj-ea"/>
                <a:cs typeface="+mj-cs"/>
                <a:sym typeface="Arial"/>
              </a:defRPr>
            </a:pPr>
            <a:r>
              <a:t>do now</a:t>
            </a:r>
          </a:p>
          <a:p>
            <a:pPr>
              <a:defRPr b="0" sz="1400">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62" name="How do you find two points that satisfy the equations to the right?…"/>
          <p:cNvSpPr txBox="1"/>
          <p:nvPr/>
        </p:nvSpPr>
        <p:spPr>
          <a:xfrm>
            <a:off x="305302" y="1956586"/>
            <a:ext cx="2653078"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n-lt"/>
                <a:ea typeface="+mn-ea"/>
                <a:cs typeface="+mn-cs"/>
                <a:sym typeface="Helvetica"/>
              </a:defRPr>
            </a:pPr>
            <a:r>
              <a:t>Carefully read the paragraph to the right, bulleting key info in your notes.</a:t>
            </a:r>
          </a:p>
          <a:p>
            <a:pPr marL="187156" indent="-187156">
              <a:buSzPct val="100000"/>
              <a:buAutoNum type="arabicPeriod" startAt="1"/>
              <a:defRPr>
                <a:latin typeface="+mn-lt"/>
                <a:ea typeface="+mn-ea"/>
                <a:cs typeface="+mn-cs"/>
                <a:sym typeface="Helvetica"/>
              </a:defRPr>
            </a:pPr>
            <a:r>
              <a:t>How could you represent the key info as a </a:t>
            </a:r>
            <a:r>
              <a:rPr b="1"/>
              <a:t>table</a:t>
            </a:r>
            <a:r>
              <a:t>?</a:t>
            </a:r>
          </a:p>
          <a:p>
            <a:pPr marL="187156" indent="-187156">
              <a:buSzPct val="100000"/>
              <a:buAutoNum type="arabicPeriod" startAt="1"/>
              <a:defRPr>
                <a:latin typeface="+mn-lt"/>
                <a:ea typeface="+mn-ea"/>
                <a:cs typeface="+mn-cs"/>
                <a:sym typeface="Helvetica"/>
              </a:defRPr>
            </a:pPr>
            <a:r>
              <a:t>What do you think you will optimize for in this problem?</a:t>
            </a:r>
          </a:p>
        </p:txBody>
      </p:sp>
      <p:sp>
        <p:nvSpPr>
          <p:cNvPr id="163" name="A carpenter makes tables and bookshelves.  Tables take 10 units of lumber and five units of labor, and are sold for $180.  Bookshelves take 20 units of lumber and four units of labor, and are sold for $200.  The carpenter doesn’t want to work more than 8"/>
          <p:cNvSpPr txBox="1"/>
          <p:nvPr/>
        </p:nvSpPr>
        <p:spPr>
          <a:xfrm>
            <a:off x="3653718" y="1702168"/>
            <a:ext cx="5087188" cy="298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000"/>
              </a:spcBef>
              <a:defRPr b="1" sz="1500">
                <a:solidFill>
                  <a:srgbClr val="161616"/>
                </a:solidFill>
                <a:latin typeface="+mn-lt"/>
                <a:ea typeface="+mn-ea"/>
                <a:cs typeface="+mn-cs"/>
                <a:sym typeface="Helvetica"/>
              </a:defRPr>
            </a:pPr>
            <a:r>
              <a:t>A farmer feeds his cows a feed mix to supplement their foraging. The farmer uses two types of feed for the mix. Corn feed contains 100 g protein per kg and 750 g starch per kg. Wheat feed contains 150 g protein per kg and 700 g starch per kg. Each cow should be fed at most 7 kg of feed per day. The farmer would like each cow to receive at least 650 g protein and 4000 g starch per day. If corn feed costs $0.40/kg and wheat costs $0.45/kg, then what is the optimal feed mix that minimizes cost? Round your answers to the nearest gram.</a:t>
            </a:r>
          </a:p>
          <a:p>
            <a:pPr>
              <a:defRPr b="1">
                <a:solidFill>
                  <a:srgbClr val="000000"/>
                </a:solidFill>
                <a:latin typeface="+mn-lt"/>
                <a:ea typeface="+mn-ea"/>
                <a:cs typeface="+mn-cs"/>
                <a:sym typeface="Helvetica"/>
              </a:defRPr>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raming"/>
          <p:cNvSpPr txBox="1"/>
          <p:nvPr>
            <p:ph type="title"/>
          </p:nvPr>
        </p:nvSpPr>
        <p:spPr>
          <a:prstGeom prst="rect">
            <a:avLst/>
          </a:prstGeom>
        </p:spPr>
        <p:txBody>
          <a:bodyPr/>
          <a:lstStyle>
            <a:lvl1pPr defTabSz="886967">
              <a:defRPr sz="2900"/>
            </a:lvl1pPr>
          </a:lstStyle>
          <a:p>
            <a:pPr/>
            <a:r>
              <a:t>framing</a:t>
            </a:r>
          </a:p>
        </p:txBody>
      </p:sp>
      <p:pic>
        <p:nvPicPr>
          <p:cNvPr id="168" name="Image" descr="Image"/>
          <p:cNvPicPr>
            <a:picLocks noChangeAspect="1"/>
          </p:cNvPicPr>
          <p:nvPr/>
        </p:nvPicPr>
        <p:blipFill>
          <a:blip r:embed="rId3">
            <a:extLst/>
          </a:blip>
          <a:stretch>
            <a:fillRect/>
          </a:stretch>
        </p:blipFill>
        <p:spPr>
          <a:xfrm>
            <a:off x="251394" y="1554284"/>
            <a:ext cx="3352802" cy="2425701"/>
          </a:xfrm>
          <a:prstGeom prst="rect">
            <a:avLst/>
          </a:prstGeom>
          <a:ln w="12700">
            <a:miter lim="400000"/>
          </a:ln>
        </p:spPr>
      </p:pic>
      <p:sp>
        <p:nvSpPr>
          <p:cNvPr id="169" name="what: use graphical method to find the optimal solution for a problem?…"/>
          <p:cNvSpPr txBox="1"/>
          <p:nvPr/>
        </p:nvSpPr>
        <p:spPr>
          <a:xfrm>
            <a:off x="3682386" y="1584122"/>
            <a:ext cx="4838766" cy="30024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graphical method to find the optimal solution for a problem with at least 3 constraints? </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this is an extension of what we were doing earlier in the week with two constraints</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linear optimization with more than two variables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6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Vocabulary"/>
          <p:cNvSpPr txBox="1"/>
          <p:nvPr>
            <p:ph type="title"/>
          </p:nvPr>
        </p:nvSpPr>
        <p:spPr>
          <a:prstGeom prst="rect">
            <a:avLst/>
          </a:prstGeom>
        </p:spPr>
        <p:txBody>
          <a:bodyPr/>
          <a:lstStyle>
            <a:lvl1pPr defTabSz="886968">
              <a:defRPr sz="2910"/>
            </a:lvl1pPr>
          </a:lstStyle>
          <a:p>
            <a:pPr/>
            <a:r>
              <a:t>Vocabulary</a:t>
            </a:r>
          </a:p>
        </p:txBody>
      </p:sp>
      <p:sp>
        <p:nvSpPr>
          <p:cNvPr id="174" name="Constraint (linear programming)…"/>
          <p:cNvSpPr txBox="1"/>
          <p:nvPr/>
        </p:nvSpPr>
        <p:spPr>
          <a:xfrm>
            <a:off x="4203750" y="3084593"/>
            <a:ext cx="2714601" cy="8069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Constraint (linear programming)</a:t>
            </a:r>
          </a:p>
          <a:p>
            <a:pPr>
              <a:defRPr>
                <a:solidFill>
                  <a:schemeClr val="accent3">
                    <a:lumOff val="-9098"/>
                  </a:schemeClr>
                </a:solidFill>
              </a:defRPr>
            </a:pPr>
            <a:r>
              <a:t>A restriction on the decision variables. Represented as an inequality. </a:t>
            </a:r>
          </a:p>
        </p:txBody>
      </p:sp>
      <p:sp>
        <p:nvSpPr>
          <p:cNvPr id="175" name="Decision variable (linear programming)…"/>
          <p:cNvSpPr txBox="1"/>
          <p:nvPr/>
        </p:nvSpPr>
        <p:spPr>
          <a:xfrm>
            <a:off x="4174008" y="1641913"/>
            <a:ext cx="3753571"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Decision variable (linear programming)</a:t>
            </a:r>
          </a:p>
          <a:p>
            <a:pPr>
              <a:defRPr>
                <a:solidFill>
                  <a:schemeClr val="accent3">
                    <a:lumOff val="-9098"/>
                  </a:schemeClr>
                </a:solidFill>
              </a:defRPr>
            </a:pPr>
            <a:r>
              <a:t>Represents the unknown quantities we are trying to optimize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Now the carpenter only wants to work 40 hours and has 120 units of lumber on hand. Tables still take 10 units of lumber and five units of labor, and are sold for $180.  Bookshelves take 20 units of lumber and four units of labor, and are sold for $200. H"/>
          <p:cNvSpPr txBox="1"/>
          <p:nvPr/>
        </p:nvSpPr>
        <p:spPr>
          <a:xfrm>
            <a:off x="2616226" y="514637"/>
            <a:ext cx="3244401" cy="39116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lvl1pPr defTabSz="457200">
              <a:spcBef>
                <a:spcPts val="2000"/>
              </a:spcBef>
              <a:defRPr b="1" sz="1500">
                <a:solidFill>
                  <a:srgbClr val="161616"/>
                </a:solidFill>
                <a:latin typeface="+mn-lt"/>
                <a:ea typeface="+mn-ea"/>
                <a:cs typeface="+mn-cs"/>
                <a:sym typeface="Helvetica"/>
              </a:defRPr>
            </a:lvl1pPr>
          </a:lstStyle>
          <a:p>
            <a:pPr/>
            <a:r>
              <a:t>A farmer feeds his cows a feed mix to supplement their foraging. The farmer uses two types of feed for the mix. Corn feed contains 100 g protein per kg and 750 g starch per kg. Wheat feed contains 150 g protein per kg and 700 g starch per kg. Each cow should be fed at most 7 kg of feed per day. The farmer would like each cow to receive at least 650 g protein and 4000 g starch per day. If corn feed costs $0.40/kg and wheat costs $0.45/kg, then what is the optimal feed mix that minimizes cost? Round your answers to the nearest gram.</a:t>
            </a:r>
          </a:p>
        </p:txBody>
      </p:sp>
      <p:sp>
        <p:nvSpPr>
          <p:cNvPr id="178" name="be sure to:…"/>
          <p:cNvSpPr txBox="1"/>
          <p:nvPr/>
        </p:nvSpPr>
        <p:spPr>
          <a:xfrm>
            <a:off x="340822" y="1236717"/>
            <a:ext cx="2090827" cy="345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latin typeface="+mn-lt"/>
                <a:ea typeface="+mn-ea"/>
                <a:cs typeface="+mn-cs"/>
                <a:sym typeface="Helvetica"/>
              </a:defRPr>
            </a:pPr>
            <a:r>
              <a:t>be sure to:</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Identify  the constraints and decision variables you’ll be using for this problem</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Desmos graphing calculator to find the </a:t>
            </a:r>
            <a:r>
              <a:rPr b="1">
                <a:solidFill>
                  <a:schemeClr val="accent3">
                    <a:lumOff val="-9098"/>
                  </a:schemeClr>
                </a:solidFill>
              </a:rPr>
              <a:t>feasible region</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Describe the feasible region in a sentence, including its shape (quadrilateral, pentagon), and vertices</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the graphical method to sole to solve the problem.</a:t>
            </a:r>
          </a:p>
        </p:txBody>
      </p:sp>
      <p:sp>
        <p:nvSpPr>
          <p:cNvPr id="179" name="Feasible region…"/>
          <p:cNvSpPr txBox="1"/>
          <p:nvPr/>
        </p:nvSpPr>
        <p:spPr>
          <a:xfrm>
            <a:off x="6057904" y="2519417"/>
            <a:ext cx="2602687" cy="8890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Feasible region</a:t>
            </a:r>
          </a:p>
          <a:p>
            <a:pPr>
              <a:defRPr>
                <a:solidFill>
                  <a:srgbClr val="0042A9"/>
                </a:solidFill>
                <a:latin typeface="+mn-lt"/>
                <a:ea typeface="+mn-ea"/>
                <a:cs typeface="+mn-cs"/>
                <a:sym typeface="Helvetica"/>
              </a:defRPr>
            </a:pPr>
            <a:r>
              <a:t>The part of a graph that satisfies all the constraints for an optimization problem</a:t>
            </a:r>
          </a:p>
        </p:txBody>
      </p:sp>
      <p:sp>
        <p:nvSpPr>
          <p:cNvPr id="180" name="Graphical method…"/>
          <p:cNvSpPr txBox="1"/>
          <p:nvPr/>
        </p:nvSpPr>
        <p:spPr>
          <a:xfrm>
            <a:off x="6057904" y="3587211"/>
            <a:ext cx="2602687" cy="8890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Graphical method</a:t>
            </a:r>
          </a:p>
          <a:p>
            <a:pPr>
              <a:defRPr>
                <a:solidFill>
                  <a:srgbClr val="0042A9"/>
                </a:solidFill>
                <a:latin typeface="+mn-lt"/>
                <a:ea typeface="+mn-ea"/>
                <a:cs typeface="+mn-cs"/>
                <a:sym typeface="Helvetica"/>
              </a:defRPr>
            </a:pPr>
            <a:r>
              <a:t>The optimal solution for a problem is always one of the vertices of the feasible region</a:t>
            </a:r>
          </a:p>
        </p:txBody>
      </p:sp>
      <p:sp>
        <p:nvSpPr>
          <p:cNvPr id="181" name="Independent work"/>
          <p:cNvSpPr txBox="1"/>
          <p:nvPr/>
        </p:nvSpPr>
        <p:spPr>
          <a:xfrm>
            <a:off x="2494786" y="101185"/>
            <a:ext cx="147564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Independent work </a:t>
            </a:r>
          </a:p>
        </p:txBody>
      </p:sp>
      <p:sp>
        <p:nvSpPr>
          <p:cNvPr id="182" name="Constraint…"/>
          <p:cNvSpPr txBox="1"/>
          <p:nvPr/>
        </p:nvSpPr>
        <p:spPr>
          <a:xfrm>
            <a:off x="6057904" y="497061"/>
            <a:ext cx="2602687" cy="832385"/>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r>
              <a:t>Constraint </a:t>
            </a:r>
          </a:p>
          <a:p>
            <a:pPr>
              <a:defRPr>
                <a:solidFill>
                  <a:schemeClr val="accent3">
                    <a:lumOff val="-9098"/>
                  </a:schemeClr>
                </a:solidFill>
              </a:defRPr>
            </a:pPr>
            <a:r>
              <a:t>A restriction on the decision variables. Represented as an inequality. </a:t>
            </a:r>
          </a:p>
        </p:txBody>
      </p:sp>
      <p:sp>
        <p:nvSpPr>
          <p:cNvPr id="183" name="Decision variable…"/>
          <p:cNvSpPr txBox="1"/>
          <p:nvPr/>
        </p:nvSpPr>
        <p:spPr>
          <a:xfrm>
            <a:off x="6057904" y="1508239"/>
            <a:ext cx="2602687" cy="832384"/>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r>
              <a:t>Decision variable</a:t>
            </a:r>
          </a:p>
          <a:p>
            <a:pPr>
              <a:defRPr>
                <a:solidFill>
                  <a:schemeClr val="accent3">
                    <a:lumOff val="-9098"/>
                  </a:schemeClr>
                </a:solidFill>
              </a:defRPr>
            </a:pPr>
            <a:r>
              <a:t>Represents the unknown quantities we are trying to optimize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
          <p:cNvSpPr txBox="1"/>
          <p:nvPr>
            <p:ph type="title"/>
          </p:nvPr>
        </p:nvSpPr>
        <p:spPr>
          <a:prstGeom prst="rect">
            <a:avLst/>
          </a:prstGeom>
        </p:spPr>
        <p:txBody>
          <a:bodyPr/>
          <a:lstStyle>
            <a:lvl1pPr defTabSz="886967">
              <a:defRPr sz="2900"/>
            </a:lvl1pPr>
          </a:lstStyle>
          <a:p>
            <a:pPr/>
            <a:r>
              <a:t>d</a:t>
            </a:r>
          </a:p>
        </p:txBody>
      </p:sp>
      <p:grpSp>
        <p:nvGrpSpPr>
          <p:cNvPr id="190" name="Google Shape;124;p20"/>
          <p:cNvGrpSpPr/>
          <p:nvPr/>
        </p:nvGrpSpPr>
        <p:grpSpPr>
          <a:xfrm>
            <a:off x="2400250" y="575950"/>
            <a:ext cx="6321601" cy="635403"/>
            <a:chOff x="0" y="0"/>
            <a:chExt cx="6321600" cy="635402"/>
          </a:xfrm>
        </p:grpSpPr>
        <p:sp>
          <p:nvSpPr>
            <p:cNvPr id="188" name="Rectangle"/>
            <p:cNvSpPr/>
            <p:nvPr/>
          </p:nvSpPr>
          <p:spPr>
            <a:xfrm>
              <a:off x="0" y="-1"/>
              <a:ext cx="6321601" cy="635404"/>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sz="2100"/>
              </a:pPr>
            </a:p>
          </p:txBody>
        </p:sp>
        <p:sp>
          <p:nvSpPr>
            <p:cNvPr id="189" name="Reflection"/>
            <p:cNvSpPr txBox="1"/>
            <p:nvPr/>
          </p:nvSpPr>
          <p:spPr>
            <a:xfrm>
              <a:off x="12700" y="12699"/>
              <a:ext cx="6296201" cy="6100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a:defRPr sz="2100"/>
              </a:lvl1pPr>
            </a:lstStyle>
            <a:p>
              <a:pPr/>
              <a:r>
                <a:t>Reflection</a:t>
              </a:r>
            </a:p>
          </p:txBody>
        </p:sp>
      </p:grpSp>
      <p:sp>
        <p:nvSpPr>
          <p:cNvPr id="191" name="How was using the how to solve it method helpful?…"/>
          <p:cNvSpPr txBox="1"/>
          <p:nvPr>
            <p:ph type="body" sz="half" idx="1"/>
          </p:nvPr>
        </p:nvSpPr>
        <p:spPr>
          <a:xfrm>
            <a:off x="2437777" y="1352599"/>
            <a:ext cx="5621103" cy="3002404"/>
          </a:xfrm>
          <a:prstGeom prst="rect">
            <a:avLst/>
          </a:prstGeom>
        </p:spPr>
        <p:txBody>
          <a:bodyPr/>
          <a:lstStyle/>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How is the graphical method different from the algorithm we learned before break? How is it similar?</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Why is the graphical method useful?</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What lingering questions do you have about the graphical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9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