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make google form to submit published code.</a:t>
            </a:r>
          </a:p>
          <a:p>
            <a:pPr/>
          </a:p>
          <a:p>
            <a:pPr/>
            <a:r>
              <a:t>make google meet link for better live coding experience.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 </a:t>
            </a:r>
          </a:p>
        </p:txBody>
      </p:sp>
      <p:sp>
        <p:nvSpPr>
          <p:cNvPr id="45" name="Dr. O’Brien  1/10/22"/>
          <p:cNvSpPr txBox="1"/>
          <p:nvPr/>
        </p:nvSpPr>
        <p:spPr>
          <a:xfrm>
            <a:off x="7592483" y="39450"/>
            <a:ext cx="157426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1/10/22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16.1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10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1"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Coding to learn: Work Day"/>
          <p:cNvSpPr txBox="1"/>
          <p:nvPr/>
        </p:nvSpPr>
        <p:spPr>
          <a:xfrm>
            <a:off x="2241183" y="17599"/>
            <a:ext cx="4389095" cy="5969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Work Day</a:t>
            </a:r>
          </a:p>
        </p:txBody>
      </p:sp>
      <p:sp>
        <p:nvSpPr>
          <p:cNvPr id="194" name="Be sure to: do the work below in your saved copy of thenAlice’s restaurant Pyret file:…"/>
          <p:cNvSpPr txBox="1"/>
          <p:nvPr/>
        </p:nvSpPr>
        <p:spPr>
          <a:xfrm>
            <a:off x="259796" y="669870"/>
            <a:ext cx="4194941" cy="23876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Read through the video game </a:t>
            </a:r>
            <a:r>
              <a:rPr u="sng">
                <a:solidFill>
                  <a:schemeClr val="accent1">
                    <a:lumOff val="-6117"/>
                  </a:schemeClr>
                </a:solidFill>
              </a:rPr>
              <a:t>grading rubric</a:t>
            </a:r>
            <a:r>
              <a:rPr>
                <a:solidFill>
                  <a:schemeClr val="accent1">
                    <a:lumOff val="-6117"/>
                  </a:schemeClr>
                </a:solidFill>
              </a:rPr>
              <a:t> (to your right).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Move to your computer, open your saved game file.  If your game doesn’t yet meet expectations, start working on it!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When you’re done with that see the next slide (on Google Classroom).  Work on extending your game.</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If you have any questions, raise your hand!</a:t>
            </a:r>
          </a:p>
        </p:txBody>
      </p:sp>
      <p:sp>
        <p:nvSpPr>
          <p:cNvPr id="195" name="Grading rubric…"/>
          <p:cNvSpPr txBox="1"/>
          <p:nvPr/>
        </p:nvSpPr>
        <p:spPr>
          <a:xfrm>
            <a:off x="4517219" y="633900"/>
            <a:ext cx="4123517" cy="3784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500" u="sng">
                <a:solidFill>
                  <a:schemeClr val="accent5">
                    <a:lumOff val="-9843"/>
                  </a:schemeClr>
                </a:solidFill>
              </a:defRPr>
            </a:pPr>
            <a:r>
              <a:t>Grading rubric</a:t>
            </a:r>
          </a:p>
          <a:p>
            <a:pPr defTabSz="457200">
              <a:defRPr sz="1200">
                <a:solidFill>
                  <a:schemeClr val="accent3">
                    <a:lumOff val="-9098"/>
                  </a:schemeClr>
                </a:solidFill>
              </a:defRPr>
            </a:pPr>
            <a:r>
              <a:t>Below is the grading rubric for your Pyret final project. Please complete with your partner this week. I'm making Monday and Tuesday workdays in class.  On Wednesday we'll start new material.</a:t>
            </a:r>
          </a:p>
          <a:p>
            <a:pPr defTabSz="457200">
              <a:defRPr sz="1200">
                <a:solidFill>
                  <a:schemeClr val="accent3">
                    <a:lumOff val="-9098"/>
                  </a:schemeClr>
                </a:solidFill>
              </a:defRPr>
            </a:pPr>
          </a:p>
          <a:p>
            <a:pPr defTabSz="457200">
              <a:defRPr b="1" sz="1200">
                <a:solidFill>
                  <a:schemeClr val="accent5"/>
                </a:solidFill>
              </a:defRPr>
            </a:pPr>
            <a:r>
              <a:t>To receive a C:</a:t>
            </a:r>
            <a:endParaRPr b="0"/>
          </a:p>
          <a:p>
            <a:pPr marL="457200" indent="-317500" defTabSz="457200">
              <a:buClr>
                <a:srgbClr val="3C4043"/>
              </a:buClr>
              <a:buSzPct val="100000"/>
              <a:buFont typeface="Helvetica"/>
              <a:buChar char="•"/>
              <a:defRPr sz="1200">
                <a:solidFill>
                  <a:schemeClr val="accent3">
                    <a:lumOff val="-9098"/>
                  </a:schemeClr>
                </a:solidFill>
              </a:defRPr>
            </a:pPr>
            <a:r>
              <a:t>Add your own images for player, danger, and target</a:t>
            </a:r>
          </a:p>
          <a:p>
            <a:pPr marL="457200" indent="-317500" defTabSz="457200">
              <a:buClr>
                <a:srgbClr val="3C4043"/>
              </a:buClr>
              <a:buSzPct val="100000"/>
              <a:buFont typeface="Helvetica"/>
              <a:buChar char="•"/>
              <a:defRPr sz="1200">
                <a:solidFill>
                  <a:schemeClr val="accent3">
                    <a:lumOff val="-9098"/>
                  </a:schemeClr>
                </a:solidFill>
              </a:defRPr>
            </a:pPr>
            <a:r>
              <a:t>Make sure the danger and target are moving horizontally, by modifying the update-danger() and update-target() functions</a:t>
            </a:r>
          </a:p>
          <a:p>
            <a:pPr marL="457200" indent="-317500" defTabSz="457200">
              <a:buClr>
                <a:srgbClr val="3C4043"/>
              </a:buClr>
              <a:buSzPct val="100000"/>
              <a:buFont typeface="Helvetica"/>
              <a:buChar char="•"/>
              <a:defRPr sz="1200">
                <a:solidFill>
                  <a:schemeClr val="accent3">
                    <a:lumOff val="-9098"/>
                  </a:schemeClr>
                </a:solidFill>
              </a:defRPr>
            </a:pPr>
            <a:r>
              <a:t>Make sure that the player can move up and down, by modifying the update-player() function</a:t>
            </a:r>
          </a:p>
          <a:p>
            <a:pPr marL="457200" indent="-317500" defTabSz="457200">
              <a:buClr>
                <a:srgbClr val="3C4043"/>
              </a:buClr>
              <a:buSzPct val="100000"/>
              <a:buFont typeface="Helvetica"/>
              <a:buChar char="•"/>
              <a:defRPr sz="1200">
                <a:solidFill>
                  <a:schemeClr val="accent3">
                    <a:lumOff val="-9098"/>
                  </a:schemeClr>
                </a:solidFill>
              </a:defRPr>
            </a:pPr>
            <a:r>
              <a:t>Use the distance formula to finish the distance() function. The finish the is-collision() function.</a:t>
            </a:r>
          </a:p>
          <a:p>
            <a:pPr defTabSz="457200">
              <a:defRPr b="1" sz="1200">
                <a:solidFill>
                  <a:schemeClr val="accent5"/>
                </a:solidFill>
              </a:defRPr>
            </a:pPr>
            <a:r>
              <a:t>To receive a B:</a:t>
            </a:r>
            <a:endParaRPr b="0"/>
          </a:p>
          <a:p>
            <a:pPr marL="457200" indent="-317500" defTabSz="457200">
              <a:buClr>
                <a:srgbClr val="3C4043"/>
              </a:buClr>
              <a:buSzPct val="100000"/>
              <a:buFont typeface="Helvetica"/>
              <a:buChar char="•"/>
              <a:defRPr sz="1200">
                <a:solidFill>
                  <a:schemeClr val="accent3">
                    <a:lumOff val="-9098"/>
                  </a:schemeClr>
                </a:solidFill>
              </a:defRPr>
            </a:pPr>
            <a:r>
              <a:t> use the posn() function to make sure the characters in the game can move in more interesting directions.</a:t>
            </a:r>
          </a:p>
          <a:p>
            <a:pPr defTabSz="457200">
              <a:defRPr b="1" sz="1200">
                <a:solidFill>
                  <a:schemeClr val="accent5"/>
                </a:solidFill>
              </a:defRPr>
            </a:pPr>
            <a:r>
              <a:t>To receive an A:</a:t>
            </a:r>
            <a:endParaRPr b="0"/>
          </a:p>
          <a:p>
            <a:pPr marL="457200" indent="-317500" defTabSz="457200">
              <a:buClr>
                <a:srgbClr val="3C4043"/>
              </a:buClr>
              <a:buSzPct val="100000"/>
              <a:buFont typeface="Helvetica"/>
              <a:buChar char="•"/>
              <a:defRPr sz="1200">
                <a:solidFill>
                  <a:schemeClr val="accent3">
                    <a:lumOff val="-9098"/>
                  </a:schemeClr>
                </a:solidFill>
              </a:defRPr>
            </a:pPr>
            <a:r>
              <a:t>Make sure that the danger or target follow the path of a quadratic function (see example game).</a:t>
            </a:r>
          </a:p>
        </p:txBody>
      </p:sp>
      <p:sp>
        <p:nvSpPr>
          <p:cNvPr id="196" name="Be sure to: do the work below in your saved copy of thenAlice’s restaurant Pyret file:…"/>
          <p:cNvSpPr txBox="1"/>
          <p:nvPr/>
        </p:nvSpPr>
        <p:spPr>
          <a:xfrm>
            <a:off x="755518" y="3416670"/>
            <a:ext cx="3203498" cy="86008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1">
                    <a:lumOff val="-6117"/>
                  </a:schemeClr>
                </a:solidFill>
              </a:defRPr>
            </a:pPr>
            <a:r>
              <a:t>The distance formula:</a:t>
            </a:r>
          </a:p>
          <a:p>
            <a:pPr>
              <a:defRPr>
                <a:solidFill>
                  <a:schemeClr val="accent1">
                    <a:lumOff val="-6117"/>
                  </a:schemeClr>
                </a:solidFill>
              </a:defRPr>
            </a:pPr>
          </a:p>
          <a:p>
            <a:pPr>
              <a:defRPr>
                <a:solidFill>
                  <a:schemeClr val="accent1">
                    <a:lumOff val="-6117"/>
                  </a:schemeClr>
                </a:solidFill>
              </a:defRPr>
            </a:pPr>
            <a14:m>
              <m:oMathPara>
                <m:oMathParaPr>
                  <m:jc m:val="left"/>
                </m:oMathParaPr>
                <m:oMath>
                  <m:r>
                    <a:rPr xmlns:a="http://schemas.openxmlformats.org/drawingml/2006/main" sz="1650" i="1">
                      <a:solidFill>
                        <a:srgbClr val="00457C"/>
                      </a:solidFill>
                      <a:latin typeface="Cambria Math" panose="02040503050406030204" pitchFamily="18" charset="0"/>
                    </a:rPr>
                    <m:t>d</m:t>
                  </m:r>
                  <m:r>
                    <a:rPr xmlns:a="http://schemas.openxmlformats.org/drawingml/2006/main" sz="1650" i="1">
                      <a:solidFill>
                        <a:srgbClr val="00457C"/>
                      </a:solidFill>
                      <a:latin typeface="Cambria Math" panose="02040503050406030204" pitchFamily="18" charset="0"/>
                    </a:rPr>
                    <m:t>=</m:t>
                  </m:r>
                  <m:rad>
                    <m:radPr>
                      <m:ctrlPr>
                        <a:rPr xmlns:a="http://schemas.openxmlformats.org/drawingml/2006/main" sz="1650" i="1">
                          <a:solidFill>
                            <a:srgbClr val="00457C"/>
                          </a:solidFill>
                          <a:latin typeface="Cambria Math" panose="02040503050406030204" pitchFamily="18" charset="0"/>
                        </a:rPr>
                      </m:ctrlPr>
                      <m:degHide m:val="on"/>
                    </m:radPr>
                    <m:deg/>
                    <m:e>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x</m:t>
                      </m:r>
                      <m:r>
                        <a:rPr xmlns:a="http://schemas.openxmlformats.org/drawingml/2006/main" sz="1650" i="1">
                          <a:solidFill>
                            <a:srgbClr val="00457C"/>
                          </a:solidFill>
                          <a:latin typeface="Cambria Math" panose="02040503050406030204" pitchFamily="18" charset="0"/>
                        </a:rPr>
                        <m:t>2</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x</m:t>
                      </m:r>
                      <m:r>
                        <a:rPr xmlns:a="http://schemas.openxmlformats.org/drawingml/2006/main" sz="1650" i="1">
                          <a:solidFill>
                            <a:srgbClr val="00457C"/>
                          </a:solidFill>
                          <a:latin typeface="Cambria Math" panose="02040503050406030204" pitchFamily="18" charset="0"/>
                        </a:rPr>
                        <m:t>1</m:t>
                      </m:r>
                      <m:sSup>
                        <m:e>
                          <m:r>
                            <a:rPr xmlns:a="http://schemas.openxmlformats.org/drawingml/2006/main" sz="1650" i="1">
                              <a:solidFill>
                                <a:srgbClr val="00457C"/>
                              </a:solidFill>
                              <a:latin typeface="Cambria Math" panose="02040503050406030204" pitchFamily="18" charset="0"/>
                            </a:rPr>
                            <m:t>)</m:t>
                          </m:r>
                        </m:e>
                        <m:sup>
                          <m:r>
                            <a:rPr xmlns:a="http://schemas.openxmlformats.org/drawingml/2006/main" sz="1650" i="1">
                              <a:solidFill>
                                <a:srgbClr val="00457C"/>
                              </a:solidFill>
                              <a:latin typeface="Cambria Math" panose="02040503050406030204" pitchFamily="18" charset="0"/>
                            </a:rPr>
                            <m:t>2</m:t>
                          </m:r>
                        </m:sup>
                      </m:sSup>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y</m:t>
                      </m:r>
                      <m:r>
                        <a:rPr xmlns:a="http://schemas.openxmlformats.org/drawingml/2006/main" sz="1650" i="1">
                          <a:solidFill>
                            <a:srgbClr val="00457C"/>
                          </a:solidFill>
                          <a:latin typeface="Cambria Math" panose="02040503050406030204" pitchFamily="18" charset="0"/>
                        </a:rPr>
                        <m:t>2</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y</m:t>
                      </m:r>
                      <m:r>
                        <a:rPr xmlns:a="http://schemas.openxmlformats.org/drawingml/2006/main" sz="1650" i="1">
                          <a:solidFill>
                            <a:srgbClr val="00457C"/>
                          </a:solidFill>
                          <a:latin typeface="Cambria Math" panose="02040503050406030204" pitchFamily="18" charset="0"/>
                        </a:rPr>
                        <m:t>1</m:t>
                      </m:r>
                      <m:sSup>
                        <m:e>
                          <m:r>
                            <a:rPr xmlns:a="http://schemas.openxmlformats.org/drawingml/2006/main" sz="1650" i="1">
                              <a:solidFill>
                                <a:srgbClr val="00457C"/>
                              </a:solidFill>
                              <a:latin typeface="Cambria Math" panose="02040503050406030204" pitchFamily="18" charset="0"/>
                            </a:rPr>
                            <m:t>)</m:t>
                          </m:r>
                        </m:e>
                        <m:sup>
                          <m:r>
                            <a:rPr xmlns:a="http://schemas.openxmlformats.org/drawingml/2006/main" sz="1650" i="1">
                              <a:solidFill>
                                <a:srgbClr val="00457C"/>
                              </a:solidFill>
                              <a:latin typeface="Cambria Math" panose="02040503050406030204" pitchFamily="18" charset="0"/>
                            </a:rPr>
                            <m:t>2</m:t>
                          </m:r>
                        </m:sup>
                      </m:sSup>
                    </m:e>
                  </m:rad>
                </m:oMath>
              </m:oMathPara>
            </a14:m>
            <a:endParaRPr>
              <a:solidFill>
                <a:srgbClr val="01467C"/>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6">
                                            <p:bg/>
                                          </p:spTgt>
                                        </p:tgtEl>
                                        <p:attrNameLst>
                                          <p:attrName>style.visibility</p:attrName>
                                        </p:attrNameLst>
                                      </p:cBhvr>
                                      <p:to>
                                        <p:strVal val="visible"/>
                                      </p:to>
                                    </p:set>
                                  </p:childTnLst>
                                </p:cTn>
                              </p:par>
                              <p:par>
                                <p:cTn id="33" presetClass="entr" nodeType="withEffect" presetSubtype="0" presetID="1" grpId="2" fill="hold">
                                  <p:stCondLst>
                                    <p:cond delay="0"/>
                                  </p:stCondLst>
                                  <p:iterate type="el" backwards="0">
                                    <p:tmAbs val="0"/>
                                  </p:iterate>
                                  <p:childTnLst>
                                    <p:set>
                                      <p:cBhvr>
                                        <p:cTn id="34" fill="hold"/>
                                        <p:tgtEl>
                                          <p:spTgt spid="19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P build="p" bldLvl="5" animBg="1" rev="0" advAuto="0" spid="196" grpId="2"/>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oding to learn: extension  Activity…"/>
          <p:cNvSpPr txBox="1"/>
          <p:nvPr/>
        </p:nvSpPr>
        <p:spPr>
          <a:xfrm>
            <a:off x="2241183" y="488242"/>
            <a:ext cx="4389095" cy="11811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sz="2400"/>
            </a:pPr>
            <a:r>
              <a:t>Coding to learn: extension  Activity</a:t>
            </a:r>
          </a:p>
          <a:p>
            <a:pPr>
              <a:defRPr>
                <a:solidFill>
                  <a:schemeClr val="accent5">
                    <a:satOff val="-3088"/>
                    <a:lumOff val="12696"/>
                  </a:schemeClr>
                </a:solidFill>
              </a:defRPr>
            </a:pPr>
            <a:r>
              <a:t>Be sure to: </a:t>
            </a:r>
            <a:r>
              <a:rPr>
                <a:solidFill>
                  <a:schemeClr val="accent1">
                    <a:lumOff val="-6117"/>
                  </a:schemeClr>
                </a:solidFill>
              </a:rPr>
              <a:t>Carefully follow the instructions below:</a:t>
            </a:r>
          </a:p>
        </p:txBody>
      </p:sp>
      <p:sp>
        <p:nvSpPr>
          <p:cNvPr id="199" name="Be sure to: do the work below in your saved copy of thenAlice’s restaurant Pyret file:…"/>
          <p:cNvSpPr txBox="1"/>
          <p:nvPr/>
        </p:nvSpPr>
        <p:spPr>
          <a:xfrm>
            <a:off x="456278" y="1271953"/>
            <a:ext cx="8231445" cy="3327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000"/>
              </a:spcBef>
              <a:defRPr>
                <a:solidFill>
                  <a:schemeClr val="accent3">
                    <a:lumOff val="-9098"/>
                  </a:schemeClr>
                </a:solidFill>
              </a:defRPr>
            </a:pPr>
            <a:r>
              <a:t>Now is your time to customize your game! Try implementing some of the following features, or make your own!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Warping</a:t>
            </a:r>
            <a:r>
              <a:t> - program one key to "warp" the player to a set location, such as the center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Boundaries</a:t>
            </a:r>
            <a:r>
              <a:t> - change update-player such that PLAYER cannot move off the top or bottom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Wrapping</a:t>
            </a:r>
            <a:r>
              <a:t> - add code to update-player such that when PLAYER moves to the top of the screen, it reappears at the bottom, and vice versa</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Hiding</a:t>
            </a:r>
            <a:r>
              <a:t> - add a key that will make PLAYER seem to disappear, and reappear when the same key is pressed again</a:t>
            </a:r>
          </a:p>
          <a:p>
            <a:pPr defTabSz="457200">
              <a:spcBef>
                <a:spcPts val="1000"/>
              </a:spcBef>
              <a:defRPr>
                <a:solidFill>
                  <a:schemeClr val="accent3">
                    <a:lumOff val="-9098"/>
                  </a:schemeClr>
                </a:solidFill>
              </a:defRPr>
            </a:pPr>
            <a:r>
              <a:rPr>
                <a:solidFill>
                  <a:schemeClr val="accent5"/>
                </a:solidFill>
              </a:rPr>
              <a:t>Reminder</a:t>
            </a:r>
            <a:r>
              <a:t>: Use </a:t>
            </a:r>
            <a:r>
              <a:rPr>
                <a:solidFill>
                  <a:schemeClr val="accent5"/>
                </a:solidFill>
              </a:rPr>
              <a:t>#</a:t>
            </a:r>
            <a:r>
              <a:t> to add comments to code!</a:t>
            </a:r>
          </a:p>
          <a:p>
            <a:pPr defTabSz="457200">
              <a:spcBef>
                <a:spcPts val="1000"/>
              </a:spcBef>
              <a:defRPr>
                <a:solidFill>
                  <a:schemeClr val="accent6">
                    <a:satOff val="-51724"/>
                    <a:lumOff val="-15333"/>
                  </a:schemeClr>
                </a:solidFill>
              </a:defRPr>
            </a:pPr>
            <a:r>
              <a:t>Adding useful comments to code is an important part of programming. It lets us leave messages for other programmers, leave notes for ourselves, or "turn off" pieces of code that we don’t want or need to debug later.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9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9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199">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199">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199">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19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