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723?section_id=256470"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see for full solutions: </a:t>
            </a:r>
            <a:r>
              <a:rPr u="sng">
                <a:solidFill>
                  <a:srgbClr val="0000FF"/>
                </a:solidFill>
                <a:uFill>
                  <a:solidFill>
                    <a:srgbClr val="0000FF"/>
                  </a:solidFill>
                </a:uFill>
                <a:hlinkClick r:id="rId3" invalidUrl="" action="" tgtFrame="" tooltip="" history="1" highlightClick="0" endSnd="0"/>
              </a:rPr>
              <a:t>https://codehs.com/library/solution_references/assignment/55325723?section_id=256470</a:t>
            </a:r>
          </a:p>
          <a:p>
            <a:pPr/>
          </a:p>
          <a:p>
            <a:pPr/>
            <a:r>
              <a:t>+Why aren’t the methods returning anything?  Make sure that the return variable for the getter methods are the instance variables, NOT the formal parameters from the constructor.</a:t>
            </a:r>
          </a:p>
          <a:p>
            <a:pPr/>
          </a:p>
          <a:p>
            <a:pPr/>
            <a:r>
              <a:t>+How do I implement the fight method (4.3.6)? The fight method takes the attack String and multiplies it by the level of the Dragon. Students should implement this using a for loop. The for loop should run from 0-level, and add the attack String to another String to create the correct length of the fight String.</a:t>
            </a:r>
          </a:p>
          <a:p>
            <a:pPr/>
          </a:p>
          <a:p>
            <a:pPr/>
            <a:r>
              <a:t>+ How can I set canBreatheFire? (4.3.7)?  canBreatheFire is based on the level of the Dragon. When the constructor is called, it should immediately test the level of the Dragon to determine if it can breathe fire. In the method gainExperience, canBreatheFire should also be updated depending on the level of the Dragon after the level has increased.</a:t>
            </a:r>
          </a:p>
          <a:p>
            <a:pPr/>
          </a:p>
          <a:p>
            <a:pPr/>
          </a:p>
          <a:p>
            <a:pPr/>
            <a:r>
              <a:t>4.3.8:</a:t>
            </a:r>
          </a:p>
          <a:p>
            <a:pPr/>
            <a:r>
              <a:t>+How can the Chef’s best meal be a Meal object? You can refer to the previous examples to see how to make instance variables of user-defined types. Essentially, just like we can have private int anIntField as an instance variable, we can have private Meal favoriteMeal as an instance variable! To define the best meal in the Chef constructor, first make a Meal object. Then pass that object to the Chef constructor.</a:t>
            </a:r>
          </a:p>
          <a:p>
            <a:pPr/>
          </a:p>
          <a:p>
            <a:pPr/>
            <a:r>
              <a:t>+How can the Chef access the Meal instance variables?Since the Meal class has private instance variables, you cannot directly access them. You need to use the Meal accessor methods!</a:t>
            </a:r>
          </a:p>
          <a:p>
            <a:pPr/>
          </a:p>
          <a:p>
            <a:pPr/>
          </a:p>
          <a:p>
            <a:pPr/>
          </a:p>
          <a:p>
            <a:pP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marL="387349" indent="-228600">
              <a:buClr>
                <a:srgbClr val="000000"/>
              </a:buClr>
              <a:buSzPts val="1400"/>
              <a:buFont typeface="Arial"/>
              <a:buAutoNum type="arabicPeriod" startAt="1"/>
            </a:pPr>
            <a:r>
              <a:t>They are kept private so that they cannot be altered or accessed outside of the class accept by special, programmer defined methods.</a:t>
            </a:r>
          </a:p>
          <a:p>
            <a:pPr marL="387349" indent="-228600">
              <a:buClr>
                <a:srgbClr val="000000"/>
              </a:buClr>
              <a:buSzPts val="1400"/>
              <a:buFont typeface="Arial"/>
              <a:buAutoNum type="arabicPeriod" startAt="1"/>
            </a:pPr>
            <a:r>
              <a:t>These are the programmer defined methods for accessing (getter) and changing (setter) data in a class.  This allows the programmer to control whether and how the data in an object can be accessed and changed.</a:t>
            </a:r>
          </a:p>
          <a:p>
            <a:pPr marL="387349" indent="-228600">
              <a:buClr>
                <a:srgbClr val="000000"/>
              </a:buClr>
              <a:buSzPts val="1400"/>
              <a:buFont typeface="Arial"/>
              <a:buAutoNum type="arabicPeriod" startAt="1"/>
            </a:pPr>
            <a:r>
              <a:t>toString is a special method that always returns a string. It’s what accessed by the Java print methods.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methods to define the behavior of an object?</a:t>
            </a:r>
            <a:endParaRPr b="0" sz="1200"/>
          </a:p>
        </p:txBody>
      </p:sp>
      <p:sp>
        <p:nvSpPr>
          <p:cNvPr id="46" name="Dr. O’Brien. 1/10/22"/>
          <p:cNvSpPr txBox="1"/>
          <p:nvPr/>
        </p:nvSpPr>
        <p:spPr>
          <a:xfrm>
            <a:off x="7510336"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1/10/22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16.1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4Dr. O’Brien</a:t>
            </a:r>
          </a:p>
          <a:p>
            <a:pPr marL="0" indent="0">
              <a:lnSpc>
                <a:spcPct val="80000"/>
              </a:lnSpc>
              <a:defRPr sz="1600"/>
            </a:pPr>
            <a:r>
              <a:t>Herbert H. </a:t>
            </a:r>
            <a:r>
              <a:t>Lehman High School</a:t>
            </a:r>
          </a:p>
          <a:p>
            <a:pPr marL="0" indent="0">
              <a:lnSpc>
                <a:spcPct val="80000"/>
              </a:lnSpc>
              <a:defRPr sz="1600"/>
            </a:pPr>
            <a:r>
              <a:t>10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4" name="Google Shape;118;p19"/>
          <p:cNvGrpSpPr/>
          <p:nvPr/>
        </p:nvGrpSpPr>
        <p:grpSpPr>
          <a:xfrm>
            <a:off x="1449898" y="183715"/>
            <a:ext cx="5971665" cy="874270"/>
            <a:chOff x="0" y="0"/>
            <a:chExt cx="5971663" cy="874269"/>
          </a:xfrm>
        </p:grpSpPr>
        <p:sp>
          <p:nvSpPr>
            <p:cNvPr id="190"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193" name="Do now…"/>
            <p:cNvGrpSpPr/>
            <p:nvPr/>
          </p:nvGrpSpPr>
          <p:grpSpPr>
            <a:xfrm>
              <a:off x="11088" y="11088"/>
              <a:ext cx="5960575" cy="852093"/>
              <a:chOff x="-1" y="-1"/>
              <a:chExt cx="5960573" cy="852091"/>
            </a:xfrm>
          </p:grpSpPr>
          <p:sp>
            <p:nvSpPr>
              <p:cNvPr id="191"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192"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Coding to lean: Independent Work Day</a:t>
                </a:r>
              </a:p>
            </p:txBody>
          </p:sp>
        </p:grpSp>
      </p:grpSp>
      <p:sp>
        <p:nvSpPr>
          <p:cNvPr id="195"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pic>
        <p:nvPicPr>
          <p:cNvPr id="196"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
        <p:nvSpPr>
          <p:cNvPr id="197" name="Go to your workstation.…"/>
          <p:cNvSpPr txBox="1"/>
          <p:nvPr/>
        </p:nvSpPr>
        <p:spPr>
          <a:xfrm>
            <a:off x="697715" y="1735462"/>
            <a:ext cx="2877133" cy="24003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Go to your workstation.</a:t>
            </a:r>
          </a:p>
          <a:p>
            <a:pPr marL="187157" indent="-187157">
              <a:buSzPct val="100000"/>
              <a:buAutoNum type="arabicPeriod" startAt="1"/>
              <a:defRPr>
                <a:solidFill>
                  <a:schemeClr val="accent3">
                    <a:lumOff val="-9098"/>
                  </a:schemeClr>
                </a:solidFill>
              </a:defRPr>
            </a:pPr>
            <a:r>
              <a:t>Watch the video </a:t>
            </a:r>
            <a:r>
              <a:rPr>
                <a:solidFill>
                  <a:schemeClr val="accent5"/>
                </a:solidFill>
              </a:rPr>
              <a:t>5.6.1: Writing Classes</a:t>
            </a:r>
            <a:endParaRPr>
              <a:solidFill>
                <a:schemeClr val="accent5"/>
              </a:solidFill>
            </a:endParaRPr>
          </a:p>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5.6.5: Distance conversions</a:t>
            </a:r>
          </a:p>
          <a:p>
            <a:pPr lvl="1" marL="695157" indent="-187157">
              <a:buSzPct val="100000"/>
              <a:buAutoNum type="alphaLcPeriod" startAt="1"/>
              <a:defRPr>
                <a:solidFill>
                  <a:schemeClr val="accent5"/>
                </a:solidFill>
              </a:defRPr>
            </a:pPr>
            <a:r>
              <a:t>5.6.6: Food App Demo</a:t>
            </a:r>
          </a:p>
          <a:p>
            <a:pPr lvl="1" marL="695157" indent="-187157">
              <a:buSzPct val="100000"/>
              <a:buAutoNum type="alphaLcPeriod" startAt="1"/>
              <a:defRPr>
                <a:solidFill>
                  <a:schemeClr val="accent5"/>
                </a:solidFill>
              </a:defRPr>
            </a:pPr>
            <a:r>
              <a:t>5.6.7: Car Class</a:t>
            </a:r>
          </a:p>
          <a:p>
            <a:pPr marL="187157" indent="-187157">
              <a:buSzPct val="100000"/>
              <a:buAutoNum type="arabicPeriod" startAt="1"/>
              <a:defRPr>
                <a:solidFill>
                  <a:schemeClr val="accent3">
                    <a:lumOff val="-9098"/>
                  </a:schemeClr>
                </a:solidFill>
              </a:defRPr>
            </a:pPr>
            <a:r>
              <a:t>We’ll go over the exercises at tehe end of class!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685800">
              <a:lnSpc>
                <a:spcPct val="115000"/>
              </a:lnSpc>
              <a:defRPr b="1" sz="1350">
                <a:solidFill>
                  <a:schemeClr val="accent5"/>
                </a:solidFill>
                <a:latin typeface="Lato"/>
                <a:ea typeface="Lato"/>
                <a:cs typeface="Lato"/>
                <a:sym typeface="Lato"/>
              </a:defRPr>
            </a:pPr>
            <a:r>
              <a:t>framing</a:t>
            </a:r>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what:  </a:t>
            </a:r>
            <a:r>
              <a:rPr b="0"/>
              <a:t>use methods to define the behavior of an object</a:t>
            </a:r>
            <a:endParaRPr b="0"/>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why: </a:t>
            </a:r>
            <a:r>
              <a:rPr b="0"/>
              <a:t> It is a good programming practice to avoid altering objects within methods unless the method specifically calls for alterations to the object. Accessor and getter methods make obvious changes to objects, but most methods should not attempt to make changes unless it’s explicitly necessary.</a:t>
            </a:r>
            <a:endParaRPr b="0"/>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where to: </a:t>
            </a:r>
            <a:r>
              <a:rPr b="0"/>
              <a:t> How to change formal parameters in methods</a:t>
            </a:r>
          </a:p>
        </p:txBody>
      </p:sp>
      <p:pic>
        <p:nvPicPr>
          <p:cNvPr id="202" name="Image" descr="Image"/>
          <p:cNvPicPr>
            <a:picLocks noChangeAspect="1"/>
          </p:cNvPicPr>
          <p:nvPr/>
        </p:nvPicPr>
        <p:blipFill>
          <a:blip r:embed="rId2">
            <a:extLst/>
          </a:blip>
          <a:stretch>
            <a:fillRect/>
          </a:stretch>
        </p:blipFill>
        <p:spPr>
          <a:xfrm>
            <a:off x="450420" y="1358900"/>
            <a:ext cx="3352801" cy="2425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Vocab (review)…"/>
          <p:cNvSpPr txBox="1"/>
          <p:nvPr/>
        </p:nvSpPr>
        <p:spPr>
          <a:xfrm>
            <a:off x="1464071" y="588650"/>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13816">
              <a:defRPr sz="2100">
                <a:latin typeface="+mn-lt"/>
                <a:ea typeface="+mn-ea"/>
                <a:cs typeface="+mn-cs"/>
                <a:sym typeface="Arial"/>
              </a:defRPr>
            </a:pPr>
            <a:r>
              <a:t>Vocab (review)</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definitions in your notebook, if they are not there already.</a:t>
            </a:r>
          </a:p>
        </p:txBody>
      </p:sp>
      <p:sp>
        <p:nvSpPr>
          <p:cNvPr id="205" name="private access…"/>
          <p:cNvSpPr txBox="1"/>
          <p:nvPr/>
        </p:nvSpPr>
        <p:spPr>
          <a:xfrm>
            <a:off x="5286159"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setter method</a:t>
            </a:r>
          </a:p>
          <a:p>
            <a:pPr>
              <a:defRPr>
                <a:solidFill>
                  <a:srgbClr val="FF6A00"/>
                </a:solidFill>
              </a:defRPr>
            </a:pPr>
            <a:r>
              <a:t>Allows us to change specific instance variables in an object. Aka mutator methods</a:t>
            </a:r>
          </a:p>
        </p:txBody>
      </p:sp>
      <p:sp>
        <p:nvSpPr>
          <p:cNvPr id="206" name="private access…"/>
          <p:cNvSpPr txBox="1"/>
          <p:nvPr/>
        </p:nvSpPr>
        <p:spPr>
          <a:xfrm>
            <a:off x="2083963"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getter method</a:t>
            </a:r>
          </a:p>
          <a:p>
            <a:pPr>
              <a:defRPr>
                <a:solidFill>
                  <a:srgbClr val="FF6A00"/>
                </a:solidFill>
              </a:defRPr>
            </a:pPr>
            <a:r>
              <a:t>Allows us to access specific instance variables in an object. Aka accessor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1"/>
      <p:bldP build="whole" bldLvl="1" animBg="1" rev="0" advAuto="0" spid="206"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ouble-click to edit"/>
          <p:cNvSpPr txBox="1"/>
          <p:nvPr>
            <p:ph type="title"/>
          </p:nvPr>
        </p:nvSpPr>
        <p:spPr>
          <a:prstGeom prst="rect">
            <a:avLst/>
          </a:prstGeom>
        </p:spPr>
        <p:txBody>
          <a:bodyPr/>
          <a:lstStyle/>
          <a:p>
            <a:pPr defTabSz="886968">
              <a:defRPr sz="2910"/>
            </a:pPr>
          </a:p>
        </p:txBody>
      </p:sp>
      <p:sp>
        <p:nvSpPr>
          <p:cNvPr id="209" name="Answer the questions below.…"/>
          <p:cNvSpPr txBox="1"/>
          <p:nvPr/>
        </p:nvSpPr>
        <p:spPr>
          <a:xfrm>
            <a:off x="778973" y="1600200"/>
            <a:ext cx="7313515" cy="2641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pPr>
            <a:r>
              <a:t>Answer the questions below.  </a:t>
            </a:r>
          </a:p>
          <a:p>
            <a:pPr defTabSz="457200">
              <a:spcBef>
                <a:spcPts val="1400"/>
              </a:spcBef>
              <a:defRPr sz="1800">
                <a:solidFill>
                  <a:srgbClr val="333333"/>
                </a:solidFill>
              </a:defRPr>
            </a:pPr>
          </a:p>
          <a:p>
            <a:pPr marL="147052" indent="-147052" defTabSz="457200">
              <a:spcBef>
                <a:spcPts val="1400"/>
              </a:spcBef>
              <a:buSzPct val="100000"/>
              <a:buAutoNum type="arabicPeriod" startAt="1"/>
              <a:defRPr sz="1800">
                <a:solidFill>
                  <a:srgbClr val="333333"/>
                </a:solidFill>
              </a:defRPr>
            </a:pPr>
            <a:r>
              <a:t>Why are instance variables in a class kept private?</a:t>
            </a:r>
          </a:p>
          <a:p>
            <a:pPr marL="147052" indent="-147052" defTabSz="457200">
              <a:spcBef>
                <a:spcPts val="1400"/>
              </a:spcBef>
              <a:buSzPct val="100000"/>
              <a:buAutoNum type="arabicPeriod" startAt="1"/>
              <a:defRPr sz="1800">
                <a:solidFill>
                  <a:srgbClr val="333333"/>
                </a:solidFill>
              </a:defRPr>
            </a:pPr>
            <a:r>
              <a:t>What are getter (aka accessor) and setter (aka mutator) methods used for?</a:t>
            </a:r>
          </a:p>
          <a:p>
            <a:pPr marL="147052" indent="-147052" defTabSz="457200">
              <a:spcBef>
                <a:spcPts val="1400"/>
              </a:spcBef>
              <a:buSzPct val="100000"/>
              <a:buAutoNum type="arabicPeriod" startAt="1"/>
              <a:defRPr sz="1800">
                <a:solidFill>
                  <a:srgbClr val="333333"/>
                </a:solidFill>
              </a:defRPr>
            </a:pPr>
            <a:r>
              <a:t>What is the toString() method used for?</a:t>
            </a:r>
            <a:endParaRPr>
              <a:solidFill>
                <a:srgbClr val="000000"/>
              </a:solidFill>
              <a:latin typeface="Courier New"/>
              <a:ea typeface="Courier New"/>
              <a:cs typeface="Courier New"/>
              <a:sym typeface="Courier New"/>
            </a:endParaRPr>
          </a:p>
        </p:txBody>
      </p:sp>
      <p:sp>
        <p:nvSpPr>
          <p:cNvPr id="210"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Exit ticket</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Get out a sheet of loose leaf paper. Write your </a:t>
            </a:r>
            <a:r>
              <a:rPr b="1">
                <a:solidFill>
                  <a:schemeClr val="accent3">
                    <a:lumOff val="-9098"/>
                  </a:schemeClr>
                </a:solidFill>
              </a:rPr>
              <a:t>name</a:t>
            </a:r>
            <a:r>
              <a:rPr>
                <a:solidFill>
                  <a:schemeClr val="accent3">
                    <a:lumOff val="-9098"/>
                  </a:schemeClr>
                </a:solidFill>
              </a:rPr>
              <a:t> and the </a:t>
            </a:r>
            <a:r>
              <a:rPr b="1">
                <a:solidFill>
                  <a:schemeClr val="accent3">
                    <a:lumOff val="-9098"/>
                  </a:schemeClr>
                </a:solidFill>
              </a:rPr>
              <a:t>date</a:t>
            </a:r>
            <a:r>
              <a:rPr>
                <a:solidFill>
                  <a:schemeClr val="accent3">
                    <a:lumOff val="-9098"/>
                  </a:schemeClr>
                </a:solidFill>
              </a:rPr>
              <a:t> on the top. Answer each question below with a complete sentence. Be prepared to turn 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9"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