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in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in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in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You need to make a new intermediate array  scores with five items, fill the first four slots with the items from scores and then point the scores variable to scores2. Pseudocode:</a:t>
            </a:r>
          </a:p>
          <a:p>
            <a:pPr/>
          </a:p>
          <a:p>
            <a:pPr/>
            <a:r>
              <a:t>scores2 = new int[5]</a:t>
            </a:r>
          </a:p>
          <a:p>
            <a:pPr/>
            <a:r>
              <a:t>for i in 0:length.scores:</a:t>
            </a:r>
          </a:p>
          <a:p>
            <a:pPr/>
            <a:r>
              <a:t>	scores2[i] = scores[i]</a:t>
            </a:r>
          </a:p>
          <a:p>
            <a:pPr/>
            <a:r>
              <a:t>scores2[4] = 7</a:t>
            </a:r>
          </a:p>
          <a:p>
            <a:pPr/>
          </a:p>
          <a:p>
            <a:pPr/>
            <a:r>
              <a:t>scores = scores2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a:r>
              <a:t>final code for arrays:</a:t>
            </a:r>
          </a:p>
          <a:p>
            <a:pPr/>
            <a:r>
              <a:t>    int[] scores = {23,46,89,123};</a:t>
            </a:r>
          </a:p>
          <a:p>
            <a:pPr/>
            <a:r>
              <a:t>    // scores  = {23,46,89,123, 75};</a:t>
            </a:r>
          </a:p>
          <a:p>
            <a:pPr/>
            <a:r>
              <a:t>    //How do we add a new item to an array?</a:t>
            </a:r>
          </a:p>
          <a:p>
            <a:pPr/>
            <a:r>
              <a:t>    int[] scores2  = new int[5];</a:t>
            </a:r>
          </a:p>
          <a:p>
            <a:pPr/>
            <a:r>
              <a:t>    for (int i=0; i &lt;scores.length; i++){</a:t>
            </a:r>
          </a:p>
          <a:p>
            <a:pPr/>
            <a:r>
              <a:t>      scores2[i] = scores[i];</a:t>
            </a:r>
          </a:p>
          <a:p>
            <a:pPr/>
            <a:r>
              <a:t>    }</a:t>
            </a:r>
          </a:p>
          <a:p>
            <a:pPr/>
            <a:r>
              <a:t>    scores2[4] = 75;</a:t>
            </a:r>
          </a:p>
          <a:p>
            <a:pPr/>
            <a:r>
              <a:t>    scores = scores2;</a:t>
            </a:r>
          </a:p>
          <a:p>
            <a:pPr/>
            <a:r>
              <a:t>    for(int score: scores){</a:t>
            </a:r>
          </a:p>
          <a:p>
            <a:pPr/>
            <a:r>
              <a:t>      System.out.print(score+", “);</a:t>
            </a:r>
          </a:p>
          <a:p>
            <a:pPr/>
          </a:p>
          <a:p>
            <a:pPr/>
            <a:r>
              <a:t>final code for arraylists</a:t>
            </a:r>
          </a:p>
          <a:p>
            <a:pPr/>
            <a:r>
              <a:t>  // input scores = {23,46,89,123}; as an ArrayList</a:t>
            </a:r>
          </a:p>
          <a:p>
            <a:pPr/>
            <a:r>
              <a:t>   ArrayList&lt;Integer&gt; scores = new ArrayList&lt;Integer&gt;();</a:t>
            </a:r>
          </a:p>
          <a:p>
            <a:pPr/>
            <a:r>
              <a:t>   scores.add(23);</a:t>
            </a:r>
          </a:p>
          <a:p>
            <a:pPr/>
            <a:r>
              <a:t>   scores.add(46);</a:t>
            </a:r>
          </a:p>
          <a:p>
            <a:pPr/>
            <a:r>
              <a:t>   scores.add(89);</a:t>
            </a:r>
          </a:p>
          <a:p>
            <a:pPr/>
            <a:r>
              <a:t>   scores.add(123);</a:t>
            </a:r>
          </a:p>
          <a:p>
            <a:pPr/>
            <a:r>
              <a:t>   System.out.println(scores);</a:t>
            </a:r>
          </a:p>
          <a:p>
            <a:pPr/>
            <a:r>
              <a:t>  //How do we add a new item 67 to an array?</a:t>
            </a:r>
          </a:p>
          <a:p>
            <a:pPr/>
            <a:r>
              <a:t>  scores.add(67);</a:t>
            </a:r>
          </a:p>
          <a:p>
            <a:pPr/>
            <a:r>
              <a:t>  System.out.println(scores);</a:t>
            </a:r>
          </a:p>
          <a:p>
            <a:pPr/>
          </a:p>
          <a:p>
            <a:pPr/>
          </a:p>
          <a:p>
            <a:pPr/>
            <a:r>
              <a:t>  //access the 3rd item in the ArrayList</a:t>
            </a:r>
          </a:p>
          <a:p>
            <a:pPr/>
            <a:r>
              <a:t>  System.out.println(scores.get(2));</a:t>
            </a:r>
          </a:p>
          <a:p>
            <a:pPr/>
          </a:p>
          <a:p>
            <a:pPr/>
            <a:r>
              <a:t>  //get size of ArrayList</a:t>
            </a:r>
          </a:p>
          <a:p>
            <a:pPr/>
            <a:r>
              <a:t>  System.out.println(scores.size());</a:t>
            </a:r>
          </a:p>
          <a:p>
            <a:pPr/>
          </a:p>
          <a:p>
            <a:pPr/>
            <a:r>
              <a:t>  //replace 3rd item with 17</a:t>
            </a:r>
          </a:p>
          <a:p>
            <a:pPr/>
            <a:r>
              <a:t>  scores.set(2,17);</a:t>
            </a:r>
          </a:p>
          <a:p>
            <a:pPr/>
            <a:r>
              <a:t>  System.out.println(scores);</a:t>
            </a:r>
          </a:p>
          <a:p>
            <a:pPr/>
          </a:p>
          <a:p>
            <a:pPr/>
            <a:r>
              <a:t>  //remove 3rd item</a:t>
            </a:r>
          </a:p>
          <a:p>
            <a:pPr/>
            <a:r>
              <a:t>  scores.remove(2);</a:t>
            </a:r>
          </a:p>
          <a:p>
            <a:pPr/>
            <a:r>
              <a:t>  System.out.println(scores);</a:t>
            </a:r>
          </a:p>
          <a:p>
            <a:pPr/>
          </a:p>
          <a:p>
            <a:pPr/>
            <a:r>
              <a:t>Comment: Notice you need Java.util.* for arraylists.  </a:t>
            </a: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hape 214"/>
          <p:cNvSpPr/>
          <p:nvPr>
            <p:ph type="sldImg"/>
          </p:nvPr>
        </p:nvSpPr>
        <p:spPr>
          <a:prstGeom prst="rect">
            <a:avLst/>
          </a:prstGeom>
        </p:spPr>
        <p:txBody>
          <a:bodyPr/>
          <a:lstStyle/>
          <a:p>
            <a:pPr/>
          </a:p>
        </p:txBody>
      </p:sp>
      <p:sp>
        <p:nvSpPr>
          <p:cNvPr id="215" name="Shape 215"/>
          <p:cNvSpPr/>
          <p:nvPr>
            <p:ph type="body" sz="quarter" idx="1"/>
          </p:nvPr>
        </p:nvSpPr>
        <p:spPr>
          <a:prstGeom prst="rect">
            <a:avLst/>
          </a:prstGeom>
        </p:spPr>
        <p:txBody>
          <a:bodyPr/>
          <a:lstStyle/>
          <a:p>
            <a:pPr/>
            <a:r>
              <a:t>In order to make use of the ArrayLists we create, we need to learn some of the methods that make them useful. ArrayLists offer a series of methods that allow us to alter the state of an ArrayList. In this lesson, we are going to explore some of the more useful methods that may be tested on the AP exam. These methods will be included on your Java Quick Reference.</a:t>
            </a:r>
          </a:p>
          <a:p>
            <a:pPr/>
          </a:p>
          <a:p>
            <a:pPr/>
            <a:r>
              <a:t>See problem guides on CodeHS for detailed solutions.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r>
              <a:t>How would you add the double 75.6 to the end of an ArrayList of Doubles named myDoubles? </a:t>
            </a:r>
          </a:p>
          <a:p>
            <a:pPr/>
            <a:r>
              <a:t>myDoubles.add(75.6);</a:t>
            </a:r>
          </a:p>
          <a:p>
            <a:pPr/>
            <a:r>
              <a:t>How would you print out the value in the fourth index of an ArrayList of Doubles named myDoubles? </a:t>
            </a:r>
          </a:p>
          <a:p>
            <a:pPr/>
            <a:r>
              <a:t>System.out.println(list.get(4));</a:t>
            </a:r>
          </a:p>
          <a:p>
            <a:pPr/>
            <a:r>
              <a:t>Consider the following code segment.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4" cy="2"/>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4" cy="2"/>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3" cy="2"/>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114300" indent="0" algn="l">
              <a:lnSpc>
                <a:spcPct val="100000"/>
              </a:lnSpc>
              <a:buClrTx/>
              <a:buSzTx/>
              <a:buFontTx/>
              <a:buNone/>
              <a:defRPr>
                <a:solidFill>
                  <a:srgbClr val="FFFFFF"/>
                </a:solidFill>
              </a:defRPr>
            </a:lvl1pPr>
            <a:lvl2pPr marL="114300" indent="114300" algn="l">
              <a:lnSpc>
                <a:spcPct val="100000"/>
              </a:lnSpc>
              <a:buClrTx/>
              <a:buSzTx/>
              <a:buFontTx/>
              <a:buNone/>
              <a:defRPr>
                <a:solidFill>
                  <a:srgbClr val="FFFFFF"/>
                </a:solidFill>
              </a:defRPr>
            </a:lvl2pPr>
            <a:lvl3pPr marL="114300" indent="114300" algn="l">
              <a:lnSpc>
                <a:spcPct val="100000"/>
              </a:lnSpc>
              <a:buClrTx/>
              <a:buSzTx/>
              <a:buFontTx/>
              <a:buNone/>
              <a:defRPr>
                <a:solidFill>
                  <a:srgbClr val="FFFFFF"/>
                </a:solidFill>
              </a:defRPr>
            </a:lvl3pPr>
            <a:lvl4pPr marL="114300" indent="114300" algn="l">
              <a:lnSpc>
                <a:spcPct val="100000"/>
              </a:lnSpc>
              <a:buClrTx/>
              <a:buSzTx/>
              <a:buFontTx/>
              <a:buNone/>
              <a:defRPr>
                <a:solidFill>
                  <a:srgbClr val="FFFFFF"/>
                </a:solidFill>
              </a:defRPr>
            </a:lvl4pPr>
            <a:lvl5pPr marL="1143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4" cy="2"/>
          </a:xfrm>
          <a:prstGeom prst="line">
            <a:avLst/>
          </a:prstGeom>
          <a:ln w="38100">
            <a:solidFill>
              <a:srgbClr val="000000"/>
            </a:solidFill>
          </a:ln>
        </p:spPr>
        <p:txBody>
          <a:bodyPr lIns="45718" tIns="45718" rIns="45718" bIns="45718"/>
          <a:lstStyle/>
          <a:p>
            <a:pPr/>
          </a:p>
        </p:txBody>
      </p:sp>
      <p:sp>
        <p:nvSpPr>
          <p:cNvPr id="141" name="Google Shape;25;p4"/>
          <p:cNvSpPr/>
          <p:nvPr/>
        </p:nvSpPr>
        <p:spPr>
          <a:xfrm>
            <a:off x="2477722" y="4739999"/>
            <a:ext cx="6244204" cy="2"/>
          </a:xfrm>
          <a:prstGeom prst="line">
            <a:avLst/>
          </a:prstGeom>
          <a:ln w="19050">
            <a:solidFill>
              <a:srgbClr val="000000"/>
            </a:solidFill>
          </a:ln>
        </p:spPr>
        <p:txBody>
          <a:bodyPr lIns="45718" tIns="45718" rIns="45718" bIns="45718"/>
          <a:lstStyle/>
          <a:p>
            <a:pPr/>
          </a:p>
        </p:txBody>
      </p:sp>
      <p:sp>
        <p:nvSpPr>
          <p:cNvPr id="142" name="Google Shape;26;p4"/>
          <p:cNvSpPr/>
          <p:nvPr/>
        </p:nvSpPr>
        <p:spPr>
          <a:xfrm>
            <a:off x="425197" y="415650"/>
            <a:ext cx="183304" cy="2"/>
          </a:xfrm>
          <a:prstGeom prst="line">
            <a:avLst/>
          </a:prstGeom>
          <a:ln w="19050">
            <a:solidFill>
              <a:srgbClr val="000000"/>
            </a:solidFill>
          </a:ln>
        </p:spPr>
        <p:txBody>
          <a:bodyPr lIns="45718" tIns="45718" rIns="45718" bIns="45718"/>
          <a:lstStyle/>
          <a:p>
            <a:pPr/>
          </a:p>
        </p:txBody>
      </p:sp>
      <p:sp>
        <p:nvSpPr>
          <p:cNvPr id="143"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2"/>
            <a:ext cx="5621104"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2" y="4717937"/>
            <a:ext cx="336808"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8"/>
            <a:ext cx="6244204" cy="5"/>
          </a:xfrm>
          <a:prstGeom prst="line">
            <a:avLst/>
          </a:prstGeom>
          <a:ln w="38100">
            <a:solidFill>
              <a:srgbClr val="000000"/>
            </a:solidFill>
          </a:ln>
        </p:spPr>
        <p:txBody>
          <a:bodyPr lIns="45718" tIns="45718" rIns="45718" bIns="45718"/>
          <a:lstStyle/>
          <a:p>
            <a:pPr/>
          </a:p>
        </p:txBody>
      </p:sp>
      <p:sp>
        <p:nvSpPr>
          <p:cNvPr id="156" name="Google Shape;25;p4"/>
          <p:cNvSpPr/>
          <p:nvPr/>
        </p:nvSpPr>
        <p:spPr>
          <a:xfrm>
            <a:off x="2477722" y="4739997"/>
            <a:ext cx="6244204" cy="5"/>
          </a:xfrm>
          <a:prstGeom prst="line">
            <a:avLst/>
          </a:prstGeom>
          <a:ln w="19050">
            <a:solidFill>
              <a:srgbClr val="000000"/>
            </a:solidFill>
          </a:ln>
        </p:spPr>
        <p:txBody>
          <a:bodyPr lIns="45718" tIns="45718" rIns="45718" bIns="45718"/>
          <a:lstStyle/>
          <a:p>
            <a:pPr/>
          </a:p>
        </p:txBody>
      </p:sp>
      <p:sp>
        <p:nvSpPr>
          <p:cNvPr id="157" name="Google Shape;26;p4"/>
          <p:cNvSpPr/>
          <p:nvPr/>
        </p:nvSpPr>
        <p:spPr>
          <a:xfrm>
            <a:off x="425197" y="415650"/>
            <a:ext cx="183305" cy="5"/>
          </a:xfrm>
          <a:prstGeom prst="line">
            <a:avLst/>
          </a:prstGeom>
          <a:ln w="19050">
            <a:solidFill>
              <a:srgbClr val="000000"/>
            </a:solidFill>
          </a:ln>
        </p:spPr>
        <p:txBody>
          <a:bodyPr lIns="45718" tIns="45718" rIns="45718" bIns="45718"/>
          <a:lstStyle/>
          <a:p>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j-lt"/>
                <a:ea typeface="+mj-ea"/>
                <a:cs typeface="+mj-cs"/>
                <a:sym typeface="Helvetica"/>
              </a:defRPr>
            </a:lvl1pPr>
          </a:lstStyle>
          <a:p>
            <a:pPr/>
            <a:r>
              <a:t>Dr. O’Brien 10/25/21</a:t>
            </a:r>
          </a:p>
        </p:txBody>
      </p:sp>
      <p:sp>
        <p:nvSpPr>
          <p:cNvPr id="161" name="Slide Number"/>
          <p:cNvSpPr txBox="1"/>
          <p:nvPr>
            <p:ph type="sldNum" sz="quarter" idx="2"/>
          </p:nvPr>
        </p:nvSpPr>
        <p:spPr>
          <a:xfrm>
            <a:off x="8709895" y="4717938"/>
            <a:ext cx="336806" cy="335243"/>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4" cy="2"/>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4" cy="2"/>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3" cy="2"/>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79" y="4629606"/>
            <a:ext cx="85527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AP CS A </a:t>
            </a:r>
            <a:r>
              <a:t>goal: </a:t>
            </a:r>
            <a:r>
              <a:rPr b="0"/>
              <a:t>HDW implement nested loops in Java?</a:t>
            </a:r>
          </a:p>
        </p:txBody>
      </p:sp>
      <p:sp>
        <p:nvSpPr>
          <p:cNvPr id="175" name="Google Shape;31;p4"/>
          <p:cNvSpPr txBox="1"/>
          <p:nvPr/>
        </p:nvSpPr>
        <p:spPr>
          <a:xfrm>
            <a:off x="7263947" y="6563"/>
            <a:ext cx="5621103" cy="398746"/>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1" cy="2"/>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1" cy="2"/>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3"/>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4" cy="2"/>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4" cy="2"/>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3" cy="2"/>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79" y="4629606"/>
            <a:ext cx="85527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AP CS A </a:t>
            </a:r>
            <a:r>
              <a:t>goal: </a:t>
            </a:r>
            <a:r>
              <a:rPr b="0"/>
              <a:t>HDW represent collections of related data using ArrayLists?</a:t>
            </a:r>
          </a:p>
        </p:txBody>
      </p:sp>
      <p:sp>
        <p:nvSpPr>
          <p:cNvPr id="46" name="Dr. O’Brien. 3/1/22"/>
          <p:cNvSpPr txBox="1"/>
          <p:nvPr/>
        </p:nvSpPr>
        <p:spPr>
          <a:xfrm>
            <a:off x="7260108" y="39450"/>
            <a:ext cx="147538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j-lt"/>
                <a:ea typeface="+mj-ea"/>
                <a:cs typeface="+mj-cs"/>
                <a:sym typeface="Helvetica"/>
              </a:defRPr>
            </a:lvl1pPr>
          </a:lstStyle>
          <a:p>
            <a:pPr/>
            <a:r>
              <a:t>Dr. O’Brien. 3/1/22</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4" cy="2"/>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4" cy="2"/>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3" cy="2"/>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0" y="1602675"/>
            <a:ext cx="3071404" cy="3002403"/>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3" cy="3002403"/>
          </a:xfrm>
          <a:prstGeom prst="rect">
            <a:avLst/>
          </a:prstGeom>
        </p:spPr>
        <p:txBody>
          <a:bodyPr/>
          <a:lstStyle/>
          <a:p>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3" cy="2"/>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3"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3"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3" cy="2"/>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2"/>
            <a:ext cx="4572000" cy="5143505"/>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00" name="Google Shape;54;p9"/>
          <p:cNvSpPr/>
          <p:nvPr/>
        </p:nvSpPr>
        <p:spPr>
          <a:xfrm>
            <a:off x="5029675" y="4495498"/>
            <a:ext cx="468303" cy="3"/>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3"/>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3"/>
          </a:xfrm>
          <a:prstGeom prst="rect">
            <a:avLst/>
          </a:prstGeom>
        </p:spPr>
        <p:txBody>
          <a:bodyPr/>
          <a:lstStyle>
            <a:lvl1pPr marL="114300" indent="0">
              <a:lnSpc>
                <a:spcPct val="100000"/>
              </a:lnSpc>
              <a:buClrTx/>
              <a:buSzTx/>
              <a:buFontTx/>
              <a:buNone/>
              <a:defRPr sz="2100"/>
            </a:lvl1pPr>
            <a:lvl2pPr marL="114300" indent="114300">
              <a:lnSpc>
                <a:spcPct val="100000"/>
              </a:lnSpc>
              <a:buClrTx/>
              <a:buSzTx/>
              <a:buFontTx/>
              <a:buNone/>
              <a:defRPr sz="2100"/>
            </a:lvl2pPr>
            <a:lvl3pPr marL="114300" indent="114300">
              <a:lnSpc>
                <a:spcPct val="100000"/>
              </a:lnSpc>
              <a:buClrTx/>
              <a:buSzTx/>
              <a:buFontTx/>
              <a:buNone/>
              <a:defRPr sz="2100"/>
            </a:lvl3pPr>
            <a:lvl4pPr marL="114300" indent="114300">
              <a:lnSpc>
                <a:spcPct val="100000"/>
              </a:lnSpc>
              <a:buClrTx/>
              <a:buSzTx/>
              <a:buFontTx/>
              <a:buNone/>
              <a:defRPr sz="2100"/>
            </a:lvl4pPr>
            <a:lvl5pPr marL="1143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1" cy="2"/>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3" cy="2"/>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3"/>
          </a:xfrm>
          <a:prstGeom prst="rect">
            <a:avLst/>
          </a:prstGeom>
        </p:spPr>
        <p:txBody>
          <a:bodyPr anchor="ctr"/>
          <a:lstStyle>
            <a:lvl1pPr marL="0" indent="228600" algn="l">
              <a:lnSpc>
                <a:spcPct val="100000"/>
              </a:lnSpc>
              <a:buClrTx/>
              <a:buSzTx/>
              <a:buFontTx/>
              <a:buNone/>
            </a:lvl1pPr>
            <a:lvl2pPr marL="1233714" indent="-408213" algn="l">
              <a:lnSpc>
                <a:spcPct val="100000"/>
              </a:lnSpc>
              <a:buClrTx/>
              <a:buFontTx/>
            </a:lvl2pPr>
            <a:lvl3pPr marL="1690914" algn="l">
              <a:lnSpc>
                <a:spcPct val="100000"/>
              </a:lnSpc>
              <a:buClrTx/>
              <a:buFontTx/>
            </a:lvl3pPr>
            <a:lvl4pPr marL="2148114" algn="l">
              <a:lnSpc>
                <a:spcPct val="100000"/>
              </a:lnSpc>
              <a:buClrTx/>
              <a:buFontTx/>
            </a:lvl4pPr>
            <a:lvl5pPr marL="2605314"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1" cy="2"/>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1" cy="2"/>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p>
            <a:pPr/>
            <a:r>
              <a:t>xx%</a:t>
            </a:r>
          </a:p>
        </p:txBody>
      </p:sp>
      <p:sp>
        <p:nvSpPr>
          <p:cNvPr id="6" name="Body Level One…"/>
          <p:cNvSpPr txBox="1"/>
          <p:nvPr>
            <p:ph type="body" idx="1"/>
          </p:nvPr>
        </p:nvSpPr>
        <p:spPr>
          <a:xfrm>
            <a:off x="853950" y="2919450"/>
            <a:ext cx="7436102" cy="107160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90" y="4717936"/>
            <a:ext cx="336809" cy="335247"/>
          </a:xfrm>
          <a:prstGeom prst="rect">
            <a:avLst/>
          </a:prstGeom>
          <a:ln w="12700">
            <a:miter lim="400000"/>
          </a:ln>
        </p:spPr>
        <p:txBody>
          <a:bodyPr wrap="none" lIns="91422" tIns="91422" rIns="91422" bIns="91422"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2"/>
            <a:ext cx="6331500" cy="1542005"/>
          </a:xfrm>
          <a:prstGeom prst="rect">
            <a:avLst/>
          </a:prstGeom>
        </p:spPr>
        <p:txBody>
          <a:bodyPr/>
          <a:lstStyle/>
          <a:p>
            <a:pPr>
              <a:defRPr sz="4300">
                <a:solidFill>
                  <a:srgbClr val="0000FF"/>
                </a:solidFill>
              </a:defRPr>
            </a:pPr>
            <a:r>
              <a:t>Fall 2021 AP CS A</a:t>
            </a:r>
          </a:p>
          <a:p>
            <a:pPr>
              <a:defRPr sz="4300">
                <a:solidFill>
                  <a:srgbClr val="0000FF"/>
                </a:solidFill>
              </a:defRPr>
            </a:pPr>
            <a:r>
              <a:t>Lesson 4.2</a:t>
            </a:r>
          </a:p>
        </p:txBody>
      </p:sp>
      <p:sp>
        <p:nvSpPr>
          <p:cNvPr id="186" name="Google Shape;77;p13"/>
          <p:cNvSpPr txBox="1"/>
          <p:nvPr>
            <p:ph type="subTitle" sz="quarter" idx="1"/>
          </p:nvPr>
        </p:nvSpPr>
        <p:spPr>
          <a:xfrm>
            <a:off x="2390267" y="3238450"/>
            <a:ext cx="6331503" cy="1241700"/>
          </a:xfrm>
          <a:prstGeom prst="rect">
            <a:avLst/>
          </a:prstGeom>
        </p:spPr>
        <p:txBody>
          <a:bodyPr/>
          <a:lstStyle/>
          <a:p>
            <a:pPr marL="0">
              <a:lnSpc>
                <a:spcPct val="80000"/>
              </a:lnSpc>
              <a:defRPr sz="1600"/>
            </a:pPr>
            <a:r>
              <a:t>Dr. O’Brien</a:t>
            </a:r>
          </a:p>
          <a:p>
            <a:pPr marL="0">
              <a:lnSpc>
                <a:spcPct val="80000"/>
              </a:lnSpc>
              <a:defRPr sz="1600"/>
            </a:pPr>
            <a:r>
              <a:t>Herbert H. Lehman High School</a:t>
            </a:r>
          </a:p>
          <a:p>
            <a:pPr marL="0">
              <a:lnSpc>
                <a:spcPct val="80000"/>
              </a:lnSpc>
              <a:defRPr sz="1600"/>
            </a:pPr>
            <a:r>
              <a:t>1 March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Google Shape;118;p19"/>
          <p:cNvSpPr txBox="1"/>
          <p:nvPr>
            <p:ph type="title"/>
          </p:nvPr>
        </p:nvSpPr>
        <p:spPr>
          <a:xfrm>
            <a:off x="1424035" y="575950"/>
            <a:ext cx="7302728" cy="939692"/>
          </a:xfrm>
          <a:prstGeom prst="rect">
            <a:avLst/>
          </a:prstGeom>
          <a:solidFill>
            <a:srgbClr val="FFFFFF"/>
          </a:solidFill>
        </p:spPr>
        <p:txBody>
          <a:bodyPr lIns="91421" tIns="91421" rIns="91421" bIns="91421"/>
          <a:lstStyle>
            <a:lvl1pPr defTabSz="813816">
              <a:defRPr b="0" sz="2100">
                <a:solidFill>
                  <a:srgbClr val="F46524"/>
                </a:solidFill>
                <a:latin typeface="+mn-lt"/>
                <a:ea typeface="+mn-ea"/>
                <a:cs typeface="+mn-cs"/>
                <a:sym typeface="Arial"/>
              </a:defRPr>
            </a:lvl1pPr>
          </a:lstStyle>
          <a:p>
            <a:pPr/>
            <a:r>
              <a:t>Do now</a:t>
            </a:r>
          </a:p>
        </p:txBody>
      </p:sp>
      <p:sp>
        <p:nvSpPr>
          <p:cNvPr id="189" name="Let’s  say you want to add a new item 7 to the array below:…"/>
          <p:cNvSpPr txBox="1"/>
          <p:nvPr/>
        </p:nvSpPr>
        <p:spPr>
          <a:xfrm>
            <a:off x="1254450" y="2002603"/>
            <a:ext cx="7377170" cy="106660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1">
                    <a:lumOff val="-6117"/>
                  </a:schemeClr>
                </a:solidFill>
                <a:latin typeface="Lato"/>
                <a:ea typeface="Lato"/>
                <a:cs typeface="Lato"/>
                <a:sym typeface="Lato"/>
              </a:defRPr>
            </a:pPr>
            <a:r>
              <a:t>Let’s  say you want to add a new item </a:t>
            </a:r>
            <a:r>
              <a:rPr>
                <a:solidFill>
                  <a:schemeClr val="accent5">
                    <a:lumOff val="-9843"/>
                  </a:schemeClr>
                </a:solidFill>
                <a:latin typeface="Courier New"/>
                <a:ea typeface="Courier New"/>
                <a:cs typeface="Courier New"/>
                <a:sym typeface="Courier New"/>
              </a:rPr>
              <a:t>7</a:t>
            </a:r>
            <a:r>
              <a:t> to the array below:</a:t>
            </a:r>
          </a:p>
          <a:p>
            <a:pPr>
              <a:defRPr>
                <a:solidFill>
                  <a:schemeClr val="accent1">
                    <a:lumOff val="-6117"/>
                  </a:schemeClr>
                </a:solidFill>
                <a:latin typeface="Lato"/>
                <a:ea typeface="Lato"/>
                <a:cs typeface="Lato"/>
                <a:sym typeface="Lato"/>
              </a:defRPr>
            </a:pPr>
          </a:p>
          <a:p>
            <a:pPr>
              <a:defRPr>
                <a:solidFill>
                  <a:srgbClr val="000000"/>
                </a:solidFill>
                <a:latin typeface="Courier New"/>
                <a:ea typeface="Courier New"/>
                <a:cs typeface="Courier New"/>
                <a:sym typeface="Courier New"/>
              </a:defRPr>
            </a:pPr>
            <a:r>
              <a:t>int[] scores = {17, 45, 63, 22};</a:t>
            </a:r>
          </a:p>
          <a:p>
            <a:pPr>
              <a:defRPr>
                <a:solidFill>
                  <a:srgbClr val="000000"/>
                </a:solidFill>
                <a:latin typeface="Courier New"/>
                <a:ea typeface="Courier New"/>
                <a:cs typeface="Courier New"/>
                <a:sym typeface="Courier New"/>
              </a:defRPr>
            </a:pPr>
          </a:p>
          <a:p>
            <a:pPr>
              <a:defRPr>
                <a:solidFill>
                  <a:schemeClr val="accent1">
                    <a:lumOff val="-6117"/>
                  </a:schemeClr>
                </a:solidFill>
                <a:latin typeface="Lato"/>
                <a:ea typeface="Lato"/>
                <a:cs typeface="Lato"/>
                <a:sym typeface="Lato"/>
              </a:defRPr>
            </a:pPr>
            <a:r>
              <a:t>How would you do this? Write an algorithm in pseudocode.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Double-click to edit"/>
          <p:cNvSpPr txBox="1"/>
          <p:nvPr>
            <p:ph type="title"/>
          </p:nvPr>
        </p:nvSpPr>
        <p:spPr>
          <a:xfrm>
            <a:off x="2400250" y="575950"/>
            <a:ext cx="6321601" cy="635403"/>
          </a:xfrm>
          <a:prstGeom prst="rect">
            <a:avLst/>
          </a:prstGeom>
        </p:spPr>
        <p:txBody>
          <a:bodyPr/>
          <a:lstStyle/>
          <a:p>
            <a:pPr defTabSz="886967">
              <a:defRPr sz="2900"/>
            </a:pPr>
          </a:p>
        </p:txBody>
      </p:sp>
      <p:sp>
        <p:nvSpPr>
          <p:cNvPr id="194" name="Double-click to edit"/>
          <p:cNvSpPr txBox="1"/>
          <p:nvPr>
            <p:ph type="body" idx="1"/>
          </p:nvPr>
        </p:nvSpPr>
        <p:spPr>
          <a:xfrm>
            <a:off x="2410110" y="1595776"/>
            <a:ext cx="6321605" cy="3002403"/>
          </a:xfrm>
          <a:prstGeom prst="rect">
            <a:avLst/>
          </a:prstGeom>
        </p:spPr>
        <p:txBody>
          <a:bodyPr/>
          <a:lstStyle/>
          <a:p>
            <a:pPr/>
          </a:p>
        </p:txBody>
      </p:sp>
      <p:grpSp>
        <p:nvGrpSpPr>
          <p:cNvPr id="197" name="framing…"/>
          <p:cNvGrpSpPr/>
          <p:nvPr/>
        </p:nvGrpSpPr>
        <p:grpSpPr>
          <a:xfrm>
            <a:off x="4138001" y="1037936"/>
            <a:ext cx="4070439" cy="2988434"/>
            <a:chOff x="0" y="-1"/>
            <a:chExt cx="4070437" cy="2988432"/>
          </a:xfrm>
        </p:grpSpPr>
        <p:sp>
          <p:nvSpPr>
            <p:cNvPr id="195" name="Rectangle"/>
            <p:cNvSpPr/>
            <p:nvPr/>
          </p:nvSpPr>
          <p:spPr>
            <a:xfrm>
              <a:off x="-1" y="-2"/>
              <a:ext cx="4070439" cy="2988434"/>
            </a:xfrm>
            <a:prstGeom prst="rect">
              <a:avLst/>
            </a:prstGeom>
            <a:noFill/>
            <a:ln w="25400" cap="flat">
              <a:solidFill>
                <a:schemeClr val="accent1"/>
              </a:solidFill>
              <a:prstDash val="solid"/>
              <a:round/>
            </a:ln>
            <a:effectLst/>
          </p:spPr>
          <p:txBody>
            <a:bodyPr wrap="square" lIns="0" tIns="0" rIns="0" bIns="0" numCol="1" anchor="t">
              <a:noAutofit/>
            </a:bodyPr>
            <a:lstStyle/>
            <a:p>
              <a:pPr defTabSz="868680">
                <a:lnSpc>
                  <a:spcPct val="115000"/>
                </a:lnSpc>
                <a:defRPr b="1" sz="1700">
                  <a:solidFill>
                    <a:srgbClr val="000000"/>
                  </a:solidFill>
                  <a:latin typeface="Lato"/>
                  <a:ea typeface="Lato"/>
                  <a:cs typeface="Lato"/>
                  <a:sym typeface="Lato"/>
                </a:defRPr>
              </a:pPr>
            </a:p>
          </p:txBody>
        </p:sp>
        <p:sp>
          <p:nvSpPr>
            <p:cNvPr id="196" name="framing…"/>
            <p:cNvSpPr txBox="1"/>
            <p:nvPr/>
          </p:nvSpPr>
          <p:spPr>
            <a:xfrm>
              <a:off x="12699" y="12698"/>
              <a:ext cx="4045039" cy="296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868680">
                <a:lnSpc>
                  <a:spcPct val="115000"/>
                </a:lnSpc>
                <a:defRPr b="1" sz="1700">
                  <a:solidFill>
                    <a:schemeClr val="accent5"/>
                  </a:solidFill>
                  <a:latin typeface="Lato"/>
                  <a:ea typeface="Lato"/>
                  <a:cs typeface="Lato"/>
                  <a:sym typeface="Lato"/>
                </a:defRPr>
              </a:pPr>
              <a:r>
                <a:t>framing</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what: </a:t>
              </a:r>
              <a:r>
                <a:rPr b="0"/>
                <a:t> represent collections of related data using ArrayLists</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why: </a:t>
              </a:r>
              <a:r>
                <a:rPr b="0"/>
                <a:t> ArrayLists are much more convenient and flexible than arrays.</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where to: </a:t>
              </a:r>
              <a:r>
                <a:rPr b="0"/>
                <a:t>Algorithms with ArrayLists.</a:t>
              </a:r>
            </a:p>
          </p:txBody>
        </p:sp>
      </p:grpSp>
      <p:pic>
        <p:nvPicPr>
          <p:cNvPr id="198" name="Image" descr="Image"/>
          <p:cNvPicPr>
            <a:picLocks noChangeAspect="1"/>
          </p:cNvPicPr>
          <p:nvPr/>
        </p:nvPicPr>
        <p:blipFill>
          <a:blip r:embed="rId2">
            <a:extLst/>
          </a:blip>
          <a:stretch>
            <a:fillRect/>
          </a:stretch>
        </p:blipFill>
        <p:spPr>
          <a:xfrm>
            <a:off x="239993" y="1497277"/>
            <a:ext cx="3352802"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7"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Vocabulary"/>
          <p:cNvSpPr txBox="1"/>
          <p:nvPr>
            <p:ph type="title"/>
          </p:nvPr>
        </p:nvSpPr>
        <p:spPr>
          <a:xfrm>
            <a:off x="2400250" y="575950"/>
            <a:ext cx="6321601" cy="635403"/>
          </a:xfrm>
          <a:prstGeom prst="rect">
            <a:avLst/>
          </a:prstGeom>
        </p:spPr>
        <p:txBody>
          <a:bodyPr/>
          <a:lstStyle>
            <a:lvl1pPr defTabSz="886967">
              <a:defRPr sz="2900"/>
            </a:lvl1pPr>
          </a:lstStyle>
          <a:p>
            <a:pPr/>
            <a:r>
              <a:t>Vocabulary </a:t>
            </a:r>
          </a:p>
        </p:txBody>
      </p:sp>
      <p:sp>
        <p:nvSpPr>
          <p:cNvPr id="201" name="Coefficient matrix…"/>
          <p:cNvSpPr txBox="1"/>
          <p:nvPr/>
        </p:nvSpPr>
        <p:spPr>
          <a:xfrm>
            <a:off x="2448193" y="1645901"/>
            <a:ext cx="1929728"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ArrayList</a:t>
            </a:r>
          </a:p>
          <a:p>
            <a:pPr>
              <a:defRPr>
                <a:solidFill>
                  <a:srgbClr val="FF6A00"/>
                </a:solidFill>
                <a:latin typeface="+mj-lt"/>
                <a:ea typeface="+mj-ea"/>
                <a:cs typeface="+mj-cs"/>
                <a:sym typeface="Helvetica"/>
              </a:defRPr>
            </a:pPr>
            <a:r>
              <a:t>An adjustable array.  We can add new items to ArrayLists, remove, and replace items.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1"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Coding to learn: Live coding"/>
          <p:cNvSpPr txBox="1"/>
          <p:nvPr>
            <p:ph type="title"/>
          </p:nvPr>
        </p:nvSpPr>
        <p:spPr>
          <a:xfrm>
            <a:off x="2400250" y="575950"/>
            <a:ext cx="6321601" cy="635403"/>
          </a:xfrm>
          <a:prstGeom prst="rect">
            <a:avLst/>
          </a:prstGeom>
        </p:spPr>
        <p:txBody>
          <a:bodyPr/>
          <a:lstStyle>
            <a:lvl1pPr defTabSz="886967">
              <a:defRPr sz="2900"/>
            </a:lvl1pPr>
          </a:lstStyle>
          <a:p>
            <a:pPr/>
            <a:r>
              <a:t>Coding to learn: Live coding</a:t>
            </a:r>
          </a:p>
        </p:txBody>
      </p:sp>
      <p:sp>
        <p:nvSpPr>
          <p:cNvPr id="204" name="be sure to: Log in to Workstation. Follow along, but try to stay one step ahead!"/>
          <p:cNvSpPr txBox="1"/>
          <p:nvPr/>
        </p:nvSpPr>
        <p:spPr>
          <a:xfrm>
            <a:off x="1759321" y="1910653"/>
            <a:ext cx="5625358" cy="558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813816">
              <a:defRPr sz="18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Log in to Workstation. Follow along, but try to stay one step ahead!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8" name="Image" descr="Image"/>
          <p:cNvPicPr>
            <a:picLocks noChangeAspect="1"/>
          </p:cNvPicPr>
          <p:nvPr/>
        </p:nvPicPr>
        <p:blipFill>
          <a:blip r:embed="rId3">
            <a:extLst/>
          </a:blip>
          <a:stretch>
            <a:fillRect/>
          </a:stretch>
        </p:blipFill>
        <p:spPr>
          <a:xfrm>
            <a:off x="1845504" y="1784398"/>
            <a:ext cx="4780688" cy="2595231"/>
          </a:xfrm>
          <a:prstGeom prst="rect">
            <a:avLst/>
          </a:prstGeom>
          <a:ln w="12700">
            <a:miter lim="400000"/>
          </a:ln>
        </p:spPr>
      </p:pic>
      <p:grpSp>
        <p:nvGrpSpPr>
          <p:cNvPr id="213" name="Google Shape;118;p19"/>
          <p:cNvGrpSpPr/>
          <p:nvPr/>
        </p:nvGrpSpPr>
        <p:grpSpPr>
          <a:xfrm>
            <a:off x="1781655" y="620249"/>
            <a:ext cx="6244207" cy="914173"/>
            <a:chOff x="-1" y="0"/>
            <a:chExt cx="6244206" cy="914172"/>
          </a:xfrm>
        </p:grpSpPr>
        <p:sp>
          <p:nvSpPr>
            <p:cNvPr id="209" name="Rectangle"/>
            <p:cNvSpPr/>
            <p:nvPr/>
          </p:nvSpPr>
          <p:spPr>
            <a:xfrm>
              <a:off x="-2" y="0"/>
              <a:ext cx="5574804" cy="914173"/>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latin typeface="+mj-lt"/>
                  <a:ea typeface="+mj-ea"/>
                  <a:cs typeface="+mj-cs"/>
                  <a:sym typeface="Helvetica"/>
                </a:defRPr>
              </a:pPr>
            </a:p>
          </p:txBody>
        </p:sp>
        <p:grpSp>
          <p:nvGrpSpPr>
            <p:cNvPr id="212" name="Do now…"/>
            <p:cNvGrpSpPr/>
            <p:nvPr/>
          </p:nvGrpSpPr>
          <p:grpSpPr>
            <a:xfrm>
              <a:off x="11593" y="11592"/>
              <a:ext cx="6232612" cy="890985"/>
              <a:chOff x="0" y="-1"/>
              <a:chExt cx="6232611" cy="890983"/>
            </a:xfrm>
          </p:grpSpPr>
          <p:sp>
            <p:nvSpPr>
              <p:cNvPr id="210" name="Rectangle"/>
              <p:cNvSpPr/>
              <p:nvPr/>
            </p:nvSpPr>
            <p:spPr>
              <a:xfrm>
                <a:off x="-1" y="-2"/>
                <a:ext cx="6232612" cy="890985"/>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latin typeface="+mj-lt"/>
                    <a:ea typeface="+mj-ea"/>
                    <a:cs typeface="+mj-cs"/>
                    <a:sym typeface="Helvetica"/>
                  </a:defRPr>
                </a:pPr>
              </a:p>
            </p:txBody>
          </p:sp>
          <p:sp>
            <p:nvSpPr>
              <p:cNvPr id="211" name="Practice problem #1…"/>
              <p:cNvSpPr txBox="1"/>
              <p:nvPr/>
            </p:nvSpPr>
            <p:spPr>
              <a:xfrm>
                <a:off x="15569" y="15570"/>
                <a:ext cx="6201471" cy="8598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pPr>
                <a:r>
                  <a:t>Independent work</a:t>
                </a:r>
              </a:p>
              <a:p>
                <a:pPr defTabSz="507148">
                  <a:defRPr sz="13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1"/>
                    </a:solidFill>
                  </a:rPr>
                  <a:t>Complete exercises in lessons 6.1 and 6.1(ArrayLists)  on CodeHS!</a:t>
                </a:r>
              </a:p>
            </p:txBody>
          </p:sp>
        </p:gr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Double-click to edit"/>
          <p:cNvSpPr txBox="1"/>
          <p:nvPr>
            <p:ph type="title"/>
          </p:nvPr>
        </p:nvSpPr>
        <p:spPr>
          <a:xfrm>
            <a:off x="2400250" y="575950"/>
            <a:ext cx="6321601" cy="635403"/>
          </a:xfrm>
          <a:prstGeom prst="rect">
            <a:avLst/>
          </a:prstGeom>
        </p:spPr>
        <p:txBody>
          <a:bodyPr/>
          <a:lstStyle/>
          <a:p>
            <a:pPr defTabSz="886967">
              <a:defRPr sz="2900"/>
            </a:pPr>
          </a:p>
        </p:txBody>
      </p:sp>
      <p:sp>
        <p:nvSpPr>
          <p:cNvPr id="218" name="How would you add the double 75.6 to the end of an ArrayList of Doubles named myDoubles?…"/>
          <p:cNvSpPr txBox="1"/>
          <p:nvPr/>
        </p:nvSpPr>
        <p:spPr>
          <a:xfrm>
            <a:off x="778972" y="1600200"/>
            <a:ext cx="3278434" cy="15240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6" indent="-187156">
              <a:buSzPct val="100000"/>
              <a:buAutoNum type="arabicPeriod" startAt="1"/>
              <a:defRPr>
                <a:latin typeface="+mj-lt"/>
                <a:ea typeface="+mj-ea"/>
                <a:cs typeface="+mj-cs"/>
                <a:sym typeface="Helvetica"/>
              </a:defRPr>
            </a:pPr>
            <a:r>
              <a:t>How would you add the double 75.6 to the end of an ArrayList of Doubles named </a:t>
            </a:r>
            <a:r>
              <a:rPr sz="1200">
                <a:solidFill>
                  <a:srgbClr val="C7254E"/>
                </a:solidFill>
                <a:latin typeface="Monaco"/>
                <a:ea typeface="Monaco"/>
                <a:cs typeface="Monaco"/>
                <a:sym typeface="Monaco"/>
              </a:rPr>
              <a:t>myDoubles</a:t>
            </a:r>
            <a:r>
              <a:t>? </a:t>
            </a:r>
          </a:p>
          <a:p>
            <a:pPr marL="187156" indent="-187156">
              <a:buSzPct val="100000"/>
              <a:buAutoNum type="arabicPeriod" startAt="1"/>
              <a:defRPr>
                <a:latin typeface="+mj-lt"/>
                <a:ea typeface="+mj-ea"/>
                <a:cs typeface="+mj-cs"/>
                <a:sym typeface="Helvetica"/>
              </a:defRPr>
            </a:pPr>
            <a:r>
              <a:t>How do you create an ArrayList of integers?</a:t>
            </a:r>
          </a:p>
          <a:p>
            <a:pPr marL="187156" indent="-187156">
              <a:buSzPct val="100000"/>
              <a:buAutoNum type="arabicPeriod" startAt="1"/>
              <a:defRPr>
                <a:latin typeface="+mj-lt"/>
                <a:ea typeface="+mj-ea"/>
                <a:cs typeface="+mj-cs"/>
                <a:sym typeface="Helvetica"/>
              </a:defRPr>
            </a:pPr>
            <a:r>
              <a:t> What must be done before using ArrayLists? </a:t>
            </a:r>
          </a:p>
        </p:txBody>
      </p:sp>
      <p:pic>
        <p:nvPicPr>
          <p:cNvPr id="219" name="Image" descr="Image"/>
          <p:cNvPicPr>
            <a:picLocks noChangeAspect="1"/>
          </p:cNvPicPr>
          <p:nvPr/>
        </p:nvPicPr>
        <p:blipFill>
          <a:blip r:embed="rId3">
            <a:extLst/>
          </a:blip>
          <a:stretch>
            <a:fillRect/>
          </a:stretch>
        </p:blipFill>
        <p:spPr>
          <a:xfrm>
            <a:off x="4616051" y="1554711"/>
            <a:ext cx="3053023" cy="2034078"/>
          </a:xfrm>
          <a:prstGeom prst="rect">
            <a:avLst/>
          </a:prstGeom>
          <a:ln w="12700">
            <a:miter lim="400000"/>
          </a:ln>
        </p:spPr>
      </p:pic>
      <p:grpSp>
        <p:nvGrpSpPr>
          <p:cNvPr id="222" name="Reflection: Thinking about thinking…"/>
          <p:cNvGrpSpPr/>
          <p:nvPr/>
        </p:nvGrpSpPr>
        <p:grpSpPr>
          <a:xfrm>
            <a:off x="1404467" y="357128"/>
            <a:ext cx="7302728" cy="939692"/>
            <a:chOff x="0" y="0"/>
            <a:chExt cx="7302727" cy="939690"/>
          </a:xfrm>
        </p:grpSpPr>
        <p:sp>
          <p:nvSpPr>
            <p:cNvPr id="220" name="Rectangle"/>
            <p:cNvSpPr/>
            <p:nvPr/>
          </p:nvSpPr>
          <p:spPr>
            <a:xfrm>
              <a:off x="0" y="0"/>
              <a:ext cx="7302728" cy="939691"/>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813816">
                <a:defRPr sz="1200">
                  <a:solidFill>
                    <a:schemeClr val="accent5"/>
                  </a:solidFill>
                  <a:latin typeface="+mj-lt"/>
                  <a:ea typeface="+mj-ea"/>
                  <a:cs typeface="+mj-cs"/>
                  <a:sym typeface="Helvetica"/>
                </a:defRPr>
              </a:pPr>
            </a:p>
          </p:txBody>
        </p:sp>
        <p:sp>
          <p:nvSpPr>
            <p:cNvPr id="221" name="Reflection: Thinking about thinking…"/>
            <p:cNvSpPr txBox="1"/>
            <p:nvPr/>
          </p:nvSpPr>
          <p:spPr>
            <a:xfrm>
              <a:off x="12700" y="12700"/>
              <a:ext cx="7277328" cy="9142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813816">
                <a:defRPr sz="2100"/>
              </a:pPr>
              <a:r>
                <a:t>Reflection: Thinking about thinking</a:t>
              </a:r>
            </a:p>
            <a:p>
              <a:pPr defTabSz="813816">
                <a:defRPr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Answer each question below with a complete sentence. Be prepared to share out!</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8">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18">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18">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8"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