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2.jpe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1" name="Shape 181"/>
          <p:cNvSpPr/>
          <p:nvPr>
            <p:ph type="sldImg"/>
          </p:nvPr>
        </p:nvSpPr>
        <p:spPr>
          <a:xfrm>
            <a:off x="1143000" y="685800"/>
            <a:ext cx="4572000" cy="3429000"/>
          </a:xfrm>
          <a:prstGeom prst="rect">
            <a:avLst/>
          </a:prstGeom>
        </p:spPr>
        <p:txBody>
          <a:bodyPr/>
          <a:lstStyle/>
          <a:p>
            <a:pPr/>
          </a:p>
        </p:txBody>
      </p:sp>
      <p:sp>
        <p:nvSpPr>
          <p:cNvPr id="182" name="Shape 1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marL="538594" indent="-379845">
              <a:buClr>
                <a:srgbClr val="000000"/>
              </a:buClr>
              <a:buSzPts val="1400"/>
              <a:buFont typeface="Arial"/>
              <a:buChar char="●"/>
            </a:pPr>
            <a:r>
              <a:t>A. this means that you use some other means, such as indentation, to indicate the scope of a function or control structure.  If you forget a bracket, semi-colon, or parens but it’s clear from the code what’s going on, you won’t be docked points.  In other words, the code is allowed to look more Python-like than actual code that would be read by a Java compiler (which begs the question why we aren’t just using Python…). </a:t>
            </a:r>
          </a:p>
          <a:p>
            <a:pPr/>
            <a:r>
              <a:t>B. No, only one variable actually has to be declared.  I assume this shows you know how to declare variables so they don’t care if you fail to consistently declare new variables.</a:t>
            </a:r>
          </a:p>
          <a:p>
            <a:pPr/>
          </a:p>
          <a:p>
            <a:pPr/>
            <a:r>
              <a:t>C. Possible questions: </a:t>
            </a:r>
          </a:p>
          <a:p>
            <a:pPr/>
            <a:r>
              <a:t>+what is a side-effect? code has a side effect if it has effects outside of its intended scope.  +What is a non-op? A ‘non-op’ is a statement that has no effect on the program. This would be a ; with nothing else in Java (or pass in Python).  Also a slang term in coding world for someone who doesn’t contribute anything to a project. </a:t>
            </a:r>
            <a:br/>
            <a:r>
              <a:t> +What does collection access refer to? A collection is another way to store data in Java. We’ll learn about it next unit.  </a:t>
            </a:r>
            <a:br/>
            <a:r>
              <a:t>+What does it mean to use a keyword as an identifier? This means, e.g., to use a word like ‘class’ as a variable name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Give 1-2 minutes to silently read. Then have students read aloud. </a:t>
            </a:r>
          </a:p>
          <a:p>
            <a:pPr/>
          </a:p>
          <a:p>
            <a:pPr/>
            <a:r>
              <a:t>Pass out handout.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marL="187157" indent="-187157">
              <a:buSzPct val="100000"/>
              <a:buAutoNum type="arabicPeriod" startAt="1"/>
            </a:pPr>
          </a:p>
          <a:p>
            <a:pPr/>
            <a:r>
              <a:t>+Why don’t we take points away for missing curly brackets? Because curly brackets are unnecessary as long as “structure conveys intent”, which in this case is accomplished through indentation </a:t>
            </a:r>
          </a:p>
          <a:p>
            <a:pPr marL="140368" indent="-140368">
              <a:buSzPct val="100000"/>
              <a:buChar char="+"/>
            </a:pPr>
            <a:r>
              <a:t>why does the student lose points for not declaring the sum variable? because they don’t declare any other variables anywhere else. </a:t>
            </a:r>
          </a:p>
          <a:p>
            <a:pPr/>
          </a:p>
          <a:p>
            <a:pPr/>
            <a:r>
              <a:t>This student would end up with +1 point. They gain two points for (i) traversing the elements of arr with an enhanced for loop, and (ii) identifying divisibility with %.  They fail to gain points for not correctly incrementing sum.  They lose one point for not declaring any variables.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hand out main worksheet.</a:t>
            </a:r>
          </a:p>
          <a:p>
            <a:pPr/>
          </a:p>
          <a:p>
            <a:pPr/>
            <a:r>
              <a:t>Solve problems on your own…but you can work with another student on grading (if you’re on the same problem)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marL="187156" indent="-187156">
              <a:buSzPct val="100000"/>
              <a:buAutoNum type="arabicPeriod" startAt="1"/>
            </a:pPr>
            <a:r>
              <a:t>What is this problem asking you to do?</a:t>
            </a:r>
            <a:br/>
            <a:r>
              <a:t>Traverse a loop, finding each word ending in “-ing”, then printing that word.</a:t>
            </a:r>
          </a:p>
          <a:p>
            <a:pPr marL="187156" indent="-187156">
              <a:buSzPct val="100000"/>
              <a:buAutoNum type="arabicPeriod" startAt="1"/>
            </a:pPr>
            <a:r>
              <a:t>How could you make a plan by writing a pseudo code algorithm</a:t>
            </a:r>
            <a:br/>
            <a:r>
              <a:t>for each item in ARRAY:</a:t>
            </a:r>
            <a:br/>
            <a:r>
              <a:t>    if last three letters of item == “ing”: then print(item)</a:t>
            </a:r>
          </a:p>
          <a:p>
            <a:pPr marL="187156" indent="-187156">
              <a:buSzPct val="100000"/>
              <a:buAutoNum type="arabicPeriod" startAt="1"/>
            </a:pPr>
            <a:r>
              <a:t>How do you implement this in Java?</a:t>
            </a:r>
          </a:p>
          <a:p>
            <a:pPr/>
            <a:r>
              <a:t>for (String word : words){</a:t>
            </a:r>
          </a:p>
          <a:p>
            <a:pPr/>
            <a:r>
              <a:t>   int length = word.length();</a:t>
            </a:r>
          </a:p>
          <a:p>
            <a:pPr/>
            <a:r>
              <a:t>   String ending = word.substring(length - 3, length);</a:t>
            </a:r>
          </a:p>
          <a:p>
            <a:pPr/>
            <a:r>
              <a:t>   if (ending.equals(“ing”){</a:t>
            </a:r>
          </a:p>
          <a:p>
            <a:pPr/>
            <a:r>
              <a:t>     System.out.println(word)</a:t>
            </a:r>
          </a:p>
          <a:p>
            <a:pPr/>
            <a:r>
              <a:t>   }</a:t>
            </a:r>
          </a:p>
          <a:p>
            <a:pPr/>
            <a:r>
              <a:t>}</a:t>
            </a:r>
            <a:br/>
            <a:r>
              <a:t>+Why is it important to use .equals(), instead of == here? because “==“ means reference equality (comparing locations in memory).  we want to compare the content of the two strings.</a:t>
            </a:r>
          </a:p>
          <a:p>
            <a:pPr/>
          </a:p>
          <a:p>
            <a:pPr/>
            <a:r>
              <a:t>+how do I isolate the final three characters in a string? Use the subString method.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r>
              <a:t>+what is this problem asking me to do?</a:t>
            </a:r>
          </a:p>
          <a:p>
            <a:pPr/>
            <a:r>
              <a:t>Traverse wordArray, count how many words are not in theVocab list.</a:t>
            </a:r>
          </a:p>
          <a:p>
            <a:pPr/>
          </a:p>
          <a:p>
            <a:pPr/>
            <a:r>
              <a:t>+how do I make a plan?</a:t>
            </a:r>
          </a:p>
          <a:p>
            <a:pPr/>
            <a:r>
              <a:t>For each word in wordArray:</a:t>
            </a:r>
          </a:p>
          <a:p>
            <a:pPr/>
            <a:r>
              <a:t>    If word not in theVocab: then add 1 to counter</a:t>
            </a:r>
          </a:p>
          <a:p>
            <a:pPr/>
            <a:r>
              <a:t>      </a:t>
            </a:r>
          </a:p>
          <a:p>
            <a:pPr/>
          </a:p>
          <a:p>
            <a:pPr/>
            <a:r>
              <a:t>+how do I implement my plan in Java?</a:t>
            </a:r>
          </a:p>
          <a:p>
            <a:pPr/>
            <a:r>
              <a:t>public static int divBySum(int[] arr, int num)</a:t>
            </a:r>
          </a:p>
          <a:p>
            <a:pPr/>
            <a:r>
              <a:t>{</a:t>
            </a:r>
          </a:p>
          <a:p>
            <a:pPr/>
            <a:r>
              <a:t>  int counter = 0;</a:t>
            </a:r>
            <a:br/>
            <a:r>
              <a:t>  for (int word : wordArray){</a:t>
            </a:r>
          </a:p>
          <a:p>
            <a:pPr/>
            <a:r>
              <a:t>    if ( !(word.findWord()){</a:t>
            </a:r>
          </a:p>
          <a:p>
            <a:pPr/>
            <a:r>
              <a:t>        counter ++;</a:t>
            </a:r>
          </a:p>
          <a:p>
            <a:pPr/>
            <a:r>
              <a:t>     }</a:t>
            </a:r>
          </a:p>
          <a:p>
            <a:pPr/>
            <a:r>
              <a:t>  }</a:t>
            </a:r>
          </a:p>
          <a:p>
            <a:pPr/>
            <a:r>
              <a:t> return counter</a:t>
            </a:r>
          </a:p>
          <a:p>
            <a:pPr/>
            <a:r>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+what are you trying to do in this problem?</a:t>
            </a:r>
          </a:p>
          <a:p>
            <a:pPr/>
            <a:r>
              <a:t>Make an array of all strings not found in theVocab.</a:t>
            </a:r>
            <a:br/>
          </a:p>
          <a:p>
            <a:pPr/>
            <a:r>
              <a:t>+how do I make a plan?</a:t>
            </a:r>
          </a:p>
          <a:p>
            <a:pPr/>
            <a:r>
              <a:t>Make ARRAY of length countNotInVocab</a:t>
            </a:r>
          </a:p>
          <a:p>
            <a:pPr/>
            <a:r>
              <a:t>For word in wordarrray:</a:t>
            </a:r>
          </a:p>
          <a:p>
            <a:pPr/>
            <a:r>
              <a:t>    If word not in theVocab:</a:t>
            </a:r>
          </a:p>
          <a:p>
            <a:pPr/>
            <a:r>
              <a:t>        Add to ARRAY</a:t>
            </a:r>
            <a:br/>
          </a:p>
          <a:p>
            <a:pPr/>
            <a:r>
              <a:t>+how do we implement this in Java ?</a:t>
            </a:r>
          </a:p>
          <a:p>
            <a:pPr/>
            <a:r>
              <a:t>public String[] notInVocab(String[] wordArray) {</a:t>
            </a:r>
          </a:p>
          <a:p>
            <a:pPr/>
            <a:r>
              <a:t>  int count = CountNotInVocab(wordArray)</a:t>
            </a:r>
          </a:p>
          <a:p>
            <a:pPr/>
            <a:r>
              <a:t> Counter = 0</a:t>
            </a:r>
          </a:p>
          <a:p>
            <a:pPr/>
            <a:r>
              <a:t>  String[] newArray = new String[count];</a:t>
            </a:r>
          </a:p>
          <a:p>
            <a:pPr/>
            <a:r>
              <a:t> For (String word : wordArray{</a:t>
            </a:r>
          </a:p>
          <a:p>
            <a:pPr/>
            <a:r>
              <a:t>      If !word.findaWord() :</a:t>
            </a:r>
          </a:p>
          <a:p>
            <a:pPr/>
            <a:r>
              <a:t>            newArray[counter] = word</a:t>
            </a:r>
          </a:p>
          <a:p>
            <a:pPr/>
            <a:r>
              <a:t>            counter++</a:t>
            </a:r>
            <a:br/>
          </a:p>
          <a:p>
            <a:pPr/>
            <a:r>
              <a:t>+why is it a good idea to use countnotinvocab? Arrays need to be of a specific size so this helps in initializing the array.</a:t>
            </a:r>
          </a:p>
          <a:p>
            <a:pPr/>
          </a:p>
          <a:p>
            <a:pPr/>
            <a:r>
              <a:t>+how could you solve this problem without countNotInVocab?  You could make the array the same length as wordArray, since this is the max possible length of this array.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marL="187157" indent="-187157">
              <a:buSzPct val="100000"/>
              <a:buAutoNum type="arabicPeriod" startAt="1"/>
            </a:pPr>
            <a:r>
              <a:t>Answers will vary, but students should have a better understanding of how the questions will be graded. </a:t>
            </a:r>
          </a:p>
          <a:p>
            <a:pPr marL="187157" indent="-187157">
              <a:buSzPct val="100000"/>
              <a:buAutoNum type="arabicPeriod" startAt="1"/>
            </a:pPr>
            <a:r>
              <a:t>Students should pay less attention to certain details of Java syntax (brackets, parens, and so on) and more to the logical structure of their programs.  This is why making a plan with pseudocode is helpful.</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1" name="xx%"/>
          <p:cNvSpPr txBox="1"/>
          <p:nvPr>
            <p:ph type="title" hasCustomPrompt="1"/>
          </p:nvPr>
        </p:nvSpPr>
        <p:spPr>
          <a:prstGeom prst="rect">
            <a:avLst/>
          </a:prstGeom>
        </p:spPr>
        <p:txBody>
          <a:bodyPr/>
          <a:lstStyle/>
          <a:p>
            <a:pPr/>
            <a:r>
              <a:t>xx%</a:t>
            </a:r>
          </a:p>
        </p:txBody>
      </p:sp>
      <p:sp>
        <p:nvSpPr>
          <p:cNvPr id="12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4"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5"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4"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5"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6"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0"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8"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69"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0"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1"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2"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3"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AP scoring guidelines to self-assess on free response questions?</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4"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5"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6"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8"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59" name="Google Shape;38;p5"/>
          <p:cNvSpPr txBox="1"/>
          <p:nvPr>
            <p:ph type="body" sz="quarter" idx="21"/>
          </p:nvPr>
        </p:nvSpPr>
        <p:spPr>
          <a:xfrm>
            <a:off x="5650572" y="1602675"/>
            <a:ext cx="3071402" cy="3002402"/>
          </a:xfrm>
          <a:prstGeom prst="rect">
            <a:avLst/>
          </a:prstGeom>
        </p:spPr>
        <p:txBody>
          <a:bodyPr/>
          <a:lstStyle/>
          <a:p>
            <a:pPr algn="l"/>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8"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7"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8"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79"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8"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89"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0"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8"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99"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0"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1"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2" name="Google Shape;57;p9"/>
          <p:cNvSpPr txBox="1"/>
          <p:nvPr>
            <p:ph type="body" sz="half" idx="21"/>
          </p:nvPr>
        </p:nvSpPr>
        <p:spPr>
          <a:xfrm>
            <a:off x="4939500" y="724199"/>
            <a:ext cx="3837000" cy="3695102"/>
          </a:xfrm>
          <a:prstGeom prst="rect">
            <a:avLst/>
          </a:prstGeom>
        </p:spPr>
        <p:txBody>
          <a:bodyPr anchor="ctr"/>
          <a:lstStyle/>
          <a:p>
            <a:pPr algn="l"/>
          </a:p>
        </p:txBody>
      </p:sp>
      <p:sp>
        <p:nvSpPr>
          <p:cNvPr id="10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1"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2"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3"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3.2</a:t>
            </a:r>
          </a:p>
        </p:txBody>
      </p:sp>
      <p:sp>
        <p:nvSpPr>
          <p:cNvPr id="185"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15 February 2022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Double-click to edit"/>
          <p:cNvSpPr txBox="1"/>
          <p:nvPr>
            <p:ph type="title"/>
          </p:nvPr>
        </p:nvSpPr>
        <p:spPr>
          <a:prstGeom prst="rect">
            <a:avLst/>
          </a:prstGeom>
        </p:spPr>
        <p:txBody>
          <a:bodyPr/>
          <a:lstStyle/>
          <a:p>
            <a:pPr defTabSz="886968">
              <a:defRPr sz="2910"/>
            </a:pPr>
          </a:p>
        </p:txBody>
      </p:sp>
      <p:sp>
        <p:nvSpPr>
          <p:cNvPr id="262" name="In what ways do you better understand the scoring process on Free response questions?…"/>
          <p:cNvSpPr txBox="1"/>
          <p:nvPr/>
        </p:nvSpPr>
        <p:spPr>
          <a:xfrm>
            <a:off x="778973" y="1600200"/>
            <a:ext cx="3278433" cy="15113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In what ways do you better understand the scoring process on Free response questions?</a:t>
            </a:r>
          </a:p>
          <a:p>
            <a:pPr marL="187157" indent="-187157">
              <a:buSzPct val="100000"/>
              <a:buAutoNum type="arabicPeriod" startAt="1"/>
            </a:pPr>
            <a:r>
              <a:t>How does this change the way you approach free response questions in the future?</a:t>
            </a:r>
          </a:p>
        </p:txBody>
      </p:sp>
      <p:pic>
        <p:nvPicPr>
          <p:cNvPr id="263" name="Image" descr="Image"/>
          <p:cNvPicPr>
            <a:picLocks noChangeAspect="1"/>
          </p:cNvPicPr>
          <p:nvPr/>
        </p:nvPicPr>
        <p:blipFill>
          <a:blip r:embed="rId3">
            <a:extLst/>
          </a:blip>
          <a:stretch>
            <a:fillRect/>
          </a:stretch>
        </p:blipFill>
        <p:spPr>
          <a:xfrm>
            <a:off x="4616052" y="1554712"/>
            <a:ext cx="3053022" cy="2034076"/>
          </a:xfrm>
          <a:prstGeom prst="rect">
            <a:avLst/>
          </a:prstGeom>
          <a:ln w="12700">
            <a:miter lim="400000"/>
          </a:ln>
        </p:spPr>
      </p:pic>
      <p:sp>
        <p:nvSpPr>
          <p:cNvPr id="264"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 Be prepared to share out!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6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6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2"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Google Shape;118;p19"/>
          <p:cNvSpPr txBox="1"/>
          <p:nvPr>
            <p:ph type="title"/>
          </p:nvPr>
        </p:nvSpPr>
        <p:spPr>
          <a:xfrm>
            <a:off x="1424035" y="575950"/>
            <a:ext cx="7302729" cy="939691"/>
          </a:xfrm>
          <a:prstGeom prst="rect">
            <a:avLst/>
          </a:prstGeom>
          <a:solidFill>
            <a:srgbClr val="FFFFFF"/>
          </a:solidFill>
        </p:spPr>
        <p:txBody>
          <a:bodyPr lIns="91422" tIns="91422" rIns="91422" bIns="91422"/>
          <a:lstStyle>
            <a:lvl1pPr defTabSz="813816">
              <a:defRPr b="0" sz="2100">
                <a:solidFill>
                  <a:srgbClr val="F46524"/>
                </a:solidFill>
                <a:latin typeface="+mn-lt"/>
                <a:ea typeface="+mn-ea"/>
                <a:cs typeface="+mn-cs"/>
                <a:sym typeface="Arial"/>
              </a:defRPr>
            </a:lvl1pPr>
          </a:lstStyle>
          <a:p>
            <a:pPr/>
            <a:r>
              <a:t>Do now</a:t>
            </a:r>
          </a:p>
        </p:txBody>
      </p:sp>
      <p:sp>
        <p:nvSpPr>
          <p:cNvPr id="188" name="Be sure to……"/>
          <p:cNvSpPr txBox="1"/>
          <p:nvPr/>
        </p:nvSpPr>
        <p:spPr>
          <a:xfrm>
            <a:off x="747146" y="1199373"/>
            <a:ext cx="7377170" cy="2159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indent="228600">
              <a:defRPr b="1">
                <a:solidFill>
                  <a:schemeClr val="accent1">
                    <a:lumOff val="-6117"/>
                  </a:schemeClr>
                </a:solidFill>
                <a:latin typeface="Lato"/>
                <a:ea typeface="Lato"/>
                <a:cs typeface="Lato"/>
                <a:sym typeface="Lato"/>
              </a:defRPr>
            </a:pPr>
            <a:r>
              <a:t>Be sure to…</a:t>
            </a:r>
          </a:p>
          <a:p>
            <a:pPr lvl="1" marL="923757" indent="-187157">
              <a:buSzPct val="100000"/>
              <a:buAutoNum type="arabicPeriod" startAt="1"/>
              <a:defRPr b="1">
                <a:solidFill>
                  <a:schemeClr val="accent1">
                    <a:lumOff val="-6117"/>
                  </a:schemeClr>
                </a:solidFill>
                <a:latin typeface="Lato"/>
                <a:ea typeface="Lato"/>
                <a:cs typeface="Lato"/>
                <a:sym typeface="Lato"/>
              </a:defRPr>
            </a:pPr>
            <a:r>
              <a:t>Get out your </a:t>
            </a:r>
            <a:r>
              <a:rPr>
                <a:solidFill>
                  <a:schemeClr val="accent5"/>
                </a:solidFill>
              </a:rPr>
              <a:t>binder</a:t>
            </a:r>
            <a:r>
              <a:t>. Copy </a:t>
            </a:r>
            <a:r>
              <a:rPr>
                <a:solidFill>
                  <a:schemeClr val="accent5"/>
                </a:solidFill>
              </a:rPr>
              <a:t>goal</a:t>
            </a:r>
            <a:r>
              <a:t> and </a:t>
            </a:r>
            <a:r>
              <a:rPr>
                <a:solidFill>
                  <a:schemeClr val="accent5"/>
                </a:solidFill>
              </a:rPr>
              <a:t>date</a:t>
            </a:r>
            <a:r>
              <a:t>. </a:t>
            </a:r>
          </a:p>
          <a:p>
            <a:pPr lvl="1" marL="923757" indent="-187157">
              <a:buSzPct val="100000"/>
              <a:buAutoNum type="arabicPeriod" startAt="1"/>
              <a:defRPr b="1">
                <a:solidFill>
                  <a:schemeClr val="accent1">
                    <a:lumOff val="-6117"/>
                  </a:schemeClr>
                </a:solidFill>
                <a:latin typeface="Lato"/>
                <a:ea typeface="Lato"/>
                <a:cs typeface="Lato"/>
                <a:sym typeface="Lato"/>
              </a:defRPr>
            </a:pPr>
            <a:r>
              <a:t>Read through the </a:t>
            </a:r>
            <a:r>
              <a:rPr>
                <a:solidFill>
                  <a:schemeClr val="accent5"/>
                </a:solidFill>
              </a:rPr>
              <a:t>2021 AP penalty points guidelines </a:t>
            </a:r>
            <a:r>
              <a:t>(handout).  This is what AP exam graders use to evaluate free response submissions on the test.</a:t>
            </a:r>
          </a:p>
          <a:p>
            <a:pPr lvl="1" marL="923757" indent="-187157">
              <a:buSzPct val="100000"/>
              <a:buAutoNum type="arabicPeriod" startAt="1"/>
              <a:defRPr b="1">
                <a:solidFill>
                  <a:schemeClr val="accent1">
                    <a:lumOff val="-6117"/>
                  </a:schemeClr>
                </a:solidFill>
                <a:latin typeface="Lato"/>
                <a:ea typeface="Lato"/>
                <a:cs typeface="Lato"/>
                <a:sym typeface="Lato"/>
              </a:defRPr>
            </a:pPr>
            <a:r>
              <a:t>Answer the questions below about the guidelines in complete sentences.</a:t>
            </a:r>
            <a:endParaRPr>
              <a:solidFill>
                <a:srgbClr val="000000"/>
              </a:solidFill>
            </a:endParaRPr>
          </a:p>
          <a:p>
            <a:pPr>
              <a:defRPr>
                <a:solidFill>
                  <a:schemeClr val="accent5"/>
                </a:solidFill>
                <a:latin typeface="Lato"/>
                <a:ea typeface="Lato"/>
                <a:cs typeface="Lato"/>
                <a:sym typeface="Lato"/>
              </a:defRPr>
            </a:pPr>
          </a:p>
          <a:p>
            <a:pPr lvl="1" marL="868945" indent="-233947">
              <a:buSzPct val="100000"/>
              <a:buAutoNum type="alphaUcPeriod" startAt="1"/>
              <a:defRPr>
                <a:solidFill>
                  <a:schemeClr val="accent5"/>
                </a:solidFill>
                <a:latin typeface="Lato"/>
                <a:ea typeface="Lato"/>
                <a:cs typeface="Lato"/>
                <a:sym typeface="Lato"/>
              </a:defRPr>
            </a:pPr>
            <a:r>
              <a:t>What do you think </a:t>
            </a:r>
            <a:r>
              <a:rPr>
                <a:solidFill>
                  <a:schemeClr val="accent3">
                    <a:lumOff val="-9098"/>
                  </a:schemeClr>
                </a:solidFill>
              </a:rPr>
              <a:t>structure clearly conveys intent</a:t>
            </a:r>
            <a:r>
              <a:t> means?</a:t>
            </a:r>
          </a:p>
          <a:p>
            <a:pPr lvl="1" marL="868945" indent="-233947">
              <a:buSzPct val="100000"/>
              <a:buAutoNum type="alphaUcPeriod" startAt="1"/>
              <a:defRPr>
                <a:solidFill>
                  <a:schemeClr val="accent5"/>
                </a:solidFill>
                <a:latin typeface="Lato"/>
                <a:ea typeface="Lato"/>
                <a:cs typeface="Lato"/>
                <a:sym typeface="Lato"/>
              </a:defRPr>
            </a:pPr>
            <a:r>
              <a:t>Do you lose a point if two variables are used but only one is declared? Explain why or why not.</a:t>
            </a:r>
          </a:p>
          <a:p>
            <a:pPr lvl="1" marL="868945" indent="-233947">
              <a:buSzPct val="100000"/>
              <a:buAutoNum type="alphaUcPeriod" startAt="1"/>
              <a:defRPr>
                <a:solidFill>
                  <a:schemeClr val="accent5"/>
                </a:solidFill>
                <a:latin typeface="Lato"/>
                <a:ea typeface="Lato"/>
                <a:cs typeface="Lato"/>
                <a:sym typeface="Lato"/>
              </a:defRPr>
            </a:pPr>
            <a:r>
              <a:t>What are three remaining questions you have about the scoring criteria?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68680">
              <a:lnSpc>
                <a:spcPct val="115000"/>
              </a:lnSpc>
              <a:defRPr b="1" sz="1710">
                <a:solidFill>
                  <a:schemeClr val="accent5"/>
                </a:solidFill>
                <a:latin typeface="Lato"/>
                <a:ea typeface="Lato"/>
                <a:cs typeface="Lato"/>
                <a:sym typeface="Lato"/>
              </a:defRPr>
            </a:pPr>
            <a:r>
              <a:t>framing</a:t>
            </a:r>
          </a:p>
          <a:p>
            <a:pPr marL="434340" indent="-325754" defTabSz="868680">
              <a:lnSpc>
                <a:spcPct val="115000"/>
              </a:lnSpc>
              <a:buClr>
                <a:srgbClr val="000000"/>
              </a:buClr>
              <a:buSzPts val="1700"/>
              <a:buFont typeface="Helvetica"/>
              <a:buChar char="●"/>
              <a:defRPr b="1" sz="1710">
                <a:solidFill>
                  <a:srgbClr val="000000"/>
                </a:solidFill>
                <a:latin typeface="Lato"/>
                <a:ea typeface="Lato"/>
                <a:cs typeface="Lato"/>
                <a:sym typeface="Lato"/>
              </a:defRPr>
            </a:pPr>
            <a:r>
              <a:t>what: </a:t>
            </a:r>
            <a:r>
              <a:rPr b="0"/>
              <a:t> use AP scoring guidelines to self-assess on free response questions</a:t>
            </a:r>
            <a:endParaRPr b="0"/>
          </a:p>
          <a:p>
            <a:pPr marL="434340" indent="-325754" defTabSz="868680">
              <a:lnSpc>
                <a:spcPct val="115000"/>
              </a:lnSpc>
              <a:buClr>
                <a:srgbClr val="000000"/>
              </a:buClr>
              <a:buSzPts val="1700"/>
              <a:buFont typeface="Helvetica"/>
              <a:buChar char="●"/>
              <a:defRPr b="1" sz="1710">
                <a:solidFill>
                  <a:srgbClr val="000000"/>
                </a:solidFill>
                <a:latin typeface="Lato"/>
                <a:ea typeface="Lato"/>
                <a:cs typeface="Lato"/>
                <a:sym typeface="Lato"/>
              </a:defRPr>
            </a:pPr>
            <a:r>
              <a:t>why: </a:t>
            </a:r>
            <a:r>
              <a:rPr b="0"/>
              <a:t> This will help you understand what a good answer looks like on AP free response questions.</a:t>
            </a:r>
            <a:endParaRPr b="0"/>
          </a:p>
          <a:p>
            <a:pPr marL="434340" indent="-325754" defTabSz="868680">
              <a:lnSpc>
                <a:spcPct val="115000"/>
              </a:lnSpc>
              <a:buClr>
                <a:srgbClr val="000000"/>
              </a:buClr>
              <a:buSzPts val="1700"/>
              <a:buFont typeface="Helvetica"/>
              <a:buChar char="●"/>
              <a:defRPr b="1" sz="1710">
                <a:solidFill>
                  <a:srgbClr val="000000"/>
                </a:solidFill>
                <a:latin typeface="Lato"/>
                <a:ea typeface="Lato"/>
                <a:cs typeface="Lato"/>
                <a:sym typeface="Lato"/>
              </a:defRPr>
            </a:pPr>
            <a:r>
              <a:t>where to: </a:t>
            </a:r>
            <a:r>
              <a:rPr b="0"/>
              <a:t> Review (tomorrow). Arrays exam (Thursday)</a:t>
            </a:r>
          </a:p>
        </p:txBody>
      </p:sp>
      <p:pic>
        <p:nvPicPr>
          <p:cNvPr id="193"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2"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Warm up"/>
          <p:cNvSpPr txBox="1"/>
          <p:nvPr>
            <p:ph type="title"/>
          </p:nvPr>
        </p:nvSpPr>
        <p:spPr>
          <a:prstGeom prst="rect">
            <a:avLst/>
          </a:prstGeom>
        </p:spPr>
        <p:txBody>
          <a:bodyPr/>
          <a:lstStyle>
            <a:lvl1pPr defTabSz="886968">
              <a:defRPr sz="2910"/>
            </a:lvl1pPr>
          </a:lstStyle>
          <a:p>
            <a:pPr/>
            <a:r>
              <a:t>Warm up</a:t>
            </a:r>
          </a:p>
        </p:txBody>
      </p:sp>
      <p:sp>
        <p:nvSpPr>
          <p:cNvPr id="196" name="The divBySum method is intended to return the sum of all the elements in the int array parameter arr that are divisible by the int parameter num. Consider the following examples, in which the array arr contains {4, 1, 3, 6, 2, 9}.…"/>
          <p:cNvSpPr txBox="1"/>
          <p:nvPr/>
        </p:nvSpPr>
        <p:spPr>
          <a:xfrm>
            <a:off x="1184566" y="1760760"/>
            <a:ext cx="6774868" cy="231943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200">
                <a:solidFill>
                  <a:srgbClr val="333333"/>
                </a:solidFill>
              </a:defRPr>
            </a:pPr>
            <a:r>
              <a:t>The </a:t>
            </a:r>
            <a:r>
              <a:rPr>
                <a:latin typeface="Menlo Regular"/>
                <a:ea typeface="Menlo Regular"/>
                <a:cs typeface="Menlo Regular"/>
                <a:sym typeface="Menlo Regular"/>
              </a:rPr>
              <a:t>divBySum</a:t>
            </a:r>
            <a:r>
              <a:t> method is intended to return the sum of all the elements in the </a:t>
            </a:r>
            <a:r>
              <a:rPr>
                <a:latin typeface="Menlo Regular"/>
                <a:ea typeface="Menlo Regular"/>
                <a:cs typeface="Menlo Regular"/>
                <a:sym typeface="Menlo Regular"/>
              </a:rPr>
              <a:t>int</a:t>
            </a:r>
            <a:r>
              <a:t> array parameter </a:t>
            </a:r>
            <a:r>
              <a:rPr>
                <a:latin typeface="Menlo Regular"/>
                <a:ea typeface="Menlo Regular"/>
                <a:cs typeface="Menlo Regular"/>
                <a:sym typeface="Menlo Regular"/>
              </a:rPr>
              <a:t>arr</a:t>
            </a:r>
            <a:r>
              <a:t> that are divisible by the </a:t>
            </a:r>
            <a:r>
              <a:rPr>
                <a:latin typeface="Menlo Regular"/>
                <a:ea typeface="Menlo Regular"/>
                <a:cs typeface="Menlo Regular"/>
                <a:sym typeface="Menlo Regular"/>
              </a:rPr>
              <a:t>int</a:t>
            </a:r>
            <a:r>
              <a:t> parameter </a:t>
            </a:r>
            <a:r>
              <a:rPr>
                <a:latin typeface="Menlo Regular"/>
                <a:ea typeface="Menlo Regular"/>
                <a:cs typeface="Menlo Regular"/>
                <a:sym typeface="Menlo Regular"/>
              </a:rPr>
              <a:t>num</a:t>
            </a:r>
            <a:r>
              <a:t>. Consider the following examples, in which the array </a:t>
            </a:r>
            <a:r>
              <a:rPr>
                <a:latin typeface="Menlo Regular"/>
                <a:ea typeface="Menlo Regular"/>
                <a:cs typeface="Menlo Regular"/>
                <a:sym typeface="Menlo Regular"/>
              </a:rPr>
              <a:t>arr</a:t>
            </a:r>
            <a:r>
              <a:t> contains </a:t>
            </a:r>
            <a:r>
              <a:rPr>
                <a:latin typeface="Menlo Regular"/>
                <a:ea typeface="Menlo Regular"/>
                <a:cs typeface="Menlo Regular"/>
                <a:sym typeface="Menlo Regular"/>
              </a:rPr>
              <a:t>{4, 1, 3, 6, 2, 9}</a:t>
            </a:r>
            <a:r>
              <a:t>.</a:t>
            </a:r>
          </a:p>
          <a:p>
            <a:pPr marL="457200" indent="-317500" defTabSz="457200">
              <a:buClr>
                <a:srgbClr val="333333"/>
              </a:buClr>
              <a:buSzPct val="100000"/>
              <a:buFont typeface="Helvetica"/>
              <a:buChar char="•"/>
              <a:defRPr sz="1200">
                <a:solidFill>
                  <a:srgbClr val="333333"/>
                </a:solidFill>
              </a:defRPr>
            </a:pPr>
            <a:r>
              <a:t>	The call </a:t>
            </a:r>
            <a:r>
              <a:rPr>
                <a:latin typeface="Menlo Regular"/>
                <a:ea typeface="Menlo Regular"/>
                <a:cs typeface="Menlo Regular"/>
                <a:sym typeface="Menlo Regular"/>
              </a:rPr>
              <a:t>divBySum(arr, 3)</a:t>
            </a:r>
            <a:r>
              <a:t> will return </a:t>
            </a:r>
            <a:r>
              <a:rPr>
                <a:latin typeface="Menlo Regular"/>
                <a:ea typeface="Menlo Regular"/>
                <a:cs typeface="Menlo Regular"/>
                <a:sym typeface="Menlo Regular"/>
              </a:rPr>
              <a:t>18</a:t>
            </a:r>
            <a:r>
              <a:t>, which is the sum of </a:t>
            </a:r>
            <a:r>
              <a:rPr>
                <a:latin typeface="Menlo Regular"/>
                <a:ea typeface="Menlo Regular"/>
                <a:cs typeface="Menlo Regular"/>
                <a:sym typeface="Menlo Regular"/>
              </a:rPr>
              <a:t>3</a:t>
            </a:r>
            <a:r>
              <a:t>, </a:t>
            </a:r>
            <a:r>
              <a:rPr>
                <a:latin typeface="Menlo Regular"/>
                <a:ea typeface="Menlo Regular"/>
                <a:cs typeface="Menlo Regular"/>
                <a:sym typeface="Menlo Regular"/>
              </a:rPr>
              <a:t>6</a:t>
            </a:r>
            <a:r>
              <a:t>, and </a:t>
            </a:r>
            <a:r>
              <a:rPr>
                <a:latin typeface="Menlo Regular"/>
                <a:ea typeface="Menlo Regular"/>
                <a:cs typeface="Menlo Regular"/>
                <a:sym typeface="Menlo Regular"/>
              </a:rPr>
              <a:t>9</a:t>
            </a:r>
            <a:r>
              <a:t>, since those are the only integers in </a:t>
            </a:r>
            <a:r>
              <a:rPr>
                <a:latin typeface="Menlo Regular"/>
                <a:ea typeface="Menlo Regular"/>
                <a:cs typeface="Menlo Regular"/>
                <a:sym typeface="Menlo Regular"/>
              </a:rPr>
              <a:t>arr</a:t>
            </a:r>
            <a:r>
              <a:t> that are divisible by </a:t>
            </a:r>
            <a:r>
              <a:rPr>
                <a:latin typeface="Menlo Regular"/>
                <a:ea typeface="Menlo Regular"/>
                <a:cs typeface="Menlo Regular"/>
                <a:sym typeface="Menlo Regular"/>
              </a:rPr>
              <a:t>3</a:t>
            </a:r>
            <a:r>
              <a:t>.</a:t>
            </a:r>
          </a:p>
          <a:p>
            <a:pPr marL="457200" indent="-317500" defTabSz="457200">
              <a:buClr>
                <a:srgbClr val="333333"/>
              </a:buClr>
              <a:buSzPct val="100000"/>
              <a:buFont typeface="Helvetica"/>
              <a:buChar char="•"/>
              <a:defRPr sz="1200">
                <a:solidFill>
                  <a:srgbClr val="333333"/>
                </a:solidFill>
              </a:defRPr>
            </a:pPr>
            <a:r>
              <a:t>	The call </a:t>
            </a:r>
            <a:r>
              <a:rPr>
                <a:latin typeface="Menlo Regular"/>
                <a:ea typeface="Menlo Regular"/>
                <a:cs typeface="Menlo Regular"/>
                <a:sym typeface="Menlo Regular"/>
              </a:rPr>
              <a:t>divBySum(arr, 5)</a:t>
            </a:r>
            <a:r>
              <a:t> will return </a:t>
            </a:r>
            <a:r>
              <a:rPr>
                <a:latin typeface="Menlo Regular"/>
                <a:ea typeface="Menlo Regular"/>
                <a:cs typeface="Menlo Regular"/>
                <a:sym typeface="Menlo Regular"/>
              </a:rPr>
              <a:t>0</a:t>
            </a:r>
            <a:r>
              <a:t>, since none of the integers in </a:t>
            </a:r>
            <a:r>
              <a:rPr>
                <a:latin typeface="Menlo Regular"/>
                <a:ea typeface="Menlo Regular"/>
                <a:cs typeface="Menlo Regular"/>
                <a:sym typeface="Menlo Regular"/>
              </a:rPr>
              <a:t>arr</a:t>
            </a:r>
            <a:r>
              <a:t> are divisible by </a:t>
            </a:r>
            <a:r>
              <a:rPr>
                <a:latin typeface="Menlo Regular"/>
                <a:ea typeface="Menlo Regular"/>
                <a:cs typeface="Menlo Regular"/>
                <a:sym typeface="Menlo Regular"/>
              </a:rPr>
              <a:t>5</a:t>
            </a:r>
            <a:r>
              <a:t>.</a:t>
            </a:r>
          </a:p>
          <a:p>
            <a:pPr defTabSz="457200">
              <a:defRPr sz="1200">
                <a:solidFill>
                  <a:srgbClr val="333333"/>
                </a:solidFill>
              </a:defRPr>
            </a:pPr>
          </a:p>
          <a:p>
            <a:pPr defTabSz="457200">
              <a:spcBef>
                <a:spcPts val="1400"/>
              </a:spcBef>
              <a:defRPr sz="1200">
                <a:solidFill>
                  <a:srgbClr val="333333"/>
                </a:solidFill>
              </a:defRPr>
            </a:pPr>
            <a:r>
              <a:t>Complete the </a:t>
            </a:r>
            <a:r>
              <a:rPr>
                <a:latin typeface="Menlo Regular"/>
                <a:ea typeface="Menlo Regular"/>
                <a:cs typeface="Menlo Regular"/>
                <a:sym typeface="Menlo Regular"/>
              </a:rPr>
              <a:t>divBySum</a:t>
            </a:r>
            <a:r>
              <a:t> method using an enhanced </a:t>
            </a:r>
            <a:r>
              <a:rPr>
                <a:latin typeface="Menlo Regular"/>
                <a:ea typeface="Menlo Regular"/>
                <a:cs typeface="Menlo Regular"/>
                <a:sym typeface="Menlo Regular"/>
              </a:rPr>
              <a:t>for</a:t>
            </a:r>
            <a:r>
              <a:t> loop. Assume that </a:t>
            </a:r>
            <a:r>
              <a:rPr>
                <a:latin typeface="Menlo Regular"/>
                <a:ea typeface="Menlo Regular"/>
                <a:cs typeface="Menlo Regular"/>
                <a:sym typeface="Menlo Regular"/>
              </a:rPr>
              <a:t>arr</a:t>
            </a:r>
            <a:r>
              <a:t> is properly declared and initialized. The method must use an enhanced </a:t>
            </a:r>
            <a:r>
              <a:rPr>
                <a:latin typeface="Menlo Regular"/>
                <a:ea typeface="Menlo Regular"/>
                <a:cs typeface="Menlo Regular"/>
                <a:sym typeface="Menlo Regular"/>
              </a:rPr>
              <a:t>for</a:t>
            </a:r>
            <a:r>
              <a:t> loop to earn full credit.</a:t>
            </a:r>
          </a:p>
        </p:txBody>
      </p:sp>
      <p:sp>
        <p:nvSpPr>
          <p:cNvPr id="197" name="Be sure to… Silently read through the instructions below to a free response question. Write down any questions in your notes."/>
          <p:cNvSpPr txBox="1"/>
          <p:nvPr/>
        </p:nvSpPr>
        <p:spPr>
          <a:xfrm>
            <a:off x="921902" y="1270155"/>
            <a:ext cx="7300196"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rPr>
                <a:solidFill>
                  <a:schemeClr val="accent1">
                    <a:lumOff val="-6117"/>
                  </a:schemeClr>
                </a:solidFill>
              </a:rPr>
              <a:t>Be sure to…</a:t>
            </a:r>
            <a:r>
              <a:t> Silently read through the instructions below to a free response question. Write down any questions in your notes.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Double-click to edit"/>
          <p:cNvSpPr txBox="1"/>
          <p:nvPr>
            <p:ph type="title"/>
          </p:nvPr>
        </p:nvSpPr>
        <p:spPr>
          <a:prstGeom prst="rect">
            <a:avLst/>
          </a:prstGeom>
        </p:spPr>
        <p:txBody>
          <a:bodyPr/>
          <a:lstStyle/>
          <a:p>
            <a:pPr defTabSz="886968">
              <a:defRPr sz="2910"/>
            </a:pPr>
          </a:p>
        </p:txBody>
      </p:sp>
      <p:grpSp>
        <p:nvGrpSpPr>
          <p:cNvPr id="206" name="Google Shape;118;p19"/>
          <p:cNvGrpSpPr/>
          <p:nvPr/>
        </p:nvGrpSpPr>
        <p:grpSpPr>
          <a:xfrm>
            <a:off x="2119861" y="42840"/>
            <a:ext cx="5092944" cy="745623"/>
            <a:chOff x="-1" y="0"/>
            <a:chExt cx="5092942" cy="745622"/>
          </a:xfrm>
        </p:grpSpPr>
        <p:sp>
          <p:nvSpPr>
            <p:cNvPr id="202" name="Rectangle"/>
            <p:cNvSpPr/>
            <p:nvPr/>
          </p:nvSpPr>
          <p:spPr>
            <a:xfrm>
              <a:off x="-2" y="0"/>
              <a:ext cx="4546963" cy="745623"/>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5" name="Do now…"/>
            <p:cNvGrpSpPr/>
            <p:nvPr/>
          </p:nvGrpSpPr>
          <p:grpSpPr>
            <a:xfrm>
              <a:off x="9457" y="9458"/>
              <a:ext cx="5083485" cy="726706"/>
              <a:chOff x="0" y="0"/>
              <a:chExt cx="5083483" cy="726705"/>
            </a:xfrm>
          </p:grpSpPr>
          <p:sp>
            <p:nvSpPr>
              <p:cNvPr id="203" name="Rectangle"/>
              <p:cNvSpPr/>
              <p:nvPr/>
            </p:nvSpPr>
            <p:spPr>
              <a:xfrm>
                <a:off x="-1" y="-1"/>
                <a:ext cx="5083485" cy="726707"/>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4" name="How to grade a free response question"/>
              <p:cNvSpPr txBox="1"/>
              <p:nvPr/>
            </p:nvSpPr>
            <p:spPr>
              <a:xfrm>
                <a:off x="12699" y="12699"/>
                <a:ext cx="5058085" cy="7013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431075">
                  <a:defRPr sz="1700">
                    <a:latin typeface="+mn-lt"/>
                    <a:ea typeface="+mn-ea"/>
                    <a:cs typeface="+mn-cs"/>
                    <a:sym typeface="Arial"/>
                  </a:defRPr>
                </a:lvl1pPr>
              </a:lstStyle>
              <a:p>
                <a:pPr/>
                <a:r>
                  <a:t>How to grade a free response question</a:t>
                </a:r>
              </a:p>
            </p:txBody>
          </p:sp>
        </p:grpSp>
      </p:grpSp>
      <p:sp>
        <p:nvSpPr>
          <p:cNvPr id="207" name="Be sure to……"/>
          <p:cNvSpPr txBox="1"/>
          <p:nvPr/>
        </p:nvSpPr>
        <p:spPr>
          <a:xfrm>
            <a:off x="1380016" y="1090707"/>
            <a:ext cx="7772833" cy="142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5">
                    <a:satOff val="-3088"/>
                    <a:lumOff val="12696"/>
                  </a:schemeClr>
                </a:solidFill>
              </a:defRPr>
            </a:pPr>
            <a:r>
              <a:t>Be sure to…</a:t>
            </a:r>
          </a:p>
          <a:p>
            <a:pPr marL="228600" indent="-228600">
              <a:buSzPct val="100000"/>
              <a:buAutoNum type="arabicPeriod" startAt="1"/>
              <a:defRPr sz="1200">
                <a:solidFill>
                  <a:schemeClr val="accent1">
                    <a:lumOff val="-6117"/>
                  </a:schemeClr>
                </a:solidFill>
              </a:defRPr>
            </a:pPr>
            <a:r>
              <a:t>Read the </a:t>
            </a:r>
            <a:r>
              <a:rPr>
                <a:solidFill>
                  <a:schemeClr val="accent5"/>
                </a:solidFill>
              </a:rPr>
              <a:t>question scoring rubric</a:t>
            </a:r>
            <a:r>
              <a:t> (below).  </a:t>
            </a:r>
          </a:p>
          <a:p>
            <a:pPr marL="228600" indent="-228600">
              <a:buSzPct val="100000"/>
              <a:buAutoNum type="arabicPeriod" startAt="1"/>
              <a:defRPr sz="1200">
                <a:solidFill>
                  <a:schemeClr val="accent1">
                    <a:lumOff val="-6117"/>
                  </a:schemeClr>
                </a:solidFill>
              </a:defRPr>
            </a:pPr>
            <a:r>
              <a:t>Examine the student’s solution (handout).</a:t>
            </a:r>
          </a:p>
          <a:p>
            <a:pPr marL="228600" indent="-228600">
              <a:buSzPct val="100000"/>
              <a:buAutoNum type="arabicPeriod" startAt="1"/>
              <a:defRPr sz="1200">
                <a:solidFill>
                  <a:schemeClr val="accent1">
                    <a:lumOff val="-6117"/>
                  </a:schemeClr>
                </a:solidFill>
              </a:defRPr>
            </a:pPr>
            <a:r>
              <a:t>On the back page of your worksheet,</a:t>
            </a:r>
          </a:p>
          <a:p>
            <a:pPr lvl="6" marL="469900" indent="-228600">
              <a:buSzPct val="100000"/>
              <a:buAutoNum type="alphaUcPeriod" startAt="1"/>
              <a:defRPr sz="1200">
                <a:solidFill>
                  <a:schemeClr val="accent1">
                    <a:lumOff val="-6117"/>
                  </a:schemeClr>
                </a:solidFill>
              </a:defRPr>
            </a:pPr>
            <a:r>
              <a:t>use the </a:t>
            </a:r>
            <a:r>
              <a:rPr>
                <a:solidFill>
                  <a:schemeClr val="accent5"/>
                </a:solidFill>
              </a:rPr>
              <a:t>penalty points guidelines</a:t>
            </a:r>
            <a:r>
              <a:t> and </a:t>
            </a:r>
            <a:r>
              <a:rPr>
                <a:solidFill>
                  <a:schemeClr val="accent5"/>
                </a:solidFill>
              </a:rPr>
              <a:t>rubric criteria</a:t>
            </a:r>
            <a:r>
              <a:t> to assign a grade to this student’s work, citing specific reasons to justify your grade.</a:t>
            </a:r>
          </a:p>
          <a:p>
            <a:pPr lvl="6" marL="469900" indent="-228600">
              <a:buSzPct val="100000"/>
              <a:buAutoNum type="alphaUcPeriod" startAt="1"/>
              <a:defRPr sz="1200">
                <a:solidFill>
                  <a:schemeClr val="accent1">
                    <a:lumOff val="-6117"/>
                  </a:schemeClr>
                </a:solidFill>
              </a:defRPr>
            </a:pPr>
            <a:r>
              <a:t> Remember: You can give points for the reasons below and also take points away.</a:t>
            </a:r>
          </a:p>
          <a:p>
            <a:pPr marL="228600" indent="-228600">
              <a:buSzPct val="100000"/>
              <a:buAutoNum type="arabicPeriod" startAt="1"/>
              <a:defRPr sz="1200">
                <a:solidFill>
                  <a:schemeClr val="accent1">
                    <a:lumOff val="-6117"/>
                  </a:schemeClr>
                </a:solidFill>
              </a:defRPr>
            </a:pPr>
            <a:r>
              <a:t>Be prepared to share out.</a:t>
            </a:r>
          </a:p>
        </p:txBody>
      </p:sp>
      <p:pic>
        <p:nvPicPr>
          <p:cNvPr id="208" name="original.png.jpeg" descr="original.png.jpeg"/>
          <p:cNvPicPr>
            <a:picLocks noChangeAspect="1"/>
          </p:cNvPicPr>
          <p:nvPr/>
        </p:nvPicPr>
        <p:blipFill>
          <a:blip r:embed="rId3">
            <a:extLst/>
          </a:blip>
          <a:stretch>
            <a:fillRect/>
          </a:stretch>
        </p:blipFill>
        <p:spPr>
          <a:xfrm>
            <a:off x="5826793" y="2957801"/>
            <a:ext cx="2877290" cy="1327980"/>
          </a:xfrm>
          <a:prstGeom prst="rect">
            <a:avLst/>
          </a:prstGeom>
          <a:ln w="12700">
            <a:miter lim="400000"/>
          </a:ln>
        </p:spPr>
      </p:pic>
      <p:sp>
        <p:nvSpPr>
          <p:cNvPr id="209" name="Canonical solution:"/>
          <p:cNvSpPr txBox="1"/>
          <p:nvPr/>
        </p:nvSpPr>
        <p:spPr>
          <a:xfrm>
            <a:off x="5737774" y="2631645"/>
            <a:ext cx="1426643" cy="355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defRPr b="1" sz="1200">
                <a:solidFill>
                  <a:srgbClr val="333333"/>
                </a:solidFill>
              </a:defRPr>
            </a:lvl1pPr>
          </a:lstStyle>
          <a:p>
            <a:pPr/>
            <a:r>
              <a:t>Canonical solution:</a:t>
            </a:r>
          </a:p>
        </p:txBody>
      </p:sp>
      <p:graphicFrame>
        <p:nvGraphicFramePr>
          <p:cNvPr id="210" name="Table"/>
          <p:cNvGraphicFramePr/>
          <p:nvPr/>
        </p:nvGraphicFramePr>
        <p:xfrm>
          <a:off x="1133744" y="2957801"/>
          <a:ext cx="5981701" cy="13970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787102"/>
                <a:gridCol w="1899033"/>
                <a:gridCol w="1422079"/>
              </a:tblGrid>
              <a:tr h="288671">
                <a:tc>
                  <a:txBody>
                    <a:bodyPr/>
                    <a:lstStyle/>
                    <a:p>
                      <a:pPr algn="l" defTabSz="457200">
                        <a:defRPr b="0" sz="1800">
                          <a:solidFill>
                            <a:srgbClr val="000000"/>
                          </a:solidFill>
                        </a:defRPr>
                      </a:pPr>
                      <a:r>
                        <a:rPr b="1" sz="800">
                          <a:latin typeface="Helvetica Neue"/>
                          <a:ea typeface="Helvetica Neue"/>
                          <a:cs typeface="Helvetica Neue"/>
                          <a:sym typeface="Helvetica Neue"/>
                        </a:rPr>
                        <a:t>Points earned</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a:solidFill>
                        <a:srgbClr val="000000"/>
                      </a:solidFill>
                      <a:miter lim="400000"/>
                    </a:lnB>
                    <a:solidFill>
                      <a:srgbClr val="BEC0BF"/>
                    </a:solidFill>
                  </a:tcPr>
                </a:tc>
                <a:tc>
                  <a:txBody>
                    <a:bodyPr/>
                    <a:lstStyle/>
                    <a:p>
                      <a:pPr algn="l" defTabSz="457200">
                        <a:defRPr b="0" sz="1800">
                          <a:solidFill>
                            <a:srgbClr val="000000"/>
                          </a:solidFill>
                        </a:defRPr>
                      </a:pPr>
                      <a:r>
                        <a:rPr b="1" sz="800">
                          <a:latin typeface="Helvetica Neue"/>
                          <a:ea typeface="Helvetica Neue"/>
                          <a:cs typeface="Helvetica Neue"/>
                          <a:sym typeface="Helvetica Neue"/>
                        </a:rPr>
                        <a:t>Rubric criteria</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a:solidFill>
                        <a:srgbClr val="000000"/>
                      </a:solidFill>
                      <a:miter lim="400000"/>
                    </a:lnB>
                    <a:solidFill>
                      <a:srgbClr val="BEC0BF"/>
                    </a:solidFill>
                  </a:tcPr>
                </a:tc>
                <a:tc>
                  <a:txBody>
                    <a:bodyPr/>
                    <a:lstStyle/>
                    <a:p>
                      <a:pPr algn="l" defTabSz="457200">
                        <a:defRPr b="0" sz="1800">
                          <a:solidFill>
                            <a:srgbClr val="000000"/>
                          </a:solidFill>
                        </a:defRPr>
                      </a:pPr>
                      <a:r>
                        <a:rPr b="1" sz="800">
                          <a:latin typeface="Helvetica Neue"/>
                          <a:ea typeface="Helvetica Neue"/>
                          <a:cs typeface="Helvetica Neue"/>
                          <a:sym typeface="Helvetica Neue"/>
                        </a:rPr>
                        <a:t>Response does not earn points if it</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a:solidFill>
                        <a:srgbClr val="000000"/>
                      </a:solidFill>
                      <a:miter lim="400000"/>
                    </a:lnB>
                    <a:solidFill>
                      <a:srgbClr val="BEC0BF"/>
                    </a:solidFill>
                  </a:tcPr>
                </a:tc>
              </a:tr>
              <a:tr h="288671">
                <a:tc>
                  <a:txBody>
                    <a:bodyPr/>
                    <a:lstStyle/>
                    <a:p>
                      <a:pPr algn="l" defTabSz="457200">
                        <a:defRPr sz="1800">
                          <a:solidFill>
                            <a:srgbClr val="000000"/>
                          </a:solidFill>
                        </a:defRPr>
                      </a:pPr>
                      <a:r>
                        <a:rPr sz="1000">
                          <a:latin typeface="Helvetica Neue"/>
                          <a:ea typeface="Helvetica Neue"/>
                          <a:cs typeface="Helvetica Neue"/>
                          <a:sym typeface="Helvetica Neue"/>
                        </a:rPr>
                        <a:t>+1</a:t>
                      </a:r>
                    </a:p>
                  </a:txBody>
                  <a:tcPr marL="50800" marR="50800" marT="50800" marB="50800" anchor="t" anchorCtr="0" horzOverflow="overflow">
                    <a:lnL w="4445">
                      <a:solidFill>
                        <a:srgbClr val="000000"/>
                      </a:solidFill>
                      <a:miter lim="400000"/>
                    </a:lnL>
                    <a:lnR>
                      <a:solidFill>
                        <a:srgbClr val="000000"/>
                      </a:solidFill>
                      <a:miter lim="400000"/>
                    </a:lnR>
                    <a:lnT>
                      <a:solidFill>
                        <a:srgbClr val="000000"/>
                      </a:solidFill>
                      <a:miter lim="400000"/>
                    </a:lnT>
                    <a:lnB w="4445">
                      <a:solidFill>
                        <a:srgbClr val="000000"/>
                      </a:solidFill>
                      <a:miter lim="400000"/>
                    </a:lnB>
                    <a:noFill/>
                  </a:tcPr>
                </a:tc>
                <a:tc>
                  <a:txBody>
                    <a:bodyPr/>
                    <a:lstStyle/>
                    <a:p>
                      <a:pPr algn="l" defTabSz="457200">
                        <a:defRPr sz="800">
                          <a:solidFill>
                            <a:srgbClr val="000000"/>
                          </a:solidFill>
                          <a:latin typeface="Helvetica Neue"/>
                          <a:ea typeface="Helvetica Neue"/>
                          <a:cs typeface="Helvetica Neue"/>
                          <a:sym typeface="Helvetica Neue"/>
                        </a:defRPr>
                      </a:pPr>
                      <a:r>
                        <a:t>Traverse all elements of </a:t>
                      </a:r>
                      <a:r>
                        <a:rPr>
                          <a:latin typeface="Courier New"/>
                          <a:ea typeface="Courier New"/>
                          <a:cs typeface="Courier New"/>
                          <a:sym typeface="Courier New"/>
                        </a:rPr>
                        <a:t>arr</a:t>
                      </a:r>
                      <a:r>
                        <a:t> using an enhanced for loop</a:t>
                      </a:r>
                    </a:p>
                  </a:txBody>
                  <a:tcPr marL="50800" marR="50800" marT="50800" marB="50800" anchor="t" anchorCtr="0" horzOverflow="overflow">
                    <a:lnL>
                      <a:solidFill>
                        <a:srgbClr val="000000"/>
                      </a:solidFill>
                      <a:miter lim="400000"/>
                    </a:lnL>
                    <a:lnR>
                      <a:solidFill>
                        <a:srgbClr val="000000"/>
                      </a:solidFill>
                      <a:miter lim="400000"/>
                    </a:lnR>
                    <a:lnT>
                      <a:solidFill>
                        <a:srgbClr val="000000"/>
                      </a:solidFill>
                      <a:miter lim="400000"/>
                    </a:lnT>
                    <a:lnB>
                      <a:solidFill>
                        <a:srgbClr val="000000"/>
                      </a:solidFill>
                      <a:miter lim="400000"/>
                    </a:lnB>
                    <a:noFill/>
                  </a:tcPr>
                </a:tc>
                <a:tc>
                  <a:txBody>
                    <a:bodyPr/>
                    <a:lstStyle/>
                    <a:p>
                      <a:pPr algn="l" defTabSz="457200">
                        <a:defRPr sz="1800">
                          <a:solidFill>
                            <a:srgbClr val="000000"/>
                          </a:solidFill>
                        </a:defRPr>
                      </a:pPr>
                      <a:r>
                        <a:rPr sz="800">
                          <a:latin typeface="Helvetica Neue"/>
                          <a:ea typeface="Helvetica Neue"/>
                          <a:cs typeface="Helvetica Neue"/>
                          <a:sym typeface="Helvetica Neue"/>
                        </a:rPr>
                        <a:t>confuses array access with collection access</a:t>
                      </a:r>
                    </a:p>
                  </a:txBody>
                  <a:tcPr marL="50800" marR="50800" marT="50800" marB="50800" anchor="t" anchorCtr="0" horzOverflow="overflow">
                    <a:lnL>
                      <a:solidFill>
                        <a:srgbClr val="000000"/>
                      </a:solidFill>
                      <a:miter lim="400000"/>
                    </a:lnL>
                    <a:lnR w="4445">
                      <a:solidFill>
                        <a:srgbClr val="000000"/>
                      </a:solidFill>
                      <a:miter lim="400000"/>
                    </a:lnR>
                    <a:lnT>
                      <a:solidFill>
                        <a:srgbClr val="000000"/>
                      </a:solidFill>
                      <a:miter lim="400000"/>
                    </a:lnT>
                    <a:lnB w="4445">
                      <a:solidFill>
                        <a:srgbClr val="000000"/>
                      </a:solidFill>
                      <a:miter lim="400000"/>
                    </a:lnB>
                    <a:noFill/>
                  </a:tcPr>
                </a:tc>
              </a:tr>
              <a:tr h="288671">
                <a:tc>
                  <a:txBody>
                    <a:bodyPr/>
                    <a:lstStyle/>
                    <a:p>
                      <a:pPr algn="l" defTabSz="457200">
                        <a:defRPr sz="1800">
                          <a:solidFill>
                            <a:srgbClr val="000000"/>
                          </a:solidFill>
                        </a:defRPr>
                      </a:pPr>
                      <a:r>
                        <a:rPr sz="1000">
                          <a:latin typeface="Helvetica Neue"/>
                          <a:ea typeface="Helvetica Neue"/>
                          <a:cs typeface="Helvetica Neue"/>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5F5F5"/>
                    </a:solidFill>
                  </a:tcPr>
                </a:tc>
                <a:tc>
                  <a:txBody>
                    <a:bodyPr/>
                    <a:lstStyle/>
                    <a:p>
                      <a:pPr algn="l" defTabSz="457200">
                        <a:defRPr sz="800">
                          <a:solidFill>
                            <a:srgbClr val="000000"/>
                          </a:solidFill>
                          <a:latin typeface="Helvetica Neue"/>
                          <a:ea typeface="Helvetica Neue"/>
                          <a:cs typeface="Helvetica Neue"/>
                          <a:sym typeface="Helvetica Neue"/>
                        </a:defRPr>
                      </a:pPr>
                      <a:r>
                        <a:t>Identifies elements in </a:t>
                      </a:r>
                      <a:r>
                        <a:rPr>
                          <a:latin typeface="Courier New"/>
                          <a:ea typeface="Courier New"/>
                          <a:cs typeface="Courier New"/>
                          <a:sym typeface="Courier New"/>
                        </a:rPr>
                        <a:t>arr</a:t>
                      </a:r>
                      <a:r>
                        <a:t> that are divisible by </a:t>
                      </a:r>
                      <a:r>
                        <a:rPr>
                          <a:latin typeface="Courier New"/>
                          <a:ea typeface="Courier New"/>
                          <a:cs typeface="Courier New"/>
                          <a:sym typeface="Courier New"/>
                        </a:rPr>
                        <a:t>num</a:t>
                      </a:r>
                      <a:r>
                        <a:t>.</a:t>
                      </a:r>
                    </a:p>
                  </a:txBody>
                  <a:tcPr marL="50800" marR="50800" marT="50800" marB="50800" anchor="t" anchorCtr="0" horzOverflow="overflow">
                    <a:lnL w="4445">
                      <a:solidFill>
                        <a:srgbClr val="000000"/>
                      </a:solidFill>
                      <a:miter lim="400000"/>
                    </a:lnL>
                    <a:lnR w="4445">
                      <a:solidFill>
                        <a:srgbClr val="000000"/>
                      </a:solidFill>
                      <a:miter lim="400000"/>
                    </a:lnR>
                    <a:lnT>
                      <a:solidFill>
                        <a:srgbClr val="000000"/>
                      </a:solidFill>
                      <a:miter lim="400000"/>
                    </a:lnT>
                    <a:lnB w="4445">
                      <a:solidFill>
                        <a:srgbClr val="000000"/>
                      </a:solidFill>
                      <a:miter lim="400000"/>
                    </a:lnB>
                    <a:solidFill>
                      <a:srgbClr val="F5F5F5"/>
                    </a:solidFill>
                  </a:tcPr>
                </a:tc>
                <a:tc>
                  <a:txBody>
                    <a:bodyPr/>
                    <a:lstStyle/>
                    <a:p>
                      <a:pPr algn="l" defTabSz="457200">
                        <a:defRPr>
                          <a:solidFill>
                            <a:srgbClr val="000000"/>
                          </a:solidFill>
                          <a:latin typeface="Helvetica Neue"/>
                          <a:ea typeface="Helvetica Neue"/>
                          <a:cs typeface="Helvetica Neue"/>
                          <a:sym typeface="Helvetica Neue"/>
                        </a:defRPr>
                      </a:pP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solidFill>
                      <a:srgbClr val="F5F5F5"/>
                    </a:solidFill>
                  </a:tcPr>
                </a:tc>
              </a:tr>
              <a:tr h="288671">
                <a:tc>
                  <a:txBody>
                    <a:bodyPr/>
                    <a:lstStyle/>
                    <a:p>
                      <a:pPr algn="l" defTabSz="457200">
                        <a:defRPr sz="1800">
                          <a:solidFill>
                            <a:srgbClr val="000000"/>
                          </a:solidFill>
                        </a:defRPr>
                      </a:pPr>
                      <a:r>
                        <a:rPr sz="1000">
                          <a:latin typeface="Helvetica Neue"/>
                          <a:ea typeface="Helvetica Neue"/>
                          <a:cs typeface="Helvetica Neue"/>
                          <a:sym typeface="Helvetica Neue"/>
                        </a:rPr>
                        <a:t>+1</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sz="800">
                          <a:solidFill>
                            <a:srgbClr val="000000"/>
                          </a:solidFill>
                          <a:latin typeface="Helvetica Neue"/>
                          <a:ea typeface="Helvetica Neue"/>
                          <a:cs typeface="Helvetica Neue"/>
                          <a:sym typeface="Helvetica Neue"/>
                        </a:defRPr>
                      </a:pPr>
                      <a:r>
                        <a:t>Correctly increments </a:t>
                      </a:r>
                      <a:r>
                        <a:rPr>
                          <a:latin typeface="Courier New"/>
                          <a:ea typeface="Courier New"/>
                          <a:cs typeface="Courier New"/>
                          <a:sym typeface="Courier New"/>
                        </a:rPr>
                        <a:t>sum</a:t>
                      </a:r>
                      <a:r>
                        <a:t>.</a:t>
                      </a: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c>
                  <a:txBody>
                    <a:bodyPr/>
                    <a:lstStyle/>
                    <a:p>
                      <a:pPr algn="l" defTabSz="457200">
                        <a:defRPr>
                          <a:solidFill>
                            <a:srgbClr val="000000"/>
                          </a:solidFill>
                          <a:latin typeface="Helvetica Neue"/>
                          <a:ea typeface="Helvetica Neue"/>
                          <a:cs typeface="Helvetica Neue"/>
                          <a:sym typeface="Helvetica Neue"/>
                        </a:defRPr>
                      </a:pPr>
                    </a:p>
                  </a:txBody>
                  <a:tcPr marL="50800" marR="50800" marT="50800" marB="50800" anchor="t" anchorCtr="0" horzOverflow="overflow">
                    <a:lnL w="4445">
                      <a:solidFill>
                        <a:srgbClr val="000000"/>
                      </a:solidFill>
                      <a:miter lim="400000"/>
                    </a:lnL>
                    <a:lnR w="4445">
                      <a:solidFill>
                        <a:srgbClr val="000000"/>
                      </a:solidFill>
                      <a:miter lim="400000"/>
                    </a:lnR>
                    <a:lnT w="4445">
                      <a:solidFill>
                        <a:srgbClr val="000000"/>
                      </a:solidFill>
                      <a:miter lim="400000"/>
                    </a:lnT>
                    <a:lnB w="4445">
                      <a:solidFill>
                        <a:srgbClr val="000000"/>
                      </a:solidFill>
                      <a:miter lim="400000"/>
                    </a:lnB>
                    <a:noFill/>
                  </a:tcPr>
                </a:tc>
              </a:tr>
            </a:tbl>
          </a:graphicData>
        </a:graphic>
      </p:graphicFrame>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7">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2" fill="hold">
                                  <p:stCondLst>
                                    <p:cond delay="0"/>
                                  </p:stCondLst>
                                  <p:iterate type="el" backwards="0">
                                    <p:tmAbs val="0"/>
                                  </p:iterate>
                                  <p:childTnLst>
                                    <p:set>
                                      <p:cBhvr>
                                        <p:cTn id="36" fill="hold"/>
                                        <p:tgtEl>
                                          <p:spTgt spid="20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3" fill="hold">
                                  <p:stCondLst>
                                    <p:cond delay="0"/>
                                  </p:stCondLst>
                                  <p:iterate type="el" backwards="0">
                                    <p:tmAbs val="0"/>
                                  </p:iterate>
                                  <p:childTnLst>
                                    <p:set>
                                      <p:cBhvr>
                                        <p:cTn id="40" fill="hold"/>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9" grpId="2"/>
      <p:bldP build="whole" bldLvl="1" animBg="1" rev="0" advAuto="0" spid="208" grpId="3"/>
      <p:bldP build="p" bldLvl="5" animBg="1" rev="0" advAuto="0" spid="207"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8" name="Google Shape;118;p19"/>
          <p:cNvGrpSpPr/>
          <p:nvPr/>
        </p:nvGrpSpPr>
        <p:grpSpPr>
          <a:xfrm>
            <a:off x="2448811" y="72865"/>
            <a:ext cx="6244203" cy="914171"/>
            <a:chOff x="-1" y="0"/>
            <a:chExt cx="6244202" cy="914170"/>
          </a:xfrm>
        </p:grpSpPr>
        <p:sp>
          <p:nvSpPr>
            <p:cNvPr id="214" name="Rectangle"/>
            <p:cNvSpPr/>
            <p:nvPr/>
          </p:nvSpPr>
          <p:spPr>
            <a:xfrm>
              <a:off x="-2" y="0"/>
              <a:ext cx="5574802" cy="914171"/>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7" name="Do now…"/>
            <p:cNvGrpSpPr/>
            <p:nvPr/>
          </p:nvGrpSpPr>
          <p:grpSpPr>
            <a:xfrm>
              <a:off x="11594" y="11594"/>
              <a:ext cx="6232608" cy="890981"/>
              <a:chOff x="-1" y="-1"/>
              <a:chExt cx="6232606" cy="890979"/>
            </a:xfrm>
          </p:grpSpPr>
          <p:sp>
            <p:nvSpPr>
              <p:cNvPr id="215" name="Rectangle"/>
              <p:cNvSpPr/>
              <p:nvPr/>
            </p:nvSpPr>
            <p:spPr>
              <a:xfrm>
                <a:off x="-2" y="-2"/>
                <a:ext cx="6232608" cy="89098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6" name="Mini-lesson…"/>
              <p:cNvSpPr txBox="1"/>
              <p:nvPr/>
            </p:nvSpPr>
            <p:spPr>
              <a:xfrm>
                <a:off x="15569" y="15569"/>
                <a:ext cx="6201466" cy="859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Independent work: </a:t>
                </a:r>
              </a:p>
            </p:txBody>
          </p:sp>
        </p:grpSp>
      </p:grpSp>
      <p:sp>
        <p:nvSpPr>
          <p:cNvPr id="219" name="For each problem on workhseet, be sure to……"/>
          <p:cNvSpPr txBox="1"/>
          <p:nvPr/>
        </p:nvSpPr>
        <p:spPr>
          <a:xfrm>
            <a:off x="970610" y="1601821"/>
            <a:ext cx="6930241" cy="2654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600">
                <a:solidFill>
                  <a:schemeClr val="accent5">
                    <a:satOff val="-3088"/>
                    <a:lumOff val="12696"/>
                  </a:schemeClr>
                </a:solidFill>
              </a:defRPr>
            </a:pPr>
            <a:r>
              <a:rPr>
                <a:solidFill>
                  <a:srgbClr val="FF2600"/>
                </a:solidFill>
              </a:rPr>
              <a:t>For each problem on workhseet, </a:t>
            </a:r>
            <a:r>
              <a:t>be sure to…</a:t>
            </a:r>
          </a:p>
          <a:p>
            <a:pPr marL="228600" indent="-228600">
              <a:buSzPct val="100000"/>
              <a:buAutoNum type="arabicPeriod" startAt="1"/>
              <a:defRPr sz="1600">
                <a:solidFill>
                  <a:schemeClr val="accent1">
                    <a:lumOff val="-6117"/>
                  </a:schemeClr>
                </a:solidFill>
              </a:defRPr>
            </a:pPr>
            <a:r>
              <a:t>Carefully read the </a:t>
            </a:r>
            <a:r>
              <a:rPr>
                <a:solidFill>
                  <a:schemeClr val="accent5"/>
                </a:solidFill>
              </a:rPr>
              <a:t>question prompt</a:t>
            </a:r>
            <a:r>
              <a:t>.</a:t>
            </a:r>
          </a:p>
          <a:p>
            <a:pPr marL="228600" indent="-228600">
              <a:buSzPct val="100000"/>
              <a:buAutoNum type="arabicPeriod" startAt="1"/>
              <a:defRPr sz="1600">
                <a:solidFill>
                  <a:schemeClr val="accent1">
                    <a:lumOff val="-6117"/>
                  </a:schemeClr>
                </a:solidFill>
              </a:defRPr>
            </a:pPr>
            <a:r>
              <a:t>On </a:t>
            </a:r>
            <a:r>
              <a:rPr>
                <a:solidFill>
                  <a:schemeClr val="accent5"/>
                </a:solidFill>
              </a:rPr>
              <a:t>scrap paper</a:t>
            </a:r>
            <a:r>
              <a:t>, make a plan by working out solution using pseudocode.</a:t>
            </a:r>
          </a:p>
          <a:p>
            <a:pPr marL="228600" indent="-228600">
              <a:buSzPct val="100000"/>
              <a:buAutoNum type="arabicPeriod" startAt="1"/>
              <a:defRPr sz="1600">
                <a:solidFill>
                  <a:schemeClr val="accent1">
                    <a:lumOff val="-6117"/>
                  </a:schemeClr>
                </a:solidFill>
              </a:defRPr>
            </a:pPr>
            <a:r>
              <a:t>Implement your solution in Java (on </a:t>
            </a:r>
            <a:r>
              <a:rPr>
                <a:solidFill>
                  <a:schemeClr val="accent5"/>
                </a:solidFill>
              </a:rPr>
              <a:t>worksheet</a:t>
            </a:r>
            <a:r>
              <a:t>)</a:t>
            </a:r>
          </a:p>
          <a:p>
            <a:pPr marL="228600" indent="-228600">
              <a:buSzPct val="100000"/>
              <a:buAutoNum type="arabicPeriod" startAt="1"/>
              <a:defRPr sz="1600">
                <a:solidFill>
                  <a:schemeClr val="accent1">
                    <a:lumOff val="-6117"/>
                  </a:schemeClr>
                </a:solidFill>
              </a:defRPr>
            </a:pPr>
            <a:r>
              <a:t>When you’re finished with a question:</a:t>
            </a:r>
          </a:p>
          <a:p>
            <a:pPr lvl="6" marL="469900" indent="-228600">
              <a:buSzPct val="100000"/>
              <a:buAutoNum type="alphaUcPeriod" startAt="1"/>
              <a:defRPr sz="1600">
                <a:solidFill>
                  <a:schemeClr val="accent1">
                    <a:lumOff val="-6117"/>
                  </a:schemeClr>
                </a:solidFill>
              </a:defRPr>
            </a:pPr>
            <a:r>
              <a:t>Ask Dr. O’Brien for </a:t>
            </a:r>
            <a:r>
              <a:rPr>
                <a:solidFill>
                  <a:schemeClr val="accent5"/>
                </a:solidFill>
              </a:rPr>
              <a:t>question scoring criteria</a:t>
            </a:r>
            <a:r>
              <a:t>.</a:t>
            </a:r>
          </a:p>
          <a:p>
            <a:pPr lvl="6" marL="469900" indent="-228600">
              <a:buSzPct val="100000"/>
              <a:buAutoNum type="alphaUcPeriod" startAt="1"/>
              <a:defRPr sz="1600">
                <a:solidFill>
                  <a:schemeClr val="accent1">
                    <a:lumOff val="-6117"/>
                  </a:schemeClr>
                </a:solidFill>
              </a:defRPr>
            </a:pPr>
            <a:r>
              <a:t>use the </a:t>
            </a:r>
            <a:r>
              <a:rPr>
                <a:solidFill>
                  <a:schemeClr val="accent5"/>
                </a:solidFill>
              </a:rPr>
              <a:t>penalty points guidelines</a:t>
            </a:r>
            <a:r>
              <a:t> and </a:t>
            </a:r>
            <a:r>
              <a:rPr>
                <a:solidFill>
                  <a:schemeClr val="accent5"/>
                </a:solidFill>
              </a:rPr>
              <a:t>scoring criteria</a:t>
            </a:r>
            <a:r>
              <a:t> to assign a grade to your own work, citing specific reasons to justify your self-assessed grade.  Write down your grade and explanation on </a:t>
            </a:r>
            <a:r>
              <a:rPr>
                <a:solidFill>
                  <a:srgbClr val="FF2600"/>
                </a:solidFill>
              </a:rPr>
              <a:t>the back page of your worksheet.</a:t>
            </a:r>
            <a:endParaRPr>
              <a:solidFill>
                <a:srgbClr val="FF2600"/>
              </a:solidFill>
            </a:endParaRPr>
          </a:p>
          <a:p>
            <a:pPr lvl="5" marL="228600" indent="-228600">
              <a:buSzPct val="100000"/>
              <a:buAutoNum type="arabicPeriod" startAt="4"/>
              <a:defRPr sz="1600">
                <a:solidFill>
                  <a:schemeClr val="accent1">
                    <a:lumOff val="-6117"/>
                  </a:schemeClr>
                </a:solidFill>
              </a:defRPr>
            </a:pPr>
            <a:r>
              <a:rPr>
                <a:solidFill>
                  <a:srgbClr val="FF2600"/>
                </a:solidFill>
              </a:rPr>
              <a:t>Solve the problems on your own!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1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19">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9"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7" name="Google Shape;118;p19"/>
          <p:cNvGrpSpPr/>
          <p:nvPr/>
        </p:nvGrpSpPr>
        <p:grpSpPr>
          <a:xfrm>
            <a:off x="2119861" y="42840"/>
            <a:ext cx="5092944" cy="745623"/>
            <a:chOff x="-1" y="0"/>
            <a:chExt cx="5092942" cy="745622"/>
          </a:xfrm>
        </p:grpSpPr>
        <p:sp>
          <p:nvSpPr>
            <p:cNvPr id="223" name="Rectangle"/>
            <p:cNvSpPr/>
            <p:nvPr/>
          </p:nvSpPr>
          <p:spPr>
            <a:xfrm>
              <a:off x="-2" y="0"/>
              <a:ext cx="4546963" cy="745623"/>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26" name="Do now…"/>
            <p:cNvGrpSpPr/>
            <p:nvPr/>
          </p:nvGrpSpPr>
          <p:grpSpPr>
            <a:xfrm>
              <a:off x="9457" y="9458"/>
              <a:ext cx="5083485" cy="726706"/>
              <a:chOff x="0" y="0"/>
              <a:chExt cx="5083483" cy="726705"/>
            </a:xfrm>
          </p:grpSpPr>
          <p:sp>
            <p:nvSpPr>
              <p:cNvPr id="224" name="Rectangle"/>
              <p:cNvSpPr/>
              <p:nvPr/>
            </p:nvSpPr>
            <p:spPr>
              <a:xfrm>
                <a:off x="-1" y="-1"/>
                <a:ext cx="5083485" cy="726707"/>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25" name="Practice problem #1…"/>
              <p:cNvSpPr txBox="1"/>
              <p:nvPr/>
            </p:nvSpPr>
            <p:spPr>
              <a:xfrm>
                <a:off x="12699" y="12699"/>
                <a:ext cx="5058085" cy="7013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Practice problem #1 </a:t>
                </a:r>
              </a:p>
              <a:p>
                <a:pPr defTabSz="507148">
                  <a:defRPr sz="1300">
                    <a:solidFill>
                      <a:schemeClr val="accent5"/>
                    </a:solidFill>
                  </a:defRPr>
                </a:pPr>
                <a:r>
                  <a:t>be sure to:</a:t>
                </a:r>
                <a:r>
                  <a:rPr>
                    <a:solidFill>
                      <a:schemeClr val="accent5">
                        <a:lumOff val="-9843"/>
                      </a:schemeClr>
                    </a:solidFill>
                  </a:rPr>
                  <a:t> </a:t>
                </a:r>
                <a:r>
                  <a:rPr>
                    <a:solidFill>
                      <a:schemeClr val="accent1"/>
                    </a:solidFill>
                  </a:rPr>
                  <a:t>Share out on the discussion questions below!</a:t>
                </a:r>
              </a:p>
            </p:txBody>
          </p:sp>
        </p:grpSp>
      </p:grpSp>
      <p:sp>
        <p:nvSpPr>
          <p:cNvPr id="228" name="text"/>
          <p:cNvSpPr txBox="1"/>
          <p:nvPr/>
        </p:nvSpPr>
        <p:spPr>
          <a:xfrm>
            <a:off x="4402608" y="2463800"/>
            <a:ext cx="299282"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text</a:t>
            </a:r>
          </a:p>
        </p:txBody>
      </p:sp>
      <p:sp>
        <p:nvSpPr>
          <p:cNvPr id="229" name="An array of String objects, words, has been properly declared and initialized. Each element of words contains a String consisting of at least 3 lowercase letters (a–z).…"/>
          <p:cNvSpPr txBox="1"/>
          <p:nvPr/>
        </p:nvSpPr>
        <p:spPr>
          <a:xfrm>
            <a:off x="921537" y="2014253"/>
            <a:ext cx="7261425" cy="213895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200">
                <a:solidFill>
                  <a:srgbClr val="333333"/>
                </a:solidFill>
              </a:defRPr>
            </a:pPr>
            <a:r>
              <a:rPr b="1"/>
              <a:t> </a:t>
            </a:r>
            <a:r>
              <a:t>An array of </a:t>
            </a:r>
            <a:r>
              <a:rPr>
                <a:latin typeface="Menlo Regular"/>
                <a:ea typeface="Menlo Regular"/>
                <a:cs typeface="Menlo Regular"/>
                <a:sym typeface="Menlo Regular"/>
              </a:rPr>
              <a:t>String</a:t>
            </a:r>
            <a:r>
              <a:t> objects, </a:t>
            </a:r>
            <a:r>
              <a:rPr>
                <a:latin typeface="Menlo Regular"/>
                <a:ea typeface="Menlo Regular"/>
                <a:cs typeface="Menlo Regular"/>
                <a:sym typeface="Menlo Regular"/>
              </a:rPr>
              <a:t>words</a:t>
            </a:r>
            <a:r>
              <a:t>, has been properly declared and initialized. Each element of </a:t>
            </a:r>
            <a:r>
              <a:rPr>
                <a:latin typeface="Menlo Regular"/>
                <a:ea typeface="Menlo Regular"/>
                <a:cs typeface="Menlo Regular"/>
                <a:sym typeface="Menlo Regular"/>
              </a:rPr>
              <a:t>words</a:t>
            </a:r>
            <a:r>
              <a:t> contains a </a:t>
            </a:r>
            <a:r>
              <a:rPr>
                <a:latin typeface="Menlo Regular"/>
                <a:ea typeface="Menlo Regular"/>
                <a:cs typeface="Menlo Regular"/>
                <a:sym typeface="Menlo Regular"/>
              </a:rPr>
              <a:t>String</a:t>
            </a:r>
            <a:r>
              <a:t> consisting of at least 3 lowercase letters (a–z).</a:t>
            </a:r>
          </a:p>
          <a:p>
            <a:pPr defTabSz="457200">
              <a:spcBef>
                <a:spcPts val="1400"/>
              </a:spcBef>
              <a:defRPr sz="1200">
                <a:solidFill>
                  <a:srgbClr val="333333"/>
                </a:solidFill>
              </a:defRPr>
            </a:pPr>
            <a:r>
              <a:t>Write a code segment that uses an enhanced </a:t>
            </a:r>
            <a:r>
              <a:rPr>
                <a:latin typeface="Menlo Regular"/>
                <a:ea typeface="Menlo Regular"/>
                <a:cs typeface="Menlo Regular"/>
                <a:sym typeface="Menlo Regular"/>
              </a:rPr>
              <a:t>for</a:t>
            </a:r>
            <a:r>
              <a:t> loop to print all elements of </a:t>
            </a:r>
            <a:r>
              <a:rPr>
                <a:latin typeface="Menlo Regular"/>
                <a:ea typeface="Menlo Regular"/>
                <a:cs typeface="Menlo Regular"/>
                <a:sym typeface="Menlo Regular"/>
              </a:rPr>
              <a:t>words</a:t>
            </a:r>
            <a:r>
              <a:t> that end with </a:t>
            </a:r>
            <a:r>
              <a:rPr>
                <a:latin typeface="Menlo Regular"/>
                <a:ea typeface="Menlo Regular"/>
                <a:cs typeface="Menlo Regular"/>
                <a:sym typeface="Menlo Regular"/>
              </a:rPr>
              <a:t>"ing"</a:t>
            </a:r>
            <a:r>
              <a:t>. As an example, if </a:t>
            </a:r>
            <a:r>
              <a:rPr>
                <a:latin typeface="Menlo Regular"/>
                <a:ea typeface="Menlo Regular"/>
                <a:cs typeface="Menlo Regular"/>
                <a:sym typeface="Menlo Regular"/>
              </a:rPr>
              <a:t>words</a:t>
            </a:r>
            <a:r>
              <a:t> contains </a:t>
            </a:r>
            <a:r>
              <a:rPr>
                <a:latin typeface="Menlo Regular"/>
                <a:ea typeface="Menlo Regular"/>
                <a:cs typeface="Menlo Regular"/>
                <a:sym typeface="Menlo Regular"/>
              </a:rPr>
              <a:t>{"ten", "fading", "post", "card",</a:t>
            </a:r>
            <a:r>
              <a:t> </a:t>
            </a:r>
            <a:r>
              <a:rPr>
                <a:latin typeface="Menlo Regular"/>
                <a:ea typeface="Menlo Regular"/>
                <a:cs typeface="Menlo Regular"/>
                <a:sym typeface="Menlo Regular"/>
              </a:rPr>
              <a:t>"thunder", "hinge", "trailing", "batting"}</a:t>
            </a:r>
            <a:r>
              <a:t>, then the following output should be produced by the code segment.</a:t>
            </a:r>
          </a:p>
          <a:p>
            <a:pPr defTabSz="457200">
              <a:defRPr sz="1200">
                <a:solidFill>
                  <a:srgbClr val="333333"/>
                </a:solidFill>
                <a:latin typeface="Menlo Regular"/>
                <a:ea typeface="Menlo Regular"/>
                <a:cs typeface="Menlo Regular"/>
                <a:sym typeface="Menlo Regular"/>
              </a:defRPr>
            </a:pPr>
            <a:r>
              <a:t>fading</a:t>
            </a:r>
          </a:p>
          <a:p>
            <a:pPr defTabSz="457200">
              <a:defRPr sz="1200">
                <a:solidFill>
                  <a:srgbClr val="333333"/>
                </a:solidFill>
                <a:latin typeface="Menlo Regular"/>
                <a:ea typeface="Menlo Regular"/>
                <a:cs typeface="Menlo Regular"/>
                <a:sym typeface="Menlo Regular"/>
              </a:defRPr>
            </a:pPr>
            <a:r>
              <a:t>trailing</a:t>
            </a:r>
          </a:p>
          <a:p>
            <a:pPr defTabSz="457200">
              <a:defRPr sz="1200">
                <a:solidFill>
                  <a:srgbClr val="333333"/>
                </a:solidFill>
                <a:latin typeface="Menlo Regular"/>
                <a:ea typeface="Menlo Regular"/>
                <a:cs typeface="Menlo Regular"/>
                <a:sym typeface="Menlo Regular"/>
              </a:defRPr>
            </a:pPr>
            <a:r>
              <a:t>batting</a:t>
            </a:r>
          </a:p>
          <a:p>
            <a:pPr defTabSz="457200">
              <a:defRPr sz="1200">
                <a:solidFill>
                  <a:srgbClr val="333333"/>
                </a:solidFill>
              </a:defRPr>
            </a:pPr>
            <a:r>
              <a:t>Write the code segment as described above. The code segment must use an enhanced </a:t>
            </a:r>
            <a:r>
              <a:rPr>
                <a:latin typeface="Menlo Regular"/>
                <a:ea typeface="Menlo Regular"/>
                <a:cs typeface="Menlo Regular"/>
                <a:sym typeface="Menlo Regular"/>
              </a:rPr>
              <a:t>for</a:t>
            </a:r>
            <a:r>
              <a:t> loop to earn full credit.</a:t>
            </a:r>
          </a:p>
        </p:txBody>
      </p:sp>
      <p:sp>
        <p:nvSpPr>
          <p:cNvPr id="230" name="When you self-assessed, what did you lose points on?…"/>
          <p:cNvSpPr txBox="1"/>
          <p:nvPr/>
        </p:nvSpPr>
        <p:spPr>
          <a:xfrm>
            <a:off x="2867749" y="1185457"/>
            <a:ext cx="4528786" cy="431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87157" indent="-187157">
              <a:buSzPct val="100000"/>
              <a:buAutoNum type="arabicPeriod" startAt="1"/>
            </a:pPr>
            <a:r>
              <a:t>When you self-assessed, what did you lose points on? </a:t>
            </a:r>
          </a:p>
          <a:p>
            <a:pPr marL="187157" indent="-187157">
              <a:buSzPct val="100000"/>
              <a:buAutoNum type="arabicPeriod" startAt="1"/>
            </a:pPr>
            <a:r>
              <a:t>What do you understand better than you did before?</a:t>
            </a:r>
          </a:p>
        </p:txBody>
      </p:sp>
      <p:sp>
        <p:nvSpPr>
          <p:cNvPr id="231" name="Discussion  questions:"/>
          <p:cNvSpPr txBox="1"/>
          <p:nvPr/>
        </p:nvSpPr>
        <p:spPr>
          <a:xfrm>
            <a:off x="1474927" y="1185457"/>
            <a:ext cx="921756" cy="431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a:solidFill>
                  <a:schemeClr val="accent3">
                    <a:lumOff val="-9098"/>
                  </a:schemeClr>
                </a:solidFill>
              </a:defRPr>
            </a:pPr>
            <a:r>
              <a:t>Discussion </a:t>
            </a:r>
            <a:br/>
            <a:r>
              <a:t>questions: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9" name="Google Shape;118;p19"/>
          <p:cNvGrpSpPr/>
          <p:nvPr/>
        </p:nvGrpSpPr>
        <p:grpSpPr>
          <a:xfrm>
            <a:off x="2119861" y="42840"/>
            <a:ext cx="5092944" cy="745623"/>
            <a:chOff x="-1" y="0"/>
            <a:chExt cx="5092942" cy="745622"/>
          </a:xfrm>
        </p:grpSpPr>
        <p:sp>
          <p:nvSpPr>
            <p:cNvPr id="235" name="Rectangle"/>
            <p:cNvSpPr/>
            <p:nvPr/>
          </p:nvSpPr>
          <p:spPr>
            <a:xfrm>
              <a:off x="-2" y="0"/>
              <a:ext cx="4546963" cy="745623"/>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38" name="Do now…"/>
            <p:cNvGrpSpPr/>
            <p:nvPr/>
          </p:nvGrpSpPr>
          <p:grpSpPr>
            <a:xfrm>
              <a:off x="9457" y="9458"/>
              <a:ext cx="5083485" cy="726706"/>
              <a:chOff x="0" y="0"/>
              <a:chExt cx="5083483" cy="726705"/>
            </a:xfrm>
          </p:grpSpPr>
          <p:sp>
            <p:nvSpPr>
              <p:cNvPr id="236" name="Rectangle"/>
              <p:cNvSpPr/>
              <p:nvPr/>
            </p:nvSpPr>
            <p:spPr>
              <a:xfrm>
                <a:off x="-1" y="-1"/>
                <a:ext cx="5083485" cy="726707"/>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37" name="Practice problem #2a"/>
              <p:cNvSpPr txBox="1"/>
              <p:nvPr/>
            </p:nvSpPr>
            <p:spPr>
              <a:xfrm>
                <a:off x="12699" y="12699"/>
                <a:ext cx="5058085" cy="7013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431075">
                  <a:defRPr sz="1700">
                    <a:latin typeface="+mn-lt"/>
                    <a:ea typeface="+mn-ea"/>
                    <a:cs typeface="+mn-cs"/>
                    <a:sym typeface="Arial"/>
                  </a:defRPr>
                </a:lvl1pPr>
              </a:lstStyle>
              <a:p>
                <a:pPr/>
                <a:r>
                  <a:t>Practice problem #2a </a:t>
                </a:r>
              </a:p>
            </p:txBody>
          </p:sp>
        </p:grpSp>
      </p:grpSp>
      <p:sp>
        <p:nvSpPr>
          <p:cNvPr id="240" name="text"/>
          <p:cNvSpPr txBox="1"/>
          <p:nvPr/>
        </p:nvSpPr>
        <p:spPr>
          <a:xfrm>
            <a:off x="4402608" y="2463800"/>
            <a:ext cx="299282"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text</a:t>
            </a:r>
          </a:p>
        </p:txBody>
      </p:sp>
      <p:sp>
        <p:nvSpPr>
          <p:cNvPr id="241" name="(a)   Write the countNotInVocab method. Assume that there are no duplicates in wordArray. You must use findWord appropriately to receive full credit.…"/>
          <p:cNvSpPr txBox="1"/>
          <p:nvPr/>
        </p:nvSpPr>
        <p:spPr>
          <a:xfrm>
            <a:off x="438943" y="2297732"/>
            <a:ext cx="8266114" cy="124549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1400"/>
              </a:spcBef>
              <a:defRPr sz="1200">
                <a:solidFill>
                  <a:srgbClr val="333333"/>
                </a:solidFill>
              </a:defRPr>
            </a:pPr>
            <a:r>
              <a:t>(a)   Write the </a:t>
            </a:r>
            <a:r>
              <a:rPr>
                <a:latin typeface="Menlo Regular"/>
                <a:ea typeface="Menlo Regular"/>
                <a:cs typeface="Menlo Regular"/>
                <a:sym typeface="Menlo Regular"/>
              </a:rPr>
              <a:t>countNotInVocab</a:t>
            </a:r>
            <a:r>
              <a:t> method. Assume that there are no duplicates in </a:t>
            </a:r>
            <a:r>
              <a:rPr>
                <a:latin typeface="Menlo Regular"/>
                <a:ea typeface="Menlo Regular"/>
                <a:cs typeface="Menlo Regular"/>
                <a:sym typeface="Menlo Regular"/>
              </a:rPr>
              <a:t>wordArray</a:t>
            </a:r>
            <a:r>
              <a:t>. You must use </a:t>
            </a:r>
            <a:r>
              <a:rPr>
                <a:latin typeface="Menlo Regular"/>
                <a:ea typeface="Menlo Regular"/>
                <a:cs typeface="Menlo Regular"/>
                <a:sym typeface="Menlo Regular"/>
              </a:rPr>
              <a:t>findWord</a:t>
            </a:r>
            <a:r>
              <a:t> appropriately to receive full credit.</a:t>
            </a:r>
          </a:p>
          <a:p>
            <a:pPr defTabSz="457200">
              <a:defRPr sz="1200">
                <a:solidFill>
                  <a:srgbClr val="333333"/>
                </a:solidFill>
                <a:latin typeface="Menlo Regular"/>
                <a:ea typeface="Menlo Regular"/>
                <a:cs typeface="Menlo Regular"/>
                <a:sym typeface="Menlo Regular"/>
              </a:defRPr>
            </a:pPr>
            <a:r>
              <a:t>/** Counts how many strings in wordArray are not found in theVocab, as described in</a:t>
            </a:r>
          </a:p>
          <a:p>
            <a:pPr defTabSz="457200">
              <a:defRPr sz="1200">
                <a:solidFill>
                  <a:srgbClr val="333333"/>
                </a:solidFill>
                <a:latin typeface="Menlo Regular"/>
                <a:ea typeface="Menlo Regular"/>
                <a:cs typeface="Menlo Regular"/>
                <a:sym typeface="Menlo Regular"/>
              </a:defRPr>
            </a:pPr>
            <a:r>
              <a:t>* part (a).</a:t>
            </a:r>
          </a:p>
          <a:p>
            <a:pPr defTabSz="457200">
              <a:defRPr sz="1200">
                <a:solidFill>
                  <a:srgbClr val="333333"/>
                </a:solidFill>
                <a:latin typeface="Menlo Regular"/>
                <a:ea typeface="Menlo Regular"/>
                <a:cs typeface="Menlo Regular"/>
                <a:sym typeface="Menlo Regular"/>
              </a:defRPr>
            </a:pPr>
            <a:r>
              <a:t>*/</a:t>
            </a:r>
          </a:p>
          <a:p>
            <a:pPr defTabSz="457200">
              <a:defRPr sz="1200">
                <a:solidFill>
                  <a:srgbClr val="333333"/>
                </a:solidFill>
                <a:latin typeface="Menlo Regular"/>
                <a:ea typeface="Menlo Regular"/>
                <a:cs typeface="Menlo Regular"/>
                <a:sym typeface="Menlo Regular"/>
              </a:defRPr>
            </a:pPr>
            <a:r>
              <a:t>public int countNotInVocab(String[] wordArray)</a:t>
            </a:r>
          </a:p>
        </p:txBody>
      </p:sp>
      <p:sp>
        <p:nvSpPr>
          <p:cNvPr id="242" name="When you self-assessed, what did you lose points on?…"/>
          <p:cNvSpPr txBox="1"/>
          <p:nvPr/>
        </p:nvSpPr>
        <p:spPr>
          <a:xfrm>
            <a:off x="2775617" y="1233350"/>
            <a:ext cx="4528786" cy="431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87157" indent="-187157">
              <a:buSzPct val="100000"/>
              <a:buAutoNum type="arabicPeriod" startAt="1"/>
            </a:pPr>
            <a:r>
              <a:t>When you self-assessed, what did you lose points on? </a:t>
            </a:r>
          </a:p>
          <a:p>
            <a:pPr marL="187157" indent="-187157">
              <a:buSzPct val="100000"/>
              <a:buAutoNum type="arabicPeriod" startAt="1"/>
            </a:pPr>
            <a:r>
              <a:t>What do you understand better than you did before?</a:t>
            </a:r>
          </a:p>
        </p:txBody>
      </p:sp>
      <p:sp>
        <p:nvSpPr>
          <p:cNvPr id="243" name="Discussion  questions:"/>
          <p:cNvSpPr txBox="1"/>
          <p:nvPr/>
        </p:nvSpPr>
        <p:spPr>
          <a:xfrm>
            <a:off x="1371394" y="1233350"/>
            <a:ext cx="921755" cy="431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a:solidFill>
                  <a:schemeClr val="accent3">
                    <a:lumOff val="-9098"/>
                  </a:schemeClr>
                </a:solidFill>
              </a:defRPr>
            </a:pPr>
            <a:r>
              <a:t>Discussion </a:t>
            </a:r>
            <a:br/>
            <a:r>
              <a:t>questions: </a:t>
            </a:r>
          </a:p>
        </p:txBody>
      </p:sp>
      <p:sp>
        <p:nvSpPr>
          <p:cNvPr id="244" name="be sure to: Share out on the discussion questions below!"/>
          <p:cNvSpPr txBox="1"/>
          <p:nvPr/>
        </p:nvSpPr>
        <p:spPr>
          <a:xfrm>
            <a:off x="2238485" y="519249"/>
            <a:ext cx="4151971" cy="203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507148">
              <a:defRPr sz="1300">
                <a:solidFill>
                  <a:schemeClr val="accent5"/>
                </a:solidFill>
              </a:defRPr>
            </a:pPr>
            <a:r>
              <a:t>be sure to:</a:t>
            </a:r>
            <a:r>
              <a:rPr>
                <a:solidFill>
                  <a:schemeClr val="accent5">
                    <a:lumOff val="-9843"/>
                  </a:schemeClr>
                </a:solidFill>
              </a:rPr>
              <a:t> </a:t>
            </a:r>
            <a:r>
              <a:rPr>
                <a:solidFill>
                  <a:schemeClr val="accent1"/>
                </a:solidFill>
              </a:rPr>
              <a:t>Share out on the discussion questions below!</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2" name="Google Shape;118;p19"/>
          <p:cNvGrpSpPr/>
          <p:nvPr/>
        </p:nvGrpSpPr>
        <p:grpSpPr>
          <a:xfrm>
            <a:off x="2119861" y="42840"/>
            <a:ext cx="5092944" cy="745623"/>
            <a:chOff x="-1" y="0"/>
            <a:chExt cx="5092942" cy="745622"/>
          </a:xfrm>
        </p:grpSpPr>
        <p:sp>
          <p:nvSpPr>
            <p:cNvPr id="248" name="Rectangle"/>
            <p:cNvSpPr/>
            <p:nvPr/>
          </p:nvSpPr>
          <p:spPr>
            <a:xfrm>
              <a:off x="-2" y="0"/>
              <a:ext cx="4546963" cy="745623"/>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51" name="Do now…"/>
            <p:cNvGrpSpPr/>
            <p:nvPr/>
          </p:nvGrpSpPr>
          <p:grpSpPr>
            <a:xfrm>
              <a:off x="9457" y="9458"/>
              <a:ext cx="5083485" cy="726706"/>
              <a:chOff x="0" y="0"/>
              <a:chExt cx="5083483" cy="726705"/>
            </a:xfrm>
          </p:grpSpPr>
          <p:sp>
            <p:nvSpPr>
              <p:cNvPr id="249" name="Rectangle"/>
              <p:cNvSpPr/>
              <p:nvPr/>
            </p:nvSpPr>
            <p:spPr>
              <a:xfrm>
                <a:off x="-1" y="-1"/>
                <a:ext cx="5083485" cy="726707"/>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50" name="Practice problem #2b"/>
              <p:cNvSpPr txBox="1"/>
              <p:nvPr/>
            </p:nvSpPr>
            <p:spPr>
              <a:xfrm>
                <a:off x="12699" y="12699"/>
                <a:ext cx="5058085" cy="7013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431075">
                  <a:defRPr sz="1700">
                    <a:latin typeface="+mn-lt"/>
                    <a:ea typeface="+mn-ea"/>
                    <a:cs typeface="+mn-cs"/>
                    <a:sym typeface="Arial"/>
                  </a:defRPr>
                </a:lvl1pPr>
              </a:lstStyle>
              <a:p>
                <a:pPr/>
                <a:r>
                  <a:t>Practice problem #2b </a:t>
                </a:r>
              </a:p>
            </p:txBody>
          </p:sp>
        </p:grpSp>
      </p:grpSp>
      <p:sp>
        <p:nvSpPr>
          <p:cNvPr id="253" name="text"/>
          <p:cNvSpPr txBox="1"/>
          <p:nvPr/>
        </p:nvSpPr>
        <p:spPr>
          <a:xfrm>
            <a:off x="4402608" y="2463800"/>
            <a:ext cx="299282" cy="2159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text</a:t>
            </a:r>
          </a:p>
        </p:txBody>
      </p:sp>
      <p:sp>
        <p:nvSpPr>
          <p:cNvPr id="254" name="Write the notInVocab method (see handout). Assume that there are no duplicates in wordArray. You must call findWord and countNotInVocab appropriately in order to receive full credit.…"/>
          <p:cNvSpPr txBox="1"/>
          <p:nvPr/>
        </p:nvSpPr>
        <p:spPr>
          <a:xfrm>
            <a:off x="289869" y="1996792"/>
            <a:ext cx="8291724" cy="14244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a:solidFill>
                  <a:srgbClr val="333333"/>
                </a:solidFill>
              </a:defRPr>
            </a:pPr>
            <a:r>
              <a:t> Write the </a:t>
            </a:r>
            <a:r>
              <a:rPr>
                <a:latin typeface="Menlo Regular"/>
                <a:ea typeface="Menlo Regular"/>
                <a:cs typeface="Menlo Regular"/>
                <a:sym typeface="Menlo Regular"/>
              </a:rPr>
              <a:t>notInVocab</a:t>
            </a:r>
            <a:r>
              <a:t> method (</a:t>
            </a:r>
            <a:r>
              <a:rPr b="1"/>
              <a:t>see handout</a:t>
            </a:r>
            <a:r>
              <a:t>). Assume that there are no duplicates in </a:t>
            </a:r>
            <a:r>
              <a:rPr>
                <a:latin typeface="Menlo Regular"/>
                <a:ea typeface="Menlo Regular"/>
                <a:cs typeface="Menlo Regular"/>
                <a:sym typeface="Menlo Regular"/>
              </a:rPr>
              <a:t>wordArray</a:t>
            </a:r>
            <a:r>
              <a:t>. You must call </a:t>
            </a:r>
            <a:r>
              <a:rPr>
                <a:latin typeface="Menlo Regular"/>
                <a:ea typeface="Menlo Regular"/>
                <a:cs typeface="Menlo Regular"/>
                <a:sym typeface="Menlo Regular"/>
              </a:rPr>
              <a:t>findWord</a:t>
            </a:r>
            <a:r>
              <a:t> and </a:t>
            </a:r>
            <a:r>
              <a:rPr>
                <a:latin typeface="Menlo Regular"/>
                <a:ea typeface="Menlo Regular"/>
                <a:cs typeface="Menlo Regular"/>
                <a:sym typeface="Menlo Regular"/>
              </a:rPr>
              <a:t>countNotInVocab</a:t>
            </a:r>
            <a:r>
              <a:t> appropriately in order to receive full credit.</a:t>
            </a:r>
          </a:p>
          <a:p>
            <a:pPr defTabSz="457200">
              <a:defRPr>
                <a:solidFill>
                  <a:srgbClr val="333333"/>
                </a:solidFill>
                <a:latin typeface="Menlo Regular"/>
                <a:ea typeface="Menlo Regular"/>
                <a:cs typeface="Menlo Regular"/>
                <a:sym typeface="Menlo Regular"/>
              </a:defRPr>
            </a:pPr>
            <a:r>
              <a:t>/** Returns an array containing strings from wordArray not found in theVocab,</a:t>
            </a:r>
          </a:p>
          <a:p>
            <a:pPr defTabSz="457200">
              <a:defRPr>
                <a:solidFill>
                  <a:srgbClr val="333333"/>
                </a:solidFill>
                <a:latin typeface="Menlo Regular"/>
                <a:ea typeface="Menlo Regular"/>
                <a:cs typeface="Menlo Regular"/>
                <a:sym typeface="Menlo Regular"/>
              </a:defRPr>
            </a:pPr>
            <a:r>
              <a:t>* as described in part (b).</a:t>
            </a:r>
          </a:p>
          <a:p>
            <a:pPr defTabSz="457200">
              <a:defRPr>
                <a:solidFill>
                  <a:srgbClr val="333333"/>
                </a:solidFill>
                <a:latin typeface="Menlo Regular"/>
                <a:ea typeface="Menlo Regular"/>
                <a:cs typeface="Menlo Regular"/>
                <a:sym typeface="Menlo Regular"/>
              </a:defRPr>
            </a:pPr>
            <a:r>
              <a:t>*/</a:t>
            </a:r>
          </a:p>
          <a:p>
            <a:pPr defTabSz="457200">
              <a:defRPr>
                <a:solidFill>
                  <a:srgbClr val="333333"/>
                </a:solidFill>
                <a:latin typeface="Menlo Regular"/>
                <a:ea typeface="Menlo Regular"/>
                <a:cs typeface="Menlo Regular"/>
                <a:sym typeface="Menlo Regular"/>
              </a:defRPr>
            </a:pPr>
            <a:r>
              <a:t>public String[] notInVocab(String[] wordArray)</a:t>
            </a:r>
          </a:p>
        </p:txBody>
      </p:sp>
      <p:sp>
        <p:nvSpPr>
          <p:cNvPr id="255" name="When you self-assessed, what did you lose points on?…"/>
          <p:cNvSpPr txBox="1"/>
          <p:nvPr/>
        </p:nvSpPr>
        <p:spPr>
          <a:xfrm>
            <a:off x="2867749" y="1176727"/>
            <a:ext cx="4528785" cy="431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87157" indent="-187157">
              <a:buSzPct val="100000"/>
              <a:buAutoNum type="arabicPeriod" startAt="1"/>
            </a:pPr>
            <a:r>
              <a:t>When you self-assessed, what did you lose points on? </a:t>
            </a:r>
          </a:p>
          <a:p>
            <a:pPr marL="187157" indent="-187157">
              <a:buSzPct val="100000"/>
              <a:buAutoNum type="arabicPeriod" startAt="1"/>
            </a:pPr>
            <a:r>
              <a:t>What do you understand better than you did before?</a:t>
            </a:r>
          </a:p>
        </p:txBody>
      </p:sp>
      <p:sp>
        <p:nvSpPr>
          <p:cNvPr id="256" name="Discussion  questions:"/>
          <p:cNvSpPr txBox="1"/>
          <p:nvPr/>
        </p:nvSpPr>
        <p:spPr>
          <a:xfrm>
            <a:off x="1474927" y="1176727"/>
            <a:ext cx="921756" cy="431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a:solidFill>
                  <a:schemeClr val="accent3">
                    <a:lumOff val="-9098"/>
                  </a:schemeClr>
                </a:solidFill>
              </a:defRPr>
            </a:pPr>
            <a:r>
              <a:t>Discussion </a:t>
            </a:r>
            <a:br/>
            <a:r>
              <a:t>questions: </a:t>
            </a:r>
          </a:p>
        </p:txBody>
      </p:sp>
      <p:sp>
        <p:nvSpPr>
          <p:cNvPr id="257" name="be sure to: Share out on the discussion questions below!"/>
          <p:cNvSpPr txBox="1"/>
          <p:nvPr/>
        </p:nvSpPr>
        <p:spPr>
          <a:xfrm>
            <a:off x="2199576" y="484394"/>
            <a:ext cx="4151971" cy="203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507148">
              <a:defRPr sz="1300">
                <a:solidFill>
                  <a:schemeClr val="accent5"/>
                </a:solidFill>
              </a:defRPr>
            </a:pPr>
            <a:r>
              <a:t>be sure to:</a:t>
            </a:r>
            <a:r>
              <a:rPr>
                <a:solidFill>
                  <a:schemeClr val="accent5">
                    <a:lumOff val="-9843"/>
                  </a:schemeClr>
                </a:solidFill>
              </a:rPr>
              <a:t> </a:t>
            </a:r>
            <a:r>
              <a:rPr>
                <a:solidFill>
                  <a:schemeClr val="accent1"/>
                </a:solidFill>
              </a:rPr>
              <a:t>Share out on the discussion questions below!</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