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s/comment1.xml" ContentType="application/vnd.openxmlformats-officedocument.presentationml.comments+xml"/>
  <Override PartName="/ppt/slides/slide5.xml" ContentType="application/vnd.openxmlformats-officedocument.presentationml.slide+xml"/>
  <Override PartName="/ppt/comments/comment2.xml" ContentType="application/vnd.openxmlformats-officedocument.presentationml.comments+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3"/>
    <p:sldId id="261"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50" initials="5" lastIdx="3"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comments" Target="comments/comment1.xml"/><Relationship Id="rId13" Type="http://schemas.openxmlformats.org/officeDocument/2006/relationships/slide" Target="slides/slide5.xml"/><Relationship Id="rId14" Type="http://schemas.openxmlformats.org/officeDocument/2006/relationships/comments" Target="comments/comment2.xml"/><Relationship Id="rId15"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5-24T07:35:20.159" idx="1">
    <p:pos x="4316" y="697"/>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5-12T07:45:08.474" idx="2">
    <p:pos x="4322" y="495"/>
    <p:text/>
    <p:extLst>
      <p:ext uri="{C676402C-5697-4E1C-873F-D02D1690AC5C}">
        <p15:threadingInfo xmlns:p15="http://schemas.microsoft.com/office/powerpoint/2012/main" timeZoneBias="240"/>
      </p:ext>
    </p:extLst>
  </p:cm>
  <p:cm authorId="0" dt="2022-05-24T07:35:20.159" idx="3">
    <p:pos x="4680" y="791"/>
    <p:text/>
    <p:extLst>
      <p:ext uri="{C676402C-5697-4E1C-873F-D02D1690AC5C}">
        <p15:threadingInfo xmlns:p15="http://schemas.microsoft.com/office/powerpoint/2012/main" timeZoneBias="2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marL="233947" indent="-233947">
              <a:buSzPct val="100000"/>
              <a:buAutoNum type="alphaLcPeriod" startAt="1"/>
            </a:pPr>
            <a:r>
              <a:t>red arrow: 1/2 * v = [1.5 1]</a:t>
            </a:r>
            <a:br/>
            <a:r>
              <a:t>    blue arrow: -1*w = [2 -3]</a:t>
            </a:r>
          </a:p>
          <a:p>
            <a:pPr marL="233947" indent="-233947">
              <a:buSzPct val="100000"/>
              <a:buAutoNum type="alphaLcPeriod" startAt="1"/>
            </a:pPr>
            <a:r>
              <a:t>The green arrow represents the sum 0.5v + -w, in other words this is one possible linear combination v and w;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The vector space R squared can be drawn as an xy grid.</a:t>
            </a:r>
          </a:p>
          <a:p>
            <a:pPr/>
          </a:p>
          <a:p>
            <a:pPr/>
            <a:r>
              <a:t>Any two vectors in a vector space can be added, the third vector will be in the same vector space. Any vector ,multiplied by a scalar will be in the same vector space.</a:t>
            </a:r>
          </a:p>
          <a:p>
            <a:pPr/>
          </a:p>
          <a:p>
            <a:pPr/>
            <a:r>
              <a:t>Eg if (2,4) and 3 4 are in required than obviously 5 8 are in r squared as well.</a:t>
            </a:r>
          </a:p>
          <a:p>
            <a:pPr/>
          </a:p>
          <a:p>
            <a:pPr/>
            <a:r>
              <a:t>suppose A = [1 3 // 4 5 ] and X = [x y].</a:t>
            </a:r>
          </a:p>
          <a:p>
            <a:pPr/>
          </a:p>
          <a:p>
            <a:pPr/>
            <a:r>
              <a:t>Column space is the set of all vectors which you can get by adding scalar multiples of [1 4] and [3 5].  This winds up filling up the entire space R^2!!!  </a:t>
            </a:r>
          </a:p>
          <a:p>
            <a:pPr/>
          </a:p>
          <a:p>
            <a:pPr/>
            <a:r>
              <a:t>+We might wonder when this would not be true. But that will have to wait until tomorrow.</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+How is a scalar multiple of.a vector different from the original? It will be longer or shorter (depending on if the abs. value of the scalar is &gt;1 or not) and it might be pointing in a different direction is negative.</a:t>
            </a:r>
          </a:p>
          <a:p>
            <a:pPr/>
            <a:r>
              <a:t>+Why does the green arrow represent a linear combination? Because the red arrow and blue arrow are saclar multiples of the original vectors The blue arrow is restricted so it is added on to the red arrow. it representsthe sum of two scalar multiples of vectos, which is the def. of a linear combination.</a:t>
            </a:r>
          </a:p>
          <a:p>
            <a:pPr/>
          </a:p>
          <a:p>
            <a:pPr/>
            <a:r>
              <a:t>+How do we know the column space for the two vectors is R^2? Because move can our blue arrow anywhere on the grid.</a:t>
            </a:r>
          </a:p>
          <a:p>
            <a:pPr/>
          </a:p>
          <a:p>
            <a:pPr/>
          </a:p>
          <a:p>
            <a:pPr/>
            <a:r>
              <a:t>end of class: go over end of may 18th activity. discuss why if the matrix is [1 2 // 2 1] then the column space is the whole grid, in other words R^2.</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a:t>
            </a:r>
            <a:r>
              <a:rPr b="0"/>
              <a:t> </a:t>
            </a:r>
            <a:r>
              <a:t>g</a:t>
            </a:r>
            <a:r>
              <a:t>oal: </a:t>
            </a:r>
            <a:r>
              <a:rPr b="0"/>
              <a:t>HDW represent linear combinations geometrically and algebraically?</a:t>
            </a:r>
            <a:endParaRPr b="0"/>
          </a:p>
        </p:txBody>
      </p:sp>
      <p:sp>
        <p:nvSpPr>
          <p:cNvPr id="175" name="Google Shape;31;p4"/>
          <p:cNvSpPr txBox="1"/>
          <p:nvPr/>
        </p:nvSpPr>
        <p:spPr>
          <a:xfrm>
            <a:off x="6708039" y="6563"/>
            <a:ext cx="6177010"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5/25/22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Precalculus </a:t>
            </a:r>
            <a:r>
              <a:t>g</a:t>
            </a:r>
            <a:r>
              <a:t>oal: </a:t>
            </a:r>
            <a:r>
              <a:rPr b="0"/>
              <a:t>HDW use boolean object comparison to solve computational problems?</a:t>
            </a:r>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5/12/22</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Spring 2022 precal </a:t>
            </a:r>
          </a:p>
          <a:p>
            <a:pPr>
              <a:defRPr sz="4300">
                <a:solidFill>
                  <a:srgbClr val="0000FF"/>
                </a:solidFill>
              </a:defRPr>
            </a:pPr>
            <a:r>
              <a:t>Lesson 16.3</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25 May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 now…"/>
          <p:cNvSpPr txBox="1"/>
          <p:nvPr/>
        </p:nvSpPr>
        <p:spPr>
          <a:xfrm>
            <a:off x="1429956" y="511760"/>
            <a:ext cx="4227617" cy="428208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600"/>
            </a:pPr>
            <a:r>
              <a:t>Do now</a:t>
            </a:r>
          </a:p>
          <a:p>
            <a:pPr>
              <a:defRPr sz="1500">
                <a:solidFill>
                  <a:schemeClr val="accent5"/>
                </a:solidFill>
                <a:latin typeface="+mn-lt"/>
                <a:ea typeface="+mn-ea"/>
                <a:cs typeface="+mn-cs"/>
                <a:sym typeface="Helvetica"/>
              </a:defRPr>
            </a:pPr>
            <a:r>
              <a:t>Be sure to…</a:t>
            </a: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Find seat.  Take out notebook/binder.  Copy date and goal. Answer the questions below in complete sentences.</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Suppose the red arrow represents a scalar multiple of </a:t>
            </a:r>
            <a14:m>
              <m:oMath>
                <m:r>
                  <a:rPr xmlns:a="http://schemas.openxmlformats.org/drawingml/2006/main" sz="1800" i="1">
                    <a:solidFill>
                      <a:srgbClr val="01579B"/>
                    </a:solidFill>
                    <a:latin typeface="Cambria Math" panose="02040503050406030204" pitchFamily="18" charset="0"/>
                  </a:rPr>
                  <m:t>v</m:t>
                </m:r>
                <m:r>
                  <a:rPr xmlns:a="http://schemas.openxmlformats.org/drawingml/2006/main" sz="1800" i="1">
                    <a:solidFill>
                      <a:srgbClr val="01579B"/>
                    </a:solidFill>
                    <a:latin typeface="Cambria Math" panose="02040503050406030204" pitchFamily="18" charset="0"/>
                  </a:rPr>
                  <m:t>=</m:t>
                </m:r>
                <m:d>
                  <m:dPr>
                    <m:ctrlPr>
                      <a:rPr xmlns:a="http://schemas.openxmlformats.org/drawingml/2006/main" sz="1800" i="1">
                        <a:solidFill>
                          <a:srgbClr val="01579B"/>
                        </a:solidFill>
                        <a:latin typeface="Cambria Math" panose="02040503050406030204" pitchFamily="18" charset="0"/>
                      </a:rPr>
                    </m:ctrlPr>
                    <m:begChr m:val="["/>
                    <m:endChr m:val="]"/>
                  </m:dPr>
                  <m:e>
                    <m:eqArr>
                      <m:eqArrPr>
                        <m:ctrlPr>
                          <a:rPr xmlns:a="http://schemas.openxmlformats.org/drawingml/2006/main" sz="1800" i="1">
                            <a:solidFill>
                              <a:srgbClr val="01579B"/>
                            </a:solidFill>
                            <a:latin typeface="Cambria Math" panose="02040503050406030204" pitchFamily="18" charset="0"/>
                          </a:rPr>
                        </m:ctrlPr>
                      </m:eqArrPr>
                      <m:e>
                        <m:r>
                          <a:rPr xmlns:a="http://schemas.openxmlformats.org/drawingml/2006/main" sz="1800" i="1">
                            <a:solidFill>
                              <a:srgbClr val="01579B"/>
                            </a:solidFill>
                            <a:latin typeface="Cambria Math" panose="02040503050406030204" pitchFamily="18" charset="0"/>
                          </a:rPr>
                          <m:t>3</m:t>
                        </m:r>
                      </m:e>
                      <m:e>
                        <m:r>
                          <a:rPr xmlns:a="http://schemas.openxmlformats.org/drawingml/2006/main" sz="1800" i="1">
                            <a:solidFill>
                              <a:srgbClr val="01579B"/>
                            </a:solidFill>
                            <a:latin typeface="Cambria Math" panose="02040503050406030204" pitchFamily="18" charset="0"/>
                          </a:rPr>
                          <m:t>2</m:t>
                        </m:r>
                      </m:e>
                    </m:eqArr>
                  </m:e>
                </m:d>
              </m:oMath>
            </a14:m>
            <a:r>
              <a:rPr>
                <a:solidFill>
                  <a:schemeClr val="accent1"/>
                </a:solidFill>
              </a:rPr>
              <a:t> and the blue arrow represents a scalar multiple of </a:t>
            </a:r>
            <a14:m>
              <m:oMath>
                <m:r>
                  <a:rPr xmlns:a="http://schemas.openxmlformats.org/drawingml/2006/main" sz="1800" i="1">
                    <a:solidFill>
                      <a:srgbClr val="01579B"/>
                    </a:solidFill>
                    <a:latin typeface="Cambria Math" panose="02040503050406030204" pitchFamily="18" charset="0"/>
                  </a:rPr>
                  <m:t>w</m:t>
                </m:r>
                <m:r>
                  <a:rPr xmlns:a="http://schemas.openxmlformats.org/drawingml/2006/main" sz="1800" i="1">
                    <a:solidFill>
                      <a:srgbClr val="01579B"/>
                    </a:solidFill>
                    <a:latin typeface="Cambria Math" panose="02040503050406030204" pitchFamily="18" charset="0"/>
                  </a:rPr>
                  <m:t>=</m:t>
                </m:r>
                <m:d>
                  <m:dPr>
                    <m:ctrlPr>
                      <a:rPr xmlns:a="http://schemas.openxmlformats.org/drawingml/2006/main" sz="1800" i="1">
                        <a:solidFill>
                          <a:srgbClr val="01579B"/>
                        </a:solidFill>
                        <a:latin typeface="Cambria Math" panose="02040503050406030204" pitchFamily="18" charset="0"/>
                      </a:rPr>
                    </m:ctrlPr>
                    <m:begChr m:val="["/>
                    <m:endChr m:val="]"/>
                  </m:dPr>
                  <m:e>
                    <m:eqArr>
                      <m:eqArrPr>
                        <m:ctrlPr>
                          <a:rPr xmlns:a="http://schemas.openxmlformats.org/drawingml/2006/main" sz="1800" i="1">
                            <a:solidFill>
                              <a:srgbClr val="01579B"/>
                            </a:solidFill>
                            <a:latin typeface="Cambria Math" panose="02040503050406030204" pitchFamily="18" charset="0"/>
                          </a:rPr>
                        </m:ctrlPr>
                      </m:eqArrPr>
                      <m:e>
                        <m:r>
                          <a:rPr xmlns:a="http://schemas.openxmlformats.org/drawingml/2006/main" sz="1800" i="1">
                            <a:solidFill>
                              <a:srgbClr val="01579B"/>
                            </a:solidFill>
                            <a:latin typeface="Cambria Math" panose="02040503050406030204" pitchFamily="18" charset="0"/>
                          </a:rPr>
                          <m:t>-</m:t>
                        </m:r>
                        <m:r>
                          <a:rPr xmlns:a="http://schemas.openxmlformats.org/drawingml/2006/main" sz="1800" i="1">
                            <a:solidFill>
                              <a:srgbClr val="01579B"/>
                            </a:solidFill>
                            <a:latin typeface="Cambria Math" panose="02040503050406030204" pitchFamily="18" charset="0"/>
                          </a:rPr>
                          <m:t>2</m:t>
                        </m:r>
                      </m:e>
                      <m:e>
                        <m:r>
                          <a:rPr xmlns:a="http://schemas.openxmlformats.org/drawingml/2006/main" sz="1800" i="1">
                            <a:solidFill>
                              <a:srgbClr val="01579B"/>
                            </a:solidFill>
                            <a:latin typeface="Cambria Math" panose="02040503050406030204" pitchFamily="18" charset="0"/>
                          </a:rPr>
                          <m:t>3</m:t>
                        </m:r>
                      </m:e>
                    </m:eqArr>
                  </m:e>
                </m:d>
              </m:oMath>
            </a14:m>
            <a:r>
              <a:rPr>
                <a:solidFill>
                  <a:schemeClr val="accent1"/>
                </a:solidFill>
              </a:rPr>
              <a:t>.</a:t>
            </a:r>
            <a:endParaRPr>
              <a:solidFill>
                <a:schemeClr val="accent1"/>
              </a:solidFill>
            </a:endParaRPr>
          </a:p>
          <a:p>
            <a:pPr lvl="1" marL="708526" indent="-200526">
              <a:buSzPct val="100000"/>
              <a:buAutoNum type="alphaLcPeriod" startAt="1"/>
              <a:defRPr sz="1500">
                <a:solidFill>
                  <a:schemeClr val="accent5"/>
                </a:solidFill>
                <a:latin typeface="+mn-lt"/>
                <a:ea typeface="+mn-ea"/>
                <a:cs typeface="+mn-cs"/>
                <a:sym typeface="Helvetica"/>
              </a:defRPr>
            </a:pPr>
            <a:r>
              <a:rPr>
                <a:solidFill>
                  <a:schemeClr val="accent1"/>
                </a:solidFill>
              </a:rPr>
              <a:t>What scalar do you multiply the vectors by to get the arrows in this image?</a:t>
            </a:r>
            <a:endParaRPr>
              <a:solidFill>
                <a:schemeClr val="accent1"/>
              </a:solidFill>
            </a:endParaRPr>
          </a:p>
          <a:p>
            <a:pPr lvl="1" marL="708526" indent="-200526">
              <a:buSzPct val="100000"/>
              <a:buAutoNum type="alphaLcPeriod" startAt="1"/>
              <a:defRPr sz="1500">
                <a:solidFill>
                  <a:schemeClr val="accent5"/>
                </a:solidFill>
                <a:latin typeface="+mn-lt"/>
                <a:ea typeface="+mn-ea"/>
                <a:cs typeface="+mn-cs"/>
                <a:sym typeface="Helvetica"/>
              </a:defRPr>
            </a:pPr>
            <a:r>
              <a:rPr>
                <a:solidFill>
                  <a:schemeClr val="accent1"/>
                </a:solidFill>
              </a:rPr>
              <a:t>What do you think the green arrow represents?If possible how could you describe the green arrow in terms of a </a:t>
            </a:r>
            <a:r>
              <a:rPr b="1">
                <a:solidFill>
                  <a:schemeClr val="accent1"/>
                </a:solidFill>
              </a:rPr>
              <a:t>linear combination</a:t>
            </a:r>
            <a:r>
              <a:rPr>
                <a:solidFill>
                  <a:schemeClr val="accent1"/>
                </a:solidFill>
              </a:rPr>
              <a:t>? </a:t>
            </a:r>
            <a:endParaRPr>
              <a:solidFill>
                <a:schemeClr val="accent1"/>
              </a:solidFill>
            </a:endParaRPr>
          </a:p>
        </p:txBody>
      </p:sp>
      <p:pic>
        <p:nvPicPr>
          <p:cNvPr id="204" name="Image" descr="Image"/>
          <p:cNvPicPr>
            <a:picLocks noChangeAspect="1"/>
          </p:cNvPicPr>
          <p:nvPr/>
        </p:nvPicPr>
        <p:blipFill>
          <a:blip r:embed="rId3">
            <a:extLst/>
          </a:blip>
          <a:stretch>
            <a:fillRect/>
          </a:stretch>
        </p:blipFill>
        <p:spPr>
          <a:xfrm>
            <a:off x="6402191" y="1465353"/>
            <a:ext cx="2540001" cy="21463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Framing"/>
          <p:cNvSpPr txBox="1"/>
          <p:nvPr>
            <p:ph type="title"/>
          </p:nvPr>
        </p:nvSpPr>
        <p:spPr>
          <a:prstGeom prst="rect">
            <a:avLst/>
          </a:prstGeom>
        </p:spPr>
        <p:txBody>
          <a:bodyPr/>
          <a:lstStyle>
            <a:lvl1pPr defTabSz="886968">
              <a:defRPr sz="2910"/>
            </a:lvl1pPr>
          </a:lstStyle>
          <a:p>
            <a:pPr/>
            <a:r>
              <a:t>Framing</a:t>
            </a:r>
          </a:p>
        </p:txBody>
      </p:sp>
      <p:sp>
        <p:nvSpPr>
          <p:cNvPr id="209" name="What? Represent linear combinations geometrically and algebraically…"/>
          <p:cNvSpPr txBox="1"/>
          <p:nvPr>
            <p:ph type="body" idx="1"/>
          </p:nvPr>
        </p:nvSpPr>
        <p:spPr>
          <a:prstGeom prst="rect">
            <a:avLst/>
          </a:prstGeom>
        </p:spPr>
        <p:txBody>
          <a:bodyPr/>
          <a:lstStyle/>
          <a:p>
            <a:pPr>
              <a:defRPr b="1"/>
            </a:pPr>
            <a:r>
              <a:t>What? </a:t>
            </a:r>
            <a:r>
              <a:rPr b="0"/>
              <a:t>Represent linear combinations geometrically and algebraically</a:t>
            </a:r>
            <a:endParaRPr b="0"/>
          </a:p>
          <a:p>
            <a:pPr>
              <a:defRPr b="1"/>
            </a:pPr>
            <a:r>
              <a:t>Why? </a:t>
            </a:r>
            <a:r>
              <a:rPr b="0"/>
              <a:t>Linear combinations are important to understanding vector spaces, which, believe it or not will help us with the least squares problem!</a:t>
            </a:r>
            <a:endParaRPr b="0"/>
          </a:p>
          <a:p>
            <a:pPr>
              <a:defRPr b="1"/>
            </a:pPr>
            <a:r>
              <a:rPr b="0"/>
              <a:t>Vector spaces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Mini lesson"/>
          <p:cNvSpPr txBox="1"/>
          <p:nvPr>
            <p:ph type="title"/>
          </p:nvPr>
        </p:nvSpPr>
        <p:spPr>
          <a:prstGeom prst="rect">
            <a:avLst/>
          </a:prstGeom>
        </p:spPr>
        <p:txBody>
          <a:bodyPr lIns="91423" tIns="91423" rIns="91423" bIns="91423"/>
          <a:lstStyle>
            <a:lvl1pPr defTabSz="886968">
              <a:defRPr sz="2910"/>
            </a:lvl1pPr>
          </a:lstStyle>
          <a:p>
            <a:pPr/>
            <a:r>
              <a:t>Mini lesson</a:t>
            </a:r>
          </a:p>
        </p:txBody>
      </p:sp>
      <p:sp>
        <p:nvSpPr>
          <p:cNvPr id="212" name="Be sure to……"/>
          <p:cNvSpPr txBox="1"/>
          <p:nvPr>
            <p:ph type="body" sz="quarter" idx="1"/>
          </p:nvPr>
        </p:nvSpPr>
        <p:spPr>
          <a:xfrm>
            <a:off x="737261" y="1469712"/>
            <a:ext cx="4039780" cy="1241701"/>
          </a:xfrm>
          <a:prstGeom prst="rect">
            <a:avLst/>
          </a:prstGeom>
        </p:spPr>
        <p:txBody>
          <a:bodyPr lIns="91423" tIns="91423" rIns="91423" bIns="91423"/>
          <a:lstStyle/>
          <a:p>
            <a:pPr marL="0" indent="0">
              <a:buClrTx/>
              <a:buSzTx/>
              <a:buFontTx/>
              <a:buNone/>
              <a:defRPr>
                <a:solidFill>
                  <a:srgbClr val="E22400"/>
                </a:solidFill>
              </a:defRPr>
            </a:pPr>
            <a:r>
              <a:t>Be sure to…</a:t>
            </a:r>
          </a:p>
          <a:p>
            <a:pPr/>
            <a:r>
              <a:t>Copy the vocab item to the right.</a:t>
            </a:r>
          </a:p>
          <a:p>
            <a:pPr/>
            <a:r>
              <a:t>Follow along with work on board.</a:t>
            </a:r>
          </a:p>
        </p:txBody>
      </p:sp>
      <p:sp>
        <p:nvSpPr>
          <p:cNvPr id="213" name="Scalar multiple of vector (Review)…"/>
          <p:cNvSpPr txBox="1"/>
          <p:nvPr/>
        </p:nvSpPr>
        <p:spPr>
          <a:xfrm>
            <a:off x="5337763" y="1158028"/>
            <a:ext cx="2802536"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Scalar multiple of vector (Review)</a:t>
            </a:r>
          </a:p>
          <a:p>
            <a:pPr>
              <a:defRPr>
                <a:solidFill>
                  <a:srgbClr val="5E30EB"/>
                </a:solidFill>
              </a:defRPr>
            </a:pPr>
            <a:r>
              <a:t>The product of multiplying a vector by a scalar</a:t>
            </a:r>
          </a:p>
        </p:txBody>
      </p:sp>
      <p:sp>
        <p:nvSpPr>
          <p:cNvPr id="214" name="Linear combination (Review)…"/>
          <p:cNvSpPr txBox="1"/>
          <p:nvPr/>
        </p:nvSpPr>
        <p:spPr>
          <a:xfrm>
            <a:off x="5337763" y="1919808"/>
            <a:ext cx="2802536"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Linear combination (Review)</a:t>
            </a:r>
          </a:p>
          <a:p>
            <a:pPr>
              <a:defRPr>
                <a:solidFill>
                  <a:srgbClr val="5E30EB"/>
                </a:solidFill>
              </a:defRPr>
            </a:pPr>
            <a:r>
              <a:t>Sum of the scalar multiples of two vectors</a:t>
            </a:r>
          </a:p>
        </p:txBody>
      </p:sp>
      <p:sp>
        <p:nvSpPr>
          <p:cNvPr id="215" name="Vector space…"/>
          <p:cNvSpPr txBox="1"/>
          <p:nvPr/>
        </p:nvSpPr>
        <p:spPr>
          <a:xfrm>
            <a:off x="5337763" y="2681587"/>
            <a:ext cx="2802536" cy="64706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Vector space </a:t>
            </a:r>
            <a14:m>
              <m:oMath>
                <m:sSup>
                  <m:e>
                    <m:r>
                      <a:rPr xmlns:a="http://schemas.openxmlformats.org/drawingml/2006/main" sz="1700" i="1">
                        <a:solidFill>
                          <a:srgbClr val="F46524"/>
                        </a:solidFill>
                        <a:latin typeface="Cambria Math" panose="02040503050406030204" pitchFamily="18" charset="0"/>
                      </a:rPr>
                      <m:t>R</m:t>
                    </m:r>
                  </m:e>
                  <m:sup>
                    <m:r>
                      <a:rPr xmlns:a="http://schemas.openxmlformats.org/drawingml/2006/main" sz="1700" i="1">
                        <a:solidFill>
                          <a:srgbClr val="F46524"/>
                        </a:solidFill>
                        <a:latin typeface="Cambria Math" panose="02040503050406030204" pitchFamily="18" charset="0"/>
                      </a:rPr>
                      <m:t>2</m:t>
                    </m:r>
                  </m:sup>
                </m:sSup>
              </m:oMath>
            </a14:m>
          </a:p>
          <a:p>
            <a:pPr>
              <a:defRPr>
                <a:solidFill>
                  <a:srgbClr val="5E30EB"/>
                </a:solidFill>
              </a:defRPr>
            </a:pPr>
            <a:r>
              <a:t>The set of all vectors with two components</a:t>
            </a:r>
          </a:p>
        </p:txBody>
      </p:sp>
      <p:sp>
        <p:nvSpPr>
          <p:cNvPr id="216" name="Column space of a matrix M…"/>
          <p:cNvSpPr txBox="1"/>
          <p:nvPr/>
        </p:nvSpPr>
        <p:spPr>
          <a:xfrm>
            <a:off x="5337763" y="3486646"/>
            <a:ext cx="2802536" cy="10967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Column space of a matrix M</a:t>
            </a:r>
          </a:p>
          <a:p>
            <a:pPr>
              <a:defRPr>
                <a:solidFill>
                  <a:srgbClr val="5E30EB"/>
                </a:solidFill>
              </a:defRPr>
            </a:pPr>
            <a:r>
              <a:t>The set of all linear combinations of the column vectors of M. For </a:t>
            </a:r>
            <a14:m>
              <m:oMath>
                <m:r>
                  <a:rPr xmlns:a="http://schemas.openxmlformats.org/drawingml/2006/main" sz="1650" i="1">
                    <a:solidFill>
                      <a:srgbClr val="5E30EB"/>
                    </a:solidFill>
                    <a:latin typeface="Cambria Math" panose="02040503050406030204" pitchFamily="18" charset="0"/>
                  </a:rPr>
                  <m:t>A</m:t>
                </m:r>
                <m:r>
                  <a:rPr xmlns:a="http://schemas.openxmlformats.org/drawingml/2006/main" sz="1650" i="1">
                    <a:solidFill>
                      <a:srgbClr val="5E30EB"/>
                    </a:solidFill>
                    <a:latin typeface="Cambria Math" panose="02040503050406030204" pitchFamily="18" charset="0"/>
                  </a:rPr>
                  <m:t>X</m:t>
                </m:r>
                <m:r>
                  <a:rPr xmlns:a="http://schemas.openxmlformats.org/drawingml/2006/main" sz="1650" i="1">
                    <a:solidFill>
                      <a:srgbClr val="5E30EB"/>
                    </a:solidFill>
                    <a:latin typeface="Cambria Math" panose="02040503050406030204" pitchFamily="18" charset="0"/>
                  </a:rPr>
                  <m:t>=</m:t>
                </m:r>
                <m:r>
                  <a:rPr xmlns:a="http://schemas.openxmlformats.org/drawingml/2006/main" sz="1650" i="1">
                    <a:solidFill>
                      <a:srgbClr val="5E30EB"/>
                    </a:solidFill>
                    <a:latin typeface="Cambria Math" panose="02040503050406030204" pitchFamily="18" charset="0"/>
                  </a:rPr>
                  <m:t>B</m:t>
                </m:r>
              </m:oMath>
            </a14:m>
            <a:r>
              <a:t>, B must be in the column space of </a:t>
            </a:r>
            <a14:m>
              <m:oMath>
                <m:r>
                  <a:rPr xmlns:a="http://schemas.openxmlformats.org/drawingml/2006/main" sz="1550" i="1">
                    <a:solidFill>
                      <a:srgbClr val="5E30EB"/>
                    </a:solidFill>
                    <a:latin typeface="Cambria Math" panose="02040503050406030204" pitchFamily="18" charset="0"/>
                  </a:rPr>
                  <m:t>A</m:t>
                </m:r>
                <m:r>
                  <a:rPr xmlns:a="http://schemas.openxmlformats.org/drawingml/2006/main" sz="1550" i="1">
                    <a:solidFill>
                      <a:srgbClr val="5E30EB"/>
                    </a:solidFill>
                    <a:latin typeface="Cambria Math" panose="02040503050406030204" pitchFamily="18" charset="0"/>
                  </a:rPr>
                  <m:t>X</m:t>
                </m:r>
              </m:oMath>
            </a14:m>
            <a:r>
              <a:t> </a:t>
            </a:r>
          </a:p>
        </p:txBody>
      </p:sp>
      <p:sp>
        <p:nvSpPr>
          <p:cNvPr id="217" name="Suppose   and  .…"/>
          <p:cNvSpPr txBox="1"/>
          <p:nvPr/>
        </p:nvSpPr>
        <p:spPr>
          <a:xfrm>
            <a:off x="366954" y="2668887"/>
            <a:ext cx="4581191" cy="16764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57200" indent="-342900">
              <a:lnSpc>
                <a:spcPct val="115000"/>
              </a:lnSpc>
              <a:buClr>
                <a:srgbClr val="000000"/>
              </a:buClr>
              <a:buSzPts val="1800"/>
              <a:buFont typeface="Helvetica"/>
              <a:buChar char="●"/>
              <a:defRPr sz="1800">
                <a:solidFill>
                  <a:srgbClr val="000000"/>
                </a:solidFill>
                <a:latin typeface="Lato"/>
                <a:ea typeface="Lato"/>
                <a:cs typeface="Lato"/>
                <a:sym typeface="Lato"/>
              </a:defRPr>
            </a:pPr>
            <a:r>
              <a:t>Suppose </a:t>
            </a:r>
            <a14:m>
              <m:oMath>
                <m:r>
                  <a:rPr xmlns:a="http://schemas.openxmlformats.org/drawingml/2006/main" sz="2150" i="1">
                    <a:solidFill>
                      <a:srgbClr val="000000"/>
                    </a:solidFill>
                    <a:latin typeface="Cambria Math" panose="02040503050406030204" pitchFamily="18" charset="0"/>
                  </a:rPr>
                  <m:t>A</m:t>
                </m:r>
                <m:r>
                  <a:rPr xmlns:a="http://schemas.openxmlformats.org/drawingml/2006/main" sz="2150" i="1">
                    <a:solidFill>
                      <a:srgbClr val="000000"/>
                    </a:solidFill>
                    <a:latin typeface="Cambria Math" panose="02040503050406030204" pitchFamily="18" charset="0"/>
                  </a:rPr>
                  <m:t>=</m:t>
                </m:r>
                <m:d>
                  <m:dPr>
                    <m:ctrlPr>
                      <a:rPr xmlns:a="http://schemas.openxmlformats.org/drawingml/2006/main" sz="2150" i="1">
                        <a:solidFill>
                          <a:srgbClr val="000000"/>
                        </a:solidFill>
                        <a:latin typeface="Cambria Math" panose="02040503050406030204" pitchFamily="18" charset="0"/>
                      </a:rPr>
                    </m:ctrlPr>
                    <m:begChr m:val="["/>
                    <m:endChr m:val="]"/>
                  </m:dPr>
                  <m:e>
                    <m:m>
                      <m:mPr>
                        <m:ctrlPr>
                          <a:rPr xmlns:a="http://schemas.openxmlformats.org/drawingml/2006/main" sz="2150" i="1">
                            <a:solidFill>
                              <a:srgbClr val="000000"/>
                            </a:solidFill>
                            <a:latin typeface="Cambria Math" panose="02040503050406030204" pitchFamily="18" charset="0"/>
                          </a:rPr>
                        </m:ctrlPr>
                        <m:baseJc m:val="center"/>
                        <m:plcHide m:val="on"/>
                        <m:mcs>
                          <m:mc>
                            <m:mcPr>
                              <m:count m:val="2"/>
                              <m:mcJc m:val="center"/>
                            </m:mcPr>
                          </m:mc>
                        </m:mcs>
                      </m:mPr>
                      <m:mr>
                        <m:e>
                          <m:r>
                            <a:rPr xmlns:a="http://schemas.openxmlformats.org/drawingml/2006/main" sz="2150" i="1">
                              <a:solidFill>
                                <a:srgbClr val="000000"/>
                              </a:solidFill>
                              <a:latin typeface="Cambria Math" panose="02040503050406030204" pitchFamily="18" charset="0"/>
                            </a:rPr>
                            <m:t>2</m:t>
                          </m:r>
                        </m:e>
                        <m:e>
                          <m:r>
                            <a:rPr xmlns:a="http://schemas.openxmlformats.org/drawingml/2006/main" sz="2150" i="1">
                              <a:solidFill>
                                <a:srgbClr val="000000"/>
                              </a:solidFill>
                              <a:latin typeface="Cambria Math" panose="02040503050406030204" pitchFamily="18" charset="0"/>
                            </a:rPr>
                            <m:t>1</m:t>
                          </m:r>
                        </m:e>
                      </m:mr>
                      <m:mr>
                        <m:e>
                          <m:r>
                            <a:rPr xmlns:a="http://schemas.openxmlformats.org/drawingml/2006/main" sz="2150" i="1">
                              <a:solidFill>
                                <a:srgbClr val="000000"/>
                              </a:solidFill>
                              <a:latin typeface="Cambria Math" panose="02040503050406030204" pitchFamily="18" charset="0"/>
                            </a:rPr>
                            <m:t>1</m:t>
                          </m:r>
                        </m:e>
                        <m:e>
                          <m:r>
                            <a:rPr xmlns:a="http://schemas.openxmlformats.org/drawingml/2006/main" sz="2150" i="1">
                              <a:solidFill>
                                <a:srgbClr val="000000"/>
                              </a:solidFill>
                              <a:latin typeface="Cambria Math" panose="02040503050406030204" pitchFamily="18" charset="0"/>
                            </a:rPr>
                            <m:t>-</m:t>
                          </m:r>
                          <m:r>
                            <a:rPr xmlns:a="http://schemas.openxmlformats.org/drawingml/2006/main" sz="2150" i="1">
                              <a:solidFill>
                                <a:srgbClr val="000000"/>
                              </a:solidFill>
                              <a:latin typeface="Cambria Math" panose="02040503050406030204" pitchFamily="18" charset="0"/>
                            </a:rPr>
                            <m:t>2</m:t>
                          </m:r>
                        </m:e>
                      </m:mr>
                    </m:m>
                  </m:e>
                </m:d>
              </m:oMath>
            </a14:m>
            <a:r>
              <a:t> and </a:t>
            </a:r>
            <a14:m>
              <m:oMath>
                <m:r>
                  <a:rPr xmlns:a="http://schemas.openxmlformats.org/drawingml/2006/main" sz="2150" i="1">
                    <a:solidFill>
                      <a:srgbClr val="000000"/>
                    </a:solidFill>
                    <a:latin typeface="Cambria Math" panose="02040503050406030204" pitchFamily="18" charset="0"/>
                  </a:rPr>
                  <m:t>X</m:t>
                </m:r>
                <m:r>
                  <a:rPr xmlns:a="http://schemas.openxmlformats.org/drawingml/2006/main" sz="2150" i="1">
                    <a:solidFill>
                      <a:srgbClr val="000000"/>
                    </a:solidFill>
                    <a:latin typeface="Cambria Math" panose="02040503050406030204" pitchFamily="18" charset="0"/>
                  </a:rPr>
                  <m:t>=</m:t>
                </m:r>
                <m:d>
                  <m:dPr>
                    <m:ctrlPr>
                      <a:rPr xmlns:a="http://schemas.openxmlformats.org/drawingml/2006/main" sz="2150" i="1">
                        <a:solidFill>
                          <a:srgbClr val="000000"/>
                        </a:solidFill>
                        <a:latin typeface="Cambria Math" panose="02040503050406030204" pitchFamily="18" charset="0"/>
                      </a:rPr>
                    </m:ctrlPr>
                    <m:begChr m:val="["/>
                    <m:endChr m:val="]"/>
                  </m:dPr>
                  <m:e>
                    <m:eqArr>
                      <m:eqArrPr>
                        <m:ctrlPr>
                          <a:rPr xmlns:a="http://schemas.openxmlformats.org/drawingml/2006/main" sz="2150" i="1">
                            <a:solidFill>
                              <a:srgbClr val="000000"/>
                            </a:solidFill>
                            <a:latin typeface="Cambria Math" panose="02040503050406030204" pitchFamily="18" charset="0"/>
                          </a:rPr>
                        </m:ctrlPr>
                      </m:eqArrPr>
                      <m:e>
                        <m:r>
                          <a:rPr xmlns:a="http://schemas.openxmlformats.org/drawingml/2006/main" sz="2150" i="1">
                            <a:solidFill>
                              <a:srgbClr val="000000"/>
                            </a:solidFill>
                            <a:latin typeface="Cambria Math" panose="02040503050406030204" pitchFamily="18" charset="0"/>
                          </a:rPr>
                          <m:t>x</m:t>
                        </m:r>
                      </m:e>
                      <m:e>
                        <m:r>
                          <a:rPr xmlns:a="http://schemas.openxmlformats.org/drawingml/2006/main" sz="2150" i="1">
                            <a:solidFill>
                              <a:srgbClr val="000000"/>
                            </a:solidFill>
                            <a:latin typeface="Cambria Math" panose="02040503050406030204" pitchFamily="18" charset="0"/>
                          </a:rPr>
                          <m:t>y</m:t>
                        </m:r>
                      </m:e>
                    </m:eqArr>
                  </m:e>
                </m:d>
              </m:oMath>
            </a14:m>
            <a:r>
              <a:t>.  </a:t>
            </a:r>
          </a:p>
          <a:p>
            <a:pPr marL="457200" indent="-342900">
              <a:lnSpc>
                <a:spcPct val="115000"/>
              </a:lnSpc>
              <a:buClr>
                <a:srgbClr val="000000"/>
              </a:buClr>
              <a:buSzPts val="1800"/>
              <a:buFont typeface="Helvetica"/>
              <a:buChar char="●"/>
              <a:defRPr sz="1800">
                <a:solidFill>
                  <a:srgbClr val="000000"/>
                </a:solidFill>
                <a:latin typeface="Lato"/>
                <a:ea typeface="Lato"/>
                <a:cs typeface="Lato"/>
                <a:sym typeface="Lato"/>
              </a:defRPr>
            </a:pPr>
            <a:r>
              <a:t>How could we describe the column space for A?</a:t>
            </a:r>
          </a:p>
          <a:p>
            <a:pPr marL="457200" indent="-342900">
              <a:lnSpc>
                <a:spcPct val="115000"/>
              </a:lnSpc>
              <a:buClr>
                <a:srgbClr val="000000"/>
              </a:buClr>
              <a:buSzPts val="1800"/>
              <a:buFont typeface="Helvetica"/>
              <a:buChar char="●"/>
              <a:defRPr sz="1800">
                <a:solidFill>
                  <a:srgbClr val="000000"/>
                </a:solidFill>
                <a:latin typeface="Lato"/>
                <a:ea typeface="Lato"/>
                <a:cs typeface="Lato"/>
                <a:sym typeface="Lato"/>
              </a:defRPr>
            </a:pPr>
            <a:r>
              <a:t>How is the column space related to AX?</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2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2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4" fill="hold">
                                  <p:stCondLst>
                                    <p:cond delay="0"/>
                                  </p:stCondLst>
                                  <p:iterate type="el" backwards="0">
                                    <p:tmAbs val="0"/>
                                  </p:iterate>
                                  <p:childTnLst>
                                    <p:set>
                                      <p:cBhvr>
                                        <p:cTn id="28" fill="hold"/>
                                        <p:tgtEl>
                                          <p:spTgt spid="2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5" fill="hold">
                                  <p:stCondLst>
                                    <p:cond delay="0"/>
                                  </p:stCondLst>
                                  <p:iterate type="el" backwards="0">
                                    <p:tmAbs val="0"/>
                                  </p:iterate>
                                  <p:childTnLst>
                                    <p:set>
                                      <p:cBhvr>
                                        <p:cTn id="32" fill="hold"/>
                                        <p:tgtEl>
                                          <p:spTgt spid="2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6" fill="hold">
                                  <p:stCondLst>
                                    <p:cond delay="0"/>
                                  </p:stCondLst>
                                  <p:iterate type="el" backwards="0">
                                    <p:tmAbs val="0"/>
                                  </p:iterate>
                                  <p:childTnLst>
                                    <p:set>
                                      <p:cBhvr>
                                        <p:cTn id="36" fill="hold"/>
                                        <p:tgtEl>
                                          <p:spTgt spid="217">
                                            <p:bg/>
                                          </p:spTgt>
                                        </p:tgtEl>
                                        <p:attrNameLst>
                                          <p:attrName>style.visibility</p:attrName>
                                        </p:attrNameLst>
                                      </p:cBhvr>
                                      <p:to>
                                        <p:strVal val="visible"/>
                                      </p:to>
                                    </p:set>
                                  </p:childTnLst>
                                </p:cTn>
                              </p:par>
                              <p:par>
                                <p:cTn id="37" presetClass="entr" nodeType="withEffect" presetSubtype="0" presetID="1" grpId="6" fill="hold">
                                  <p:stCondLst>
                                    <p:cond delay="0"/>
                                  </p:stCondLst>
                                  <p:iterate type="el" backwards="0">
                                    <p:tmAbs val="0"/>
                                  </p:iterate>
                                  <p:childTnLst>
                                    <p:set>
                                      <p:cBhvr>
                                        <p:cTn id="38" fill="hold"/>
                                        <p:tgtEl>
                                          <p:spTgt spid="21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6" fill="hold">
                                  <p:stCondLst>
                                    <p:cond delay="0"/>
                                  </p:stCondLst>
                                  <p:iterate type="el" backwards="0">
                                    <p:tmAbs val="0"/>
                                  </p:iterate>
                                  <p:childTnLst>
                                    <p:set>
                                      <p:cBhvr>
                                        <p:cTn id="42" fill="hold"/>
                                        <p:tgtEl>
                                          <p:spTgt spid="217">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6" fill="hold">
                                  <p:stCondLst>
                                    <p:cond delay="0"/>
                                  </p:stCondLst>
                                  <p:iterate type="el" backwards="0">
                                    <p:tmAbs val="0"/>
                                  </p:iterate>
                                  <p:childTnLst>
                                    <p:set>
                                      <p:cBhvr>
                                        <p:cTn id="46" fill="hold"/>
                                        <p:tgtEl>
                                          <p:spTgt spid="21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6" grpId="5"/>
      <p:bldP build="whole" bldLvl="1" animBg="1" rev="0" advAuto="0" spid="215" grpId="4"/>
      <p:bldP build="p" bldLvl="5" animBg="1" rev="0" advAuto="0" spid="217" grpId="6"/>
      <p:bldP build="whole" bldLvl="1" animBg="1" rev="0" advAuto="0" spid="213" grpId="2"/>
      <p:bldP build="p" bldLvl="5" animBg="1" rev="0" advAuto="0" spid="212" grpId="1"/>
      <p:bldP build="whole" bldLvl="1" animBg="1" rev="0" advAuto="0" spid="214" grpId="3"/>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Double-click to edit"/>
          <p:cNvSpPr txBox="1"/>
          <p:nvPr>
            <p:ph type="title"/>
          </p:nvPr>
        </p:nvSpPr>
        <p:spPr>
          <a:prstGeom prst="rect">
            <a:avLst/>
          </a:prstGeom>
        </p:spPr>
        <p:txBody>
          <a:bodyPr/>
          <a:lstStyle/>
          <a:p>
            <a:pPr defTabSz="886968">
              <a:defRPr sz="2910"/>
            </a:pPr>
          </a:p>
        </p:txBody>
      </p:sp>
      <p:grpSp>
        <p:nvGrpSpPr>
          <p:cNvPr id="224" name="Google Shape;118;p19"/>
          <p:cNvGrpSpPr/>
          <p:nvPr/>
        </p:nvGrpSpPr>
        <p:grpSpPr>
          <a:xfrm>
            <a:off x="2462914" y="468728"/>
            <a:ext cx="6244204" cy="774511"/>
            <a:chOff x="0" y="0"/>
            <a:chExt cx="6244202" cy="774510"/>
          </a:xfrm>
        </p:grpSpPr>
        <p:sp>
          <p:nvSpPr>
            <p:cNvPr id="222"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23" name="Independent work"/>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Independent work</a:t>
              </a:r>
            </a:p>
          </p:txBody>
        </p:sp>
      </p:grpSp>
      <p:sp>
        <p:nvSpPr>
          <p:cNvPr id="225" name="Be sure to……"/>
          <p:cNvSpPr txBox="1"/>
          <p:nvPr/>
        </p:nvSpPr>
        <p:spPr>
          <a:xfrm>
            <a:off x="864178" y="1718685"/>
            <a:ext cx="4490931" cy="253418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olidFill>
              </a:defRPr>
            </a:pPr>
            <a:r>
              <a:t>Be sure to…</a:t>
            </a:r>
          </a:p>
          <a:p>
            <a:pPr marL="140368" indent="-140368">
              <a:buSzPct val="100000"/>
              <a:buChar char="•"/>
              <a:defRPr>
                <a:solidFill>
                  <a:schemeClr val="accent4"/>
                </a:solidFill>
              </a:defRPr>
            </a:pPr>
            <a:r>
              <a:t>Copy </a:t>
            </a:r>
            <a:r>
              <a:rPr b="1"/>
              <a:t>vocab </a:t>
            </a:r>
            <a:r>
              <a:t>in your notes (if you didn’t do so yesterday!)</a:t>
            </a:r>
          </a:p>
          <a:p>
            <a:pPr marL="140368" indent="-140368">
              <a:buSzPct val="100000"/>
              <a:buChar char="•"/>
              <a:defRPr>
                <a:solidFill>
                  <a:schemeClr val="accent4"/>
                </a:solidFill>
              </a:defRPr>
            </a:pPr>
            <a:r>
              <a:t>On Google Classroom, work on two Desmos Activities:</a:t>
            </a:r>
          </a:p>
          <a:p>
            <a:pPr lvl="1" marL="521368" indent="-140368">
              <a:buSzPct val="100000"/>
              <a:buChar char="•"/>
              <a:defRPr>
                <a:solidFill>
                  <a:schemeClr val="accent4"/>
                </a:solidFill>
              </a:defRPr>
            </a:pPr>
            <a:r>
              <a:t> </a:t>
            </a:r>
            <a:r>
              <a:rPr b="1"/>
              <a:t>Vector addition &amp; multiplication activity (May 18th)</a:t>
            </a:r>
            <a:r>
              <a:t>.  </a:t>
            </a:r>
          </a:p>
          <a:p>
            <a:pPr lvl="1" marL="521368" indent="-140368">
              <a:buSzPct val="100000"/>
              <a:buChar char="•"/>
              <a:defRPr b="1">
                <a:solidFill>
                  <a:schemeClr val="accent4"/>
                </a:solidFill>
              </a:defRPr>
            </a:pPr>
            <a:r>
              <a:t>Vectors &amp; Linear Combinations (May 19th) </a:t>
            </a:r>
          </a:p>
          <a:p>
            <a:pPr marL="140368" indent="-140368">
              <a:buSzPct val="100000"/>
              <a:buChar char="•"/>
              <a:defRPr>
                <a:solidFill>
                  <a:schemeClr val="accent4"/>
                </a:solidFill>
              </a:defRPr>
            </a:pPr>
            <a:r>
              <a:t>Work until 9:43 AM</a:t>
            </a:r>
          </a:p>
          <a:p>
            <a:pPr marL="140368" indent="-140368">
              <a:buSzPct val="100000"/>
              <a:buChar char="•"/>
              <a:defRPr>
                <a:solidFill>
                  <a:schemeClr val="accent4"/>
                </a:solidFill>
              </a:defRPr>
            </a:pPr>
            <a:r>
              <a:t>Be prepared to share out your work!</a:t>
            </a:r>
            <a:endParaRPr b="1" sz="1600">
              <a:latin typeface="Helvetica Neue"/>
              <a:ea typeface="Helvetica Neue"/>
              <a:cs typeface="Helvetica Neue"/>
              <a:sym typeface="Helvetica Neue"/>
            </a:endParaRPr>
          </a:p>
          <a:p>
            <a:pPr defTabSz="457200">
              <a:defRPr sz="1920">
                <a:solidFill>
                  <a:srgbClr val="999999"/>
                </a:solidFill>
                <a:latin typeface="+mn-lt"/>
                <a:ea typeface="+mn-ea"/>
                <a:cs typeface="+mn-cs"/>
                <a:sym typeface="Helvetica"/>
              </a:defRPr>
            </a:pPr>
          </a:p>
          <a:p>
            <a:pPr>
              <a:defRPr>
                <a:solidFill>
                  <a:schemeClr val="accent4"/>
                </a:solidFill>
              </a:defRPr>
            </a:pPr>
          </a:p>
        </p:txBody>
      </p:sp>
      <p:sp>
        <p:nvSpPr>
          <p:cNvPr id="226" name="Scalar multiple of vector (Review)…"/>
          <p:cNvSpPr txBox="1"/>
          <p:nvPr/>
        </p:nvSpPr>
        <p:spPr>
          <a:xfrm>
            <a:off x="5915526" y="1306656"/>
            <a:ext cx="2802536"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Scalar multiple of vector (Review)</a:t>
            </a:r>
          </a:p>
          <a:p>
            <a:pPr>
              <a:defRPr>
                <a:solidFill>
                  <a:srgbClr val="5E30EB"/>
                </a:solidFill>
              </a:defRPr>
            </a:pPr>
            <a:r>
              <a:t>The product of multiplying a vector by a scalar</a:t>
            </a:r>
          </a:p>
        </p:txBody>
      </p:sp>
      <p:sp>
        <p:nvSpPr>
          <p:cNvPr id="227" name="Linear combination (Review)…"/>
          <p:cNvSpPr txBox="1"/>
          <p:nvPr/>
        </p:nvSpPr>
        <p:spPr>
          <a:xfrm>
            <a:off x="5915526" y="2068435"/>
            <a:ext cx="2802536" cy="6037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Linear combination (Review)</a:t>
            </a:r>
          </a:p>
          <a:p>
            <a:pPr>
              <a:defRPr>
                <a:solidFill>
                  <a:srgbClr val="5E30EB"/>
                </a:solidFill>
              </a:defRPr>
            </a:pPr>
            <a:r>
              <a:t>Sum of the scalar multiples of two vectors</a:t>
            </a:r>
          </a:p>
        </p:txBody>
      </p:sp>
      <p:sp>
        <p:nvSpPr>
          <p:cNvPr id="228" name="Vector space…"/>
          <p:cNvSpPr txBox="1"/>
          <p:nvPr/>
        </p:nvSpPr>
        <p:spPr>
          <a:xfrm>
            <a:off x="5915526" y="2830215"/>
            <a:ext cx="2802536" cy="64706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Vector space </a:t>
            </a:r>
            <a14:m>
              <m:oMath>
                <m:sSup>
                  <m:e>
                    <m:r>
                      <a:rPr xmlns:a="http://schemas.openxmlformats.org/drawingml/2006/main" sz="1700" i="1">
                        <a:solidFill>
                          <a:srgbClr val="F46524"/>
                        </a:solidFill>
                        <a:latin typeface="Cambria Math" panose="02040503050406030204" pitchFamily="18" charset="0"/>
                      </a:rPr>
                      <m:t>R</m:t>
                    </m:r>
                  </m:e>
                  <m:sup>
                    <m:r>
                      <a:rPr xmlns:a="http://schemas.openxmlformats.org/drawingml/2006/main" sz="1700" i="1">
                        <a:solidFill>
                          <a:srgbClr val="F46524"/>
                        </a:solidFill>
                        <a:latin typeface="Cambria Math" panose="02040503050406030204" pitchFamily="18" charset="0"/>
                      </a:rPr>
                      <m:t>2</m:t>
                    </m:r>
                  </m:sup>
                </m:sSup>
              </m:oMath>
            </a14:m>
          </a:p>
          <a:p>
            <a:pPr>
              <a:defRPr>
                <a:solidFill>
                  <a:srgbClr val="5E30EB"/>
                </a:solidFill>
              </a:defRPr>
            </a:pPr>
            <a:r>
              <a:t>The set of all vectors with two components</a:t>
            </a:r>
          </a:p>
        </p:txBody>
      </p:sp>
      <p:sp>
        <p:nvSpPr>
          <p:cNvPr id="229" name="Column space of a matrix M…"/>
          <p:cNvSpPr txBox="1"/>
          <p:nvPr/>
        </p:nvSpPr>
        <p:spPr>
          <a:xfrm>
            <a:off x="5915526" y="3635274"/>
            <a:ext cx="2802536" cy="10967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Column space of a matrix M</a:t>
            </a:r>
          </a:p>
          <a:p>
            <a:pPr>
              <a:defRPr>
                <a:solidFill>
                  <a:srgbClr val="5E30EB"/>
                </a:solidFill>
              </a:defRPr>
            </a:pPr>
            <a:r>
              <a:t>The set of all linear combinations of the column vectors of M. For </a:t>
            </a:r>
            <a14:m>
              <m:oMath>
                <m:r>
                  <a:rPr xmlns:a="http://schemas.openxmlformats.org/drawingml/2006/main" sz="1650" i="1">
                    <a:solidFill>
                      <a:srgbClr val="5E30EB"/>
                    </a:solidFill>
                    <a:latin typeface="Cambria Math" panose="02040503050406030204" pitchFamily="18" charset="0"/>
                  </a:rPr>
                  <m:t>A</m:t>
                </m:r>
                <m:r>
                  <a:rPr xmlns:a="http://schemas.openxmlformats.org/drawingml/2006/main" sz="1650" i="1">
                    <a:solidFill>
                      <a:srgbClr val="5E30EB"/>
                    </a:solidFill>
                    <a:latin typeface="Cambria Math" panose="02040503050406030204" pitchFamily="18" charset="0"/>
                  </a:rPr>
                  <m:t>X</m:t>
                </m:r>
                <m:r>
                  <a:rPr xmlns:a="http://schemas.openxmlformats.org/drawingml/2006/main" sz="1650" i="1">
                    <a:solidFill>
                      <a:srgbClr val="5E30EB"/>
                    </a:solidFill>
                    <a:latin typeface="Cambria Math" panose="02040503050406030204" pitchFamily="18" charset="0"/>
                  </a:rPr>
                  <m:t>=</m:t>
                </m:r>
                <m:r>
                  <a:rPr xmlns:a="http://schemas.openxmlformats.org/drawingml/2006/main" sz="1650" i="1">
                    <a:solidFill>
                      <a:srgbClr val="5E30EB"/>
                    </a:solidFill>
                    <a:latin typeface="Cambria Math" panose="02040503050406030204" pitchFamily="18" charset="0"/>
                  </a:rPr>
                  <m:t>B</m:t>
                </m:r>
              </m:oMath>
            </a14:m>
            <a:r>
              <a:t>, B must be in the column space of </a:t>
            </a:r>
            <a14:m>
              <m:oMath>
                <m:r>
                  <a:rPr xmlns:a="http://schemas.openxmlformats.org/drawingml/2006/main" sz="1550" i="1">
                    <a:solidFill>
                      <a:srgbClr val="5E30EB"/>
                    </a:solidFill>
                    <a:latin typeface="Cambria Math" panose="02040503050406030204" pitchFamily="18" charset="0"/>
                  </a:rPr>
                  <m:t>A</m:t>
                </m:r>
                <m:r>
                  <a:rPr xmlns:a="http://schemas.openxmlformats.org/drawingml/2006/main" sz="1550" i="1">
                    <a:solidFill>
                      <a:srgbClr val="5E30EB"/>
                    </a:solidFill>
                    <a:latin typeface="Cambria Math" panose="02040503050406030204" pitchFamily="18" charset="0"/>
                  </a:rPr>
                  <m:t>X</m:t>
                </m:r>
              </m:oMath>
            </a14:m>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6" grpId="1"/>
      <p:bldP build="whole" bldLvl="1" animBg="1" rev="0" advAuto="0" spid="227" grpId="2"/>
      <p:bldP build="whole" bldLvl="1" animBg="1" rev="0" advAuto="0" spid="229" grpId="4"/>
      <p:bldP build="whole" bldLvl="1" animBg="1" rev="0" advAuto="0" spid="228" grpId="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Double-click to edit"/>
          <p:cNvSpPr txBox="1"/>
          <p:nvPr>
            <p:ph type="title"/>
          </p:nvPr>
        </p:nvSpPr>
        <p:spPr>
          <a:prstGeom prst="rect">
            <a:avLst/>
          </a:prstGeom>
        </p:spPr>
        <p:txBody>
          <a:bodyPr/>
          <a:lstStyle/>
          <a:p>
            <a:pPr defTabSz="886968">
              <a:defRPr sz="2910"/>
            </a:pPr>
          </a:p>
        </p:txBody>
      </p:sp>
      <p:sp>
        <p:nvSpPr>
          <p:cNvPr id="234"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37" name="Google Shape;118;p19"/>
          <p:cNvGrpSpPr/>
          <p:nvPr/>
        </p:nvGrpSpPr>
        <p:grpSpPr>
          <a:xfrm>
            <a:off x="2147095" y="500360"/>
            <a:ext cx="6535195" cy="810605"/>
            <a:chOff x="0" y="0"/>
            <a:chExt cx="6535193" cy="810604"/>
          </a:xfrm>
        </p:grpSpPr>
        <p:sp>
          <p:nvSpPr>
            <p:cNvPr id="235"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36"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38"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