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6" name="Shape 20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 =&gt; TRUE</a:t>
            </a:r>
          </a:p>
          <a:p>
            <a:pPr/>
            <a:r>
              <a:t>b. FALSE</a:t>
            </a:r>
          </a:p>
          <a:p>
            <a:pPr/>
            <a:r>
              <a:t>FALSE</a:t>
            </a:r>
          </a:p>
          <a:p>
            <a:pPr/>
            <a:r>
              <a:t>TRUE</a:t>
            </a:r>
          </a:p>
          <a:p>
            <a:pPr/>
            <a:r>
              <a:t>+in which control structure so we commonly see the in keyword? The for loop!</a:t>
            </a:r>
          </a:p>
          <a:p>
            <a:pPr/>
            <a:r>
              <a:t>+what do you think range actually does. It returns sort of a list with numbers init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7" name="Shape 21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755650" indent="-596900" defTabSz="457200">
              <a:lnSpc>
                <a:spcPct val="117999"/>
              </a:lnSpc>
              <a:buClr>
                <a:srgbClr val="000000"/>
              </a:buClr>
              <a:buSzPts val="2200"/>
              <a:buFont typeface="Arial"/>
              <a:buChar char="●"/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Make sure students are working quietly. See CodeHS problem guides for specific Python activities.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Frequently asked questions: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+I don’t know what to do!?! Make sure to carefully read the instructions. Take notes when watching the video.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are you trying to do with your program? answers will vary, direct student to assignment instructions.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+how can I figure out why my code doesn’t work? Try getting out a piece of paper, and following your commands yourself. What do you draw. Where do things go wrong?</a:t>
            </a:r>
          </a:p>
          <a:p>
            <a:pPr defTabSz="457200">
              <a:lnSpc>
                <a:spcPct val="117999"/>
              </a:lnSpc>
              <a:defRPr sz="22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+What do I do if I forget a command? See the docs section of CodeHS.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knowledge of control structures and data types to make a word game?</a:t>
            </a:r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5/19/22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11/3333d/21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Python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15.4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19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694527" y="1359837"/>
            <a:ext cx="4806308" cy="26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Find seat near front.  Take out notebook/binder.  Copy date and goal.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Copy the definition to the right.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What will the output value be for the following statements with the “in” keyword:</a:t>
            </a:r>
            <a:endParaRPr>
              <a:solidFill>
                <a:schemeClr val="accent1"/>
              </a:solidFill>
            </a:endParaRPr>
          </a:p>
          <a:p>
            <a:pPr lvl="1" marL="885657" indent="-250657">
              <a:buSzPct val="100000"/>
              <a:buAutoNum type="alphaU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“e” </a:t>
            </a:r>
            <a:r>
              <a:rPr>
                <a:solidFill>
                  <a:srgbClr val="FF6A00"/>
                </a:solidFill>
              </a:rPr>
              <a:t>in</a:t>
            </a:r>
            <a:r>
              <a:rPr>
                <a:solidFill>
                  <a:schemeClr val="accent1"/>
                </a:solidFill>
              </a:rPr>
              <a:t> “Lehman”</a:t>
            </a:r>
            <a:endParaRPr>
              <a:solidFill>
                <a:schemeClr val="accent1"/>
              </a:solidFill>
            </a:endParaRPr>
          </a:p>
          <a:p>
            <a:pPr lvl="1" marL="885657" indent="-250657">
              <a:buSzPct val="100000"/>
              <a:buAutoNum type="alphaU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“Cookie” </a:t>
            </a:r>
            <a:r>
              <a:rPr>
                <a:solidFill>
                  <a:srgbClr val="FF6A00"/>
                </a:solidFill>
              </a:rPr>
              <a:t>in</a:t>
            </a:r>
            <a:r>
              <a:rPr>
                <a:solidFill>
                  <a:schemeClr val="accent1"/>
                </a:solidFill>
              </a:rPr>
              <a:t> [“milkshake”, “burger”, “fries”]</a:t>
            </a:r>
            <a:endParaRPr>
              <a:solidFill>
                <a:schemeClr val="accent1"/>
              </a:solidFill>
            </a:endParaRPr>
          </a:p>
          <a:p>
            <a:pPr lvl="1" marL="885657" indent="-250657">
              <a:buSzPct val="100000"/>
              <a:buAutoNum type="alphaU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4 </a:t>
            </a:r>
            <a:r>
              <a:rPr>
                <a:solidFill>
                  <a:srgbClr val="FF6A00"/>
                </a:solidFill>
              </a:rPr>
              <a:t>in</a:t>
            </a:r>
            <a:r>
              <a:rPr>
                <a:solidFill>
                  <a:schemeClr val="accent1"/>
                </a:solidFill>
              </a:rPr>
              <a:t> range(4)</a:t>
            </a:r>
            <a:endParaRPr>
              <a:solidFill>
                <a:schemeClr val="accent1"/>
              </a:solidFill>
            </a:endParaRPr>
          </a:p>
          <a:p>
            <a:pPr lvl="1" marL="885657" indent="-250657">
              <a:buSzPct val="100000"/>
              <a:buAutoNum type="alphaU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0 </a:t>
            </a:r>
            <a:r>
              <a:rPr>
                <a:solidFill>
                  <a:srgbClr val="FF6A00"/>
                </a:solidFill>
              </a:rPr>
              <a:t>in</a:t>
            </a:r>
            <a:r>
              <a:rPr>
                <a:solidFill>
                  <a:schemeClr val="accent1"/>
                </a:solidFill>
              </a:rPr>
              <a:t> range(3)</a:t>
            </a:r>
          </a:p>
        </p:txBody>
      </p:sp>
      <p:sp>
        <p:nvSpPr>
          <p:cNvPr id="204" name="The “in” keyword…"/>
          <p:cNvSpPr txBox="1"/>
          <p:nvPr/>
        </p:nvSpPr>
        <p:spPr>
          <a:xfrm>
            <a:off x="5698392" y="2323517"/>
            <a:ext cx="2802535" cy="10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The “in” keyword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Checks if something is a member of a sequence (list, tuple, string, range).  I’d it is, returns </a:t>
            </a:r>
            <a:r>
              <a:rPr>
                <a:solidFill>
                  <a:srgbClr val="FF6A00"/>
                </a:solidFill>
              </a:rPr>
              <a:t>True</a:t>
            </a:r>
            <a:r>
              <a:t>: otherwise returns </a:t>
            </a:r>
            <a:r>
              <a:rPr>
                <a:solidFill>
                  <a:srgbClr val="FF6A00"/>
                </a:solidFill>
              </a:rPr>
              <a:t>False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11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09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10" name="Activity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Activity</a:t>
              </a:r>
            </a:p>
          </p:txBody>
        </p:sp>
      </p:grpSp>
      <p:sp>
        <p:nvSpPr>
          <p:cNvPr id="212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3" name="Google Shape;82;p14"/>
          <p:cNvSpPr txBox="1"/>
          <p:nvPr/>
        </p:nvSpPr>
        <p:spPr>
          <a:xfrm>
            <a:off x="532198" y="1609174"/>
            <a:ext cx="2990678" cy="1490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Find your assigned seat  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Go to Google Classroom. Complete  </a:t>
            </a:r>
            <a:r>
              <a:rPr>
                <a:solidFill>
                  <a:srgbClr val="FF2600"/>
                </a:solidFill>
              </a:rPr>
              <a:t>Python Word game: Getting to Know Part 2</a:t>
            </a:r>
            <a:endParaRPr>
              <a:solidFill>
                <a:srgbClr val="FF2600"/>
              </a:solidFill>
            </a:endParaRP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 Activity (if you haven’t already done so)</a:t>
            </a:r>
          </a:p>
          <a:p>
            <a:pPr marL="192384" indent="-192384" defTabSz="584850">
              <a:lnSpc>
                <a:spcPct val="115000"/>
              </a:lnSpc>
              <a:buSzPct val="100000"/>
              <a:buAutoNum type="alphaUcPeriod" startAt="1"/>
              <a:defRPr b="1" sz="1092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Work on remaining MP3 goals</a:t>
            </a:r>
          </a:p>
        </p:txBody>
      </p:sp>
      <p:sp>
        <p:nvSpPr>
          <p:cNvPr id="214" name="be sure to:"/>
          <p:cNvSpPr txBox="1"/>
          <p:nvPr/>
        </p:nvSpPr>
        <p:spPr>
          <a:xfrm>
            <a:off x="630543" y="1273037"/>
            <a:ext cx="1212876" cy="304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>
            <a:spAutoFit/>
          </a:bodyPr>
          <a:lstStyle>
            <a:lvl1pPr>
              <a:defRPr sz="20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lvl1pPr>
          </a:lstStyle>
          <a:p>
            <a:pPr/>
            <a:r>
              <a:t>be sure to:</a:t>
            </a:r>
          </a:p>
        </p:txBody>
      </p:sp>
      <p:sp>
        <p:nvSpPr>
          <p:cNvPr id="215" name="MP3 Goal:…"/>
          <p:cNvSpPr txBox="1"/>
          <p:nvPr/>
        </p:nvSpPr>
        <p:spPr>
          <a:xfrm>
            <a:off x="4593726" y="1768726"/>
            <a:ext cx="3910486" cy="2798807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1900">
                <a:solidFill>
                  <a:schemeClr val="accent4"/>
                </a:solidFill>
              </a:defRPr>
            </a:pPr>
            <a:r>
              <a:rPr b="1"/>
              <a:t>MP3 Goal:</a:t>
            </a:r>
            <a:r>
              <a:t> </a:t>
            </a:r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up through </a:t>
            </a:r>
            <a:r>
              <a:rPr b="1"/>
              <a:t>unit 9 </a:t>
            </a:r>
            <a:r>
              <a:t>on CodeHS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</a:t>
            </a:r>
            <a:r>
              <a:t>omplete </a:t>
            </a:r>
            <a:r>
              <a:rPr b="1"/>
              <a:t>Python word game: Parts 1 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t>Complete </a:t>
            </a:r>
            <a:r>
              <a:rPr b="1"/>
              <a:t>Python Word game: Getting to Know Part 2.  </a:t>
            </a:r>
            <a:r>
              <a:t>(Google Classroom)</a:t>
            </a:r>
            <a:endParaRPr b="1"/>
          </a:p>
          <a:p>
            <a:pPr marL="233947" indent="-233947">
              <a:buSzPct val="100000"/>
              <a:buAutoNum type="alphaUcPeriod" startAt="1"/>
              <a:defRPr sz="1900">
                <a:solidFill>
                  <a:schemeClr val="accent4"/>
                </a:solidFill>
              </a:defRPr>
            </a:pPr>
            <a:r>
              <a:rPr b="1"/>
              <a:t>Complete Python Word game part 2(CodeHS)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21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0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23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1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2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24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27" name="a. Students will receive their phones at the end of 9th period and 10th period.…"/>
          <p:cNvSpPr txBox="1"/>
          <p:nvPr/>
        </p:nvSpPr>
        <p:spPr>
          <a:xfrm>
            <a:off x="2043641" y="1683954"/>
            <a:ext cx="5514963" cy="2786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a. Students will receive their phones at the end of 9th period and 10th period.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b. Students without a phone may leave class immediately. All other students should remain seated. Once a student collects their phone, they should exit the classroom.  </a:t>
            </a:r>
          </a:p>
          <a:p>
            <a:pPr defTabSz="457200">
              <a:defRPr sz="1900">
                <a:solidFill>
                  <a:srgbClr val="222222"/>
                </a:solidFill>
              </a:defRPr>
            </a:pPr>
            <a:r>
              <a:t>c. Students must show their ID, program, or a notebook with their name on it to receive their phone. </a:t>
            </a:r>
          </a:p>
        </p:txBody>
      </p:sp>
      <p:grpSp>
        <p:nvGrpSpPr>
          <p:cNvPr id="230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28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9" name="Cell phone distro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Cell phone distro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Carefully read the directions below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