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(int i=0; i&lt;grades.length; i++{</a:t>
            </a:r>
            <a:br/>
            <a:r>
              <a:t>	grades[i]+= 5;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add an if statement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They both contain data that is associated with an index and can be accessed. </a:t>
            </a:r>
          </a:p>
          <a:p>
            <a:pPr marL="187157" indent="-187157">
              <a:buSzPct val="100000"/>
              <a:buAutoNum type="arabicPeriod" startAt="1"/>
            </a:pPr>
            <a:r>
              <a:t> Arrays are different in that they don’t print as a string and they can contain other datatypes than just characters.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How could you access the last element in an array called myNumbers? </a:t>
            </a:r>
          </a:p>
          <a:p>
            <a:pPr/>
            <a:r>
              <a:t>nyNumbers.length returns the length of the array. to get the final element myNumbers[myNumbers.length - 1]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will this program do?</a:t>
            </a:r>
          </a:p>
          <a:p>
            <a:pPr/>
            <a:r>
              <a:t>It will print out each character in the string “Java is cool” with each character on a new line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The second program initializes an array of integers called grades. It looks like it’s printing out each grade on a separate line.</a:t>
            </a:r>
          </a:p>
          <a:p>
            <a:pPr/>
          </a:p>
          <a:p>
            <a:pPr/>
            <a:r>
              <a:t>3.  They’re similar in that they both involve traversing an indexed collection of data. a string in the first case, an array in the second.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add up the values and divide by the number of values!</a:t>
            </a:r>
          </a:p>
          <a:p>
            <a:pPr/>
          </a:p>
          <a:p>
            <a:pPr/>
            <a:r>
              <a:t>+Walk through the following code with students</a:t>
            </a:r>
          </a:p>
          <a:p>
            <a:pPr/>
            <a:r>
              <a:t>  public static int gradeMean(int[] gradeList){</a:t>
            </a:r>
          </a:p>
          <a:p>
            <a:pPr/>
            <a:r>
              <a:t>    int numGrades = gradeList.length;</a:t>
            </a:r>
          </a:p>
          <a:p>
            <a:pPr/>
            <a:r>
              <a:t>    int sum = 0;</a:t>
            </a:r>
          </a:p>
          <a:p>
            <a:pPr/>
            <a:r>
              <a:t>    for (int i = 0; i &lt;numGrades; i++){</a:t>
            </a:r>
          </a:p>
          <a:p>
            <a:pPr/>
            <a:r>
              <a:t>      sum += gradeList[i];</a:t>
            </a:r>
          </a:p>
          <a:p>
            <a:pPr/>
            <a:r>
              <a:t>    }</a:t>
            </a:r>
          </a:p>
          <a:p>
            <a:pPr/>
            <a:r>
              <a:t>    return sum / numGrades;</a:t>
            </a:r>
          </a:p>
          <a:p>
            <a:pPr/>
            <a:r>
              <a:t>  }</a:t>
            </a:r>
          </a:p>
          <a:p>
            <a:pPr/>
            <a:r>
              <a:t>+Why is it important that i remain *less* than numGrades, what do you think will go wrong if we had i &lt;= numGrades?</a:t>
            </a:r>
          </a:p>
          <a:p>
            <a:pPr/>
            <a:r>
              <a:t>Test it out, show students java.lang.ArrayIndexOutOfBoundsException.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/>
            <a:r>
              <a:t>  public static int getPassing(int[] gradeList, int passingGrade){</a:t>
            </a:r>
          </a:p>
          <a:p>
            <a:pPr/>
            <a:r>
              <a:t>    int numPassing, index;</a:t>
            </a:r>
          </a:p>
          <a:p>
            <a:pPr/>
            <a:r>
              <a:t>    numPassing = 0;</a:t>
            </a:r>
          </a:p>
          <a:p>
            <a:pPr/>
            <a:r>
              <a:t>    index = 0;</a:t>
            </a:r>
          </a:p>
          <a:p>
            <a:pPr/>
            <a:r>
              <a:t>    while (index &lt; gradeList.length){</a:t>
            </a:r>
          </a:p>
          <a:p>
            <a:pPr/>
            <a:r>
              <a:t>      int grade = gradeList[index];</a:t>
            </a:r>
          </a:p>
          <a:p>
            <a:pPr/>
            <a:r>
              <a:t>      if (grade &gt;= passingGrade){</a:t>
            </a:r>
          </a:p>
          <a:p>
            <a:pPr/>
            <a:r>
              <a:t>        numPassing++;</a:t>
            </a:r>
          </a:p>
          <a:p>
            <a:pPr/>
            <a:r>
              <a:t>      }</a:t>
            </a:r>
          </a:p>
          <a:p>
            <a:pPr/>
            <a:r>
              <a:t>      index++;</a:t>
            </a:r>
          </a:p>
          <a:p>
            <a:pPr/>
            <a:r>
              <a:t>    }</a:t>
            </a:r>
          </a:p>
          <a:p>
            <a:pPr/>
          </a:p>
          <a:p>
            <a:pPr/>
            <a:r>
              <a:t>    return numPassing;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+Could we also do this with a for loop? of course! I just wanted to show that it doesn’t require one.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return an array index out of bounds error.</a:t>
            </a:r>
          </a:p>
          <a:p>
            <a:pPr marL="187157" indent="-187157">
              <a:buSzPct val="100000"/>
              <a:buAutoNum type="arabicPeriod" startAt="1"/>
            </a:pPr>
            <a:r>
              <a:t>We should change it to j &lt; arr.length;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romanLcPeriod" startAt="1"/>
            </a:pPr>
            <a:r>
              <a:t>| arr[i - 1]   | | arr</a:t>
            </a:r>
          </a:p>
          <a:p>
            <a:pPr/>
            <a:r>
              <a:t>———————————-</a:t>
            </a:r>
          </a:p>
          <a:p>
            <a:pPr/>
            <a:r>
              <a:t>i=1| arr[i-1] = 1 | arr = {1,</a:t>
            </a:r>
            <a:r>
              <a:rPr b="1"/>
              <a:t>1</a:t>
            </a:r>
            <a:r>
              <a:t>,3,4,5,6,7}</a:t>
            </a:r>
          </a:p>
          <a:p>
            <a:pPr/>
            <a:r>
              <a:t>i = 3| arr[i-1] = 3 | arr = {1,</a:t>
            </a:r>
            <a:r>
              <a:rPr b="1"/>
              <a:t>1</a:t>
            </a:r>
            <a:r>
              <a:t>,3,</a:t>
            </a:r>
            <a:r>
              <a:rPr b="1"/>
              <a:t>3</a:t>
            </a:r>
            <a:r>
              <a:t>,5,6,7}</a:t>
            </a:r>
          </a:p>
          <a:p>
            <a:pPr/>
            <a:r>
              <a:t>i = 5 | arr[i-1] = 5 | arr = {1,</a:t>
            </a:r>
            <a:r>
              <a:rPr b="1"/>
              <a:t>1</a:t>
            </a:r>
            <a:r>
              <a:t>,3,</a:t>
            </a:r>
            <a:r>
              <a:rPr b="1"/>
              <a:t>3</a:t>
            </a:r>
            <a:r>
              <a:t>,5,</a:t>
            </a:r>
            <a:r>
              <a:rPr b="1"/>
              <a:t>5</a:t>
            </a:r>
            <a:r>
              <a:t>,7}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loops to traverse an array?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56" name="Consider the following code segment.…"/>
          <p:cNvSpPr txBox="1"/>
          <p:nvPr>
            <p:ph type="body" sz="half" idx="1"/>
          </p:nvPr>
        </p:nvSpPr>
        <p:spPr>
          <a:xfrm>
            <a:off x="221023" y="1419278"/>
            <a:ext cx="4687404" cy="30024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29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Consider the following code segment.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int[] arr = {1, 2, 3, 4, 5, 6, 7};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(int i = 1; i &lt; arr.length; i += 2)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lvl="1" marL="0" indent="22860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arr[i] = arr[i - 1];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grpSp>
        <p:nvGrpSpPr>
          <p:cNvPr id="26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9" name="Practice problems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problems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62" name="Use a code tracing table to determine the output of this code segment."/>
          <p:cNvSpPr txBox="1"/>
          <p:nvPr/>
        </p:nvSpPr>
        <p:spPr>
          <a:xfrm>
            <a:off x="4984084" y="1905126"/>
            <a:ext cx="354610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Use a code tracing table to determine the output of this code segment.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67" name="How could you build a program that adds a 5 point bonus to each students grade? Write it out in Java code.…"/>
          <p:cNvSpPr txBox="1"/>
          <p:nvPr/>
        </p:nvSpPr>
        <p:spPr>
          <a:xfrm>
            <a:off x="778973" y="1600200"/>
            <a:ext cx="3278433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could you build a program that adds a 5 point bonus to each students grade? Write it out in Java code.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modify your algorithm so it only applies the bonus to students with a grade of higher than 80?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exit ticket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 or code.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Write a complete sentence for each answer:</a:t>
            </a:r>
          </a:p>
        </p:txBody>
      </p:sp>
      <p:sp>
        <p:nvSpPr>
          <p:cNvPr id="190" name="How are arrays similar to strings? [HINT: it might be helpful to review your notes here]…"/>
          <p:cNvSpPr txBox="1"/>
          <p:nvPr/>
        </p:nvSpPr>
        <p:spPr>
          <a:xfrm>
            <a:off x="297563" y="1992403"/>
            <a:ext cx="407444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arrays</a:t>
            </a:r>
            <a:r>
              <a:t> similar to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strings</a:t>
            </a:r>
            <a:r>
              <a:t>? [HINT: it might be helpful to review your notes here]</a:t>
            </a:r>
          </a:p>
          <a:p>
            <a:pPr marL="187157" indent="-187157">
              <a:buSzPct val="100000"/>
              <a:buAutoNum type="arabicPeriod" startAt="1"/>
            </a:pPr>
            <a:r>
              <a:t>What sorts of things can you do with arrays that cannot be done with strings?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1468" y="1992403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59536">
              <a:lnSpc>
                <a:spcPct val="115000"/>
              </a:lnSpc>
              <a:defRPr b="1" sz="1692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9768" indent="-322325" defTabSz="859536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loops to traverse an array</a:t>
            </a:r>
            <a:endParaRPr b="0"/>
          </a:p>
          <a:p>
            <a:pPr marL="429768" indent="-322325" defTabSz="859536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These techniques allow us to access the elements of an array sequentially, and will be important for developing algorithms on arrays.</a:t>
            </a:r>
            <a:endParaRPr b="0"/>
          </a:p>
          <a:p>
            <a:pPr marL="429768" indent="-322325" defTabSz="859536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Enhanced for loops for traversing arrays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9" name="Traversal (review)…"/>
          <p:cNvSpPr txBox="1"/>
          <p:nvPr/>
        </p:nvSpPr>
        <p:spPr>
          <a:xfrm>
            <a:off x="6024254" y="1362071"/>
            <a:ext cx="192972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looping through a string </a:t>
            </a:r>
            <a:r>
              <a:rPr b="1">
                <a:solidFill>
                  <a:schemeClr val="accent2">
                    <a:lumOff val="-9333"/>
                  </a:schemeClr>
                </a:solidFill>
              </a:rPr>
              <a:t>or array</a:t>
            </a:r>
            <a:r>
              <a:t> and accessing each element sequentially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0" name="array.length…"/>
          <p:cNvSpPr txBox="1"/>
          <p:nvPr/>
        </p:nvSpPr>
        <p:spPr>
          <a:xfrm>
            <a:off x="1453837" y="1373473"/>
            <a:ext cx="192972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array.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length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/>
                </a:solidFill>
              </a:rPr>
              <a:t>Returns the length of some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</a:t>
            </a:r>
            <a:r>
              <a:rPr b="1">
                <a:solidFill>
                  <a:schemeClr val="accent2">
                    <a:lumOff val="-9333"/>
                  </a:schemeClr>
                </a:solidFill>
              </a:rPr>
              <a:t>array</a:t>
            </a:r>
            <a:r>
              <a:rPr b="1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201" name="How could you access the last element in an array called myNumbers?"/>
          <p:cNvSpPr txBox="1"/>
          <p:nvPr/>
        </p:nvSpPr>
        <p:spPr>
          <a:xfrm>
            <a:off x="901221" y="2559605"/>
            <a:ext cx="32379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 How could you access the last element in an array called myNumbers?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2"/>
      <p:bldP build="whole" bldLvl="1" animBg="1" rev="0" advAuto="0" spid="199" grpId="3"/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Writing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0" name="1. What will this block of code output?"/>
          <p:cNvSpPr txBox="1"/>
          <p:nvPr/>
        </p:nvSpPr>
        <p:spPr>
          <a:xfrm>
            <a:off x="325908" y="1663700"/>
            <a:ext cx="222127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What will this block of code output? 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1322" y="1630753"/>
            <a:ext cx="4254501" cy="10541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12" name="Traversal (review)…"/>
          <p:cNvSpPr txBox="1"/>
          <p:nvPr/>
        </p:nvSpPr>
        <p:spPr>
          <a:xfrm>
            <a:off x="4983709" y="2856764"/>
            <a:ext cx="192972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looping through a string </a:t>
            </a:r>
            <a:r>
              <a:rPr b="1">
                <a:solidFill>
                  <a:schemeClr val="accent2">
                    <a:lumOff val="-9333"/>
                  </a:schemeClr>
                </a:solidFill>
              </a:rPr>
              <a:t>or array</a:t>
            </a:r>
            <a:r>
              <a:t> and accessing each element sequentially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16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9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7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8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Writing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21" name="What will this block of code output?…"/>
          <p:cNvSpPr txBox="1"/>
          <p:nvPr/>
        </p:nvSpPr>
        <p:spPr>
          <a:xfrm>
            <a:off x="325908" y="1663700"/>
            <a:ext cx="2221273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will this block of code output? </a:t>
            </a:r>
          </a:p>
          <a:p>
            <a:pPr marL="187157" indent="-187157">
              <a:buSzPct val="100000"/>
              <a:buAutoNum type="arabicPeriod" startAt="1"/>
            </a:pPr>
            <a:r>
              <a:t>How does the second block of code work? Describe each step in the computation.  </a:t>
            </a:r>
          </a:p>
          <a:p>
            <a:pPr marL="187157" indent="-187157">
              <a:buSzPct val="100000"/>
              <a:buAutoNum type="arabicPeriod" startAt="1"/>
            </a:pPr>
            <a:r>
              <a:t>How are these two blocks of code similar? How are they different?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2700" y="2794000"/>
            <a:ext cx="4394200" cy="10795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98519" y="1357117"/>
            <a:ext cx="4254501" cy="10541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Coding to learn: live coding…"/>
          <p:cNvSpPr txBox="1"/>
          <p:nvPr/>
        </p:nvSpPr>
        <p:spPr>
          <a:xfrm>
            <a:off x="1404467" y="151004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83605">
              <a:defRPr sz="1764">
                <a:latin typeface="+mn-lt"/>
                <a:ea typeface="+mn-ea"/>
                <a:cs typeface="+mn-cs"/>
                <a:sym typeface="Arial"/>
              </a:defRPr>
            </a:pPr>
            <a:r>
              <a:t>Coding to learn: live coding</a:t>
            </a:r>
          </a:p>
          <a:p>
            <a:pPr defTabSz="683605">
              <a:defRPr sz="1512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 Open </a:t>
            </a:r>
            <a:r>
              <a:rPr>
                <a:solidFill>
                  <a:schemeClr val="accent4"/>
                </a:solidFill>
              </a:rPr>
              <a:t>Feb. 3: Calculating Grades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under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In Class Examples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on CodeHS.  Follow along, but try to stay one step ahead!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6400" y="2561700"/>
            <a:ext cx="5689600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0250" y="1577222"/>
            <a:ext cx="51816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How do we calculate the mean data set?…"/>
          <p:cNvSpPr txBox="1"/>
          <p:nvPr/>
        </p:nvSpPr>
        <p:spPr>
          <a:xfrm>
            <a:off x="180751" y="1352600"/>
            <a:ext cx="2418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do we calculate the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mean</a:t>
            </a:r>
            <a:r>
              <a:t> data set?</a:t>
            </a:r>
          </a:p>
          <a:p>
            <a:pPr marL="187157" indent="-187157">
              <a:buSzPct val="100000"/>
              <a:buAutoNum type="arabicPeriod" startAt="1"/>
            </a:pPr>
            <a:r>
              <a:t>Let’s use array traversal to do this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Now let’s try to build a method that returns the number of students with passing grades."/>
          <p:cNvSpPr txBox="1"/>
          <p:nvPr/>
        </p:nvSpPr>
        <p:spPr>
          <a:xfrm>
            <a:off x="180751" y="1352600"/>
            <a:ext cx="241845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87157" indent="-187157">
              <a:buSzPct val="100000"/>
              <a:buAutoNum type="arabicPeriod" startAt="1"/>
            </a:lvl1pPr>
          </a:lstStyle>
          <a:p>
            <a:pPr/>
            <a:r>
              <a:t>Now let’s try to build a method that returns the number of students with passing grades.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881" y="3803650"/>
            <a:ext cx="7327901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6050" y="2465406"/>
            <a:ext cx="6718300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Coding to learn: live coding…"/>
          <p:cNvSpPr txBox="1"/>
          <p:nvPr/>
        </p:nvSpPr>
        <p:spPr>
          <a:xfrm>
            <a:off x="1404467" y="151004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83605">
              <a:defRPr sz="1764">
                <a:latin typeface="+mn-lt"/>
                <a:ea typeface="+mn-ea"/>
                <a:cs typeface="+mn-cs"/>
                <a:sym typeface="Arial"/>
              </a:defRPr>
            </a:pPr>
            <a:r>
              <a:t>Coding to learn: live coding</a:t>
            </a:r>
          </a:p>
          <a:p>
            <a:pPr defTabSz="683605">
              <a:defRPr sz="1512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 Open </a:t>
            </a:r>
            <a:r>
              <a:rPr>
                <a:solidFill>
                  <a:schemeClr val="accent4"/>
                </a:solidFill>
              </a:rPr>
              <a:t>Feb. 3: Calculating Grades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under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In Class Examples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on CodeHS.  Follow along, but try to stay one step ahead!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4" name="The method countTarget below is intended to return the number of times the value target appears in the array arr."/>
          <p:cNvSpPr txBox="1"/>
          <p:nvPr>
            <p:ph type="body" sz="half" idx="1"/>
          </p:nvPr>
        </p:nvSpPr>
        <p:spPr>
          <a:xfrm>
            <a:off x="221023" y="1419278"/>
            <a:ext cx="4687404" cy="3002402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ct val="100000"/>
              </a:lnSpc>
              <a:buClrTx/>
              <a:buSzTx/>
              <a:buFontTx/>
              <a:buNone/>
              <a:defRPr sz="2552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02336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32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method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countTarget </a:t>
            </a:r>
            <a:r>
              <a:t>below is intended to return the number of times the value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target </a:t>
            </a:r>
            <a:r>
              <a:t>appears in the array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arr</a:t>
            </a:r>
            <a:r>
              <a:t>.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023" y="1419278"/>
            <a:ext cx="3767241" cy="19887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6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9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8" name="Practice problems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problems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51" name="Why will this program not work as intended?…"/>
          <p:cNvSpPr txBox="1"/>
          <p:nvPr/>
        </p:nvSpPr>
        <p:spPr>
          <a:xfrm>
            <a:off x="4984084" y="1905126"/>
            <a:ext cx="354610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will this program not work as intended?</a:t>
            </a:r>
          </a:p>
          <a:p>
            <a:pPr marL="187157" indent="-187157">
              <a:buSzPct val="100000"/>
              <a:buAutoNum type="arabicPeriod" startAt="1"/>
            </a:pPr>
            <a:r>
              <a:t>How should we change the code to make sure it works?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