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 need calculators</a:t>
            </a:r>
          </a:p>
          <a:p>
            <a:pPr/>
            <a:r>
              <a:t>no new vocab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(x^2 - 2x - 1) + 1 + 1</a:t>
            </a:r>
          </a:p>
          <a:p>
            <a:pPr/>
          </a:p>
          <a:p>
            <a:pPr/>
            <a:r>
              <a:t>(x  - 1)^2 + 2</a:t>
            </a:r>
          </a:p>
          <a:p>
            <a:pPr/>
          </a:p>
          <a:p>
            <a:pPr/>
            <a:r>
              <a:t>vertex = (1,2)</a:t>
            </a:r>
          </a:p>
          <a:p>
            <a:pPr/>
          </a:p>
          <a:p>
            <a:pPr/>
            <a:r>
              <a:t>2. sketch an upward facing quadratic with vertex at (1,2).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The basic quadratic is x**2.</a:t>
            </a:r>
          </a:p>
          <a:p>
            <a:pPr marL="187157" indent="-187157">
              <a:buSzPct val="100000"/>
              <a:buAutoNum type="arabicPeriod" startAt="1"/>
            </a:pPr>
            <a:r>
              <a:t>It’s being shifted 1 right and 2 down.</a:t>
            </a:r>
          </a:p>
          <a:p>
            <a:pPr marL="187157" indent="-187157">
              <a:buSzPct val="100000"/>
              <a:buAutoNum type="arabicPeriod" startAt="1"/>
            </a:pPr>
            <a:r>
              <a:t>f(x) = (x -1)^2 - 2</a:t>
            </a:r>
          </a:p>
          <a:p>
            <a:pPr/>
            <a:r>
              <a:t>This is the standard form for a quadratic equation.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plan: We’ll go through one of the Pset #5 word problems together.</a:t>
            </a:r>
          </a:p>
          <a:p>
            <a:pPr/>
            <a:r>
              <a:t>You’ll work with a partner to solve some other word problems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6" name="Shape 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(x^2 - 2x - 1) + 1 + 1</a:t>
            </a:r>
          </a:p>
          <a:p>
            <a:pPr/>
          </a:p>
          <a:p>
            <a:pPr/>
            <a:r>
              <a:t>(x  - 1)^2 + 2</a:t>
            </a:r>
          </a:p>
          <a:p>
            <a:pPr/>
          </a:p>
          <a:p>
            <a:pPr/>
            <a:r>
              <a:t>vertex = (1,2)</a:t>
            </a:r>
          </a:p>
          <a:p>
            <a:pPr/>
          </a:p>
          <a:p>
            <a:pPr/>
            <a:r>
              <a:t>2. sketch an upward facing quadratic with vertex at (1,2). w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+find the x-ints!</a:t>
            </a:r>
          </a:p>
          <a:p>
            <a:pPr/>
            <a:r>
              <a:t>+How do we do that? by factoring</a:t>
            </a:r>
          </a:p>
          <a:p>
            <a:pPr/>
            <a:r>
              <a:t>You want to find a pair of numbers that multiply to positve 1 and add to -2 so that’s going to be -1</a:t>
            </a:r>
          </a:p>
          <a:p>
            <a:pPr/>
          </a:p>
          <a:p>
            <a:pPr/>
            <a:r>
              <a:t>(x-1)(x-1) = (x-1)^2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40368" indent="-140368">
              <a:buSzPct val="100000"/>
              <a:buChar char="+"/>
            </a:pPr>
            <a:r>
              <a:t>hdw find the vertex? convert to standard form? try on own, followed by turn &amp; talk. </a:t>
            </a:r>
          </a:p>
          <a:p>
            <a:pPr/>
          </a:p>
          <a:p>
            <a:pPr/>
            <a:r>
              <a:t>(x^2 -4x + 4) - 4 + 3</a:t>
            </a:r>
          </a:p>
          <a:p>
            <a:pPr/>
            <a:r>
              <a:t>(x - 2)^2 - 1. </a:t>
            </a:r>
          </a:p>
          <a:p>
            <a:pPr/>
          </a:p>
          <a:p>
            <a:pPr/>
            <a:r>
              <a:t>vertex is (2,-1).  Sketch</a:t>
            </a:r>
          </a:p>
          <a:p>
            <a:pPr/>
          </a:p>
          <a:p>
            <a:pPr/>
            <a:r>
              <a:t>+how do we make our sketch more precise? Let’s find the the x-ints</a:t>
            </a:r>
          </a:p>
          <a:p>
            <a:pPr/>
            <a:r>
              <a:t>+factor out the equation. find two numbers that multiply to +3 and add to -4</a:t>
            </a:r>
          </a:p>
          <a:p>
            <a:pPr/>
            <a:r>
              <a:t>x^2 -4x + 3 = 0</a:t>
            </a:r>
          </a:p>
          <a:p>
            <a:pPr/>
            <a:r>
              <a:t>(x - __)(x - __ )</a:t>
            </a:r>
          </a:p>
          <a:p>
            <a:pPr/>
            <a:r>
              <a:t>(x-1)(x-3) ,</a:t>
            </a:r>
          </a:p>
          <a:p>
            <a:pPr/>
          </a:p>
          <a:p>
            <a:pPr/>
            <a:r>
              <a:t>xints are 1 and 3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+how rewrite in standard form?check notes!</a:t>
            </a:r>
          </a:p>
          <a:p>
            <a:pPr/>
            <a:r>
              <a:t>How identify composite functions? Find a simpler function in the bigger one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</a:t>
            </a:r>
          </a:p>
          <a:p>
            <a:pPr/>
            <a:r>
              <a:t>+hdw rewrite in standard form? Factor out-0.08, then it’s the same strategy as normal </a:t>
            </a:r>
          </a:p>
          <a:p>
            <a:pPr/>
            <a:r>
              <a:t>+hdw know this graph will be a frowns face? It’s what the path of a football should look like. Also when we rewrite in standard form the coefficient is -.</a:t>
            </a:r>
          </a:p>
          <a:p>
            <a:pPr/>
            <a:r>
              <a:t>+how do you tell from a sketch the highest point? It’s the vertex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find the x-intercepts for quadratic equations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10/20/21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5.3</a:t>
            </a:r>
          </a:p>
        </p:txBody>
      </p:sp>
      <p:sp>
        <p:nvSpPr>
          <p:cNvPr id="157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October 20,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1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12" name="IMG_0047.png" descr="IMG_0047.png"/>
          <p:cNvPicPr>
            <a:picLocks noChangeAspect="1"/>
          </p:cNvPicPr>
          <p:nvPr/>
        </p:nvPicPr>
        <p:blipFill>
          <a:blip r:embed="rId3">
            <a:extLst/>
          </a:blip>
          <a:srcRect l="0" t="43497" r="14463" b="32809"/>
          <a:stretch>
            <a:fillRect/>
          </a:stretch>
        </p:blipFill>
        <p:spPr>
          <a:xfrm>
            <a:off x="1425830" y="863401"/>
            <a:ext cx="6019686" cy="2223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pic>
        <p:nvPicPr>
          <p:cNvPr id="217" name="IMG_0048.png" descr="IMG_0048.png"/>
          <p:cNvPicPr>
            <a:picLocks noChangeAspect="1"/>
          </p:cNvPicPr>
          <p:nvPr/>
        </p:nvPicPr>
        <p:blipFill>
          <a:blip r:embed="rId3">
            <a:extLst/>
          </a:blip>
          <a:srcRect l="9698" t="50405" r="13013" b="21887"/>
          <a:stretch>
            <a:fillRect/>
          </a:stretch>
        </p:blipFill>
        <p:spPr>
          <a:xfrm>
            <a:off x="1138761" y="1111896"/>
            <a:ext cx="7324662" cy="1969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22" name="Rewrite   in standard form.…"/>
          <p:cNvSpPr txBox="1"/>
          <p:nvPr>
            <p:ph type="body" sz="half" idx="1"/>
          </p:nvPr>
        </p:nvSpPr>
        <p:spPr>
          <a:xfrm>
            <a:off x="1383768" y="1962817"/>
            <a:ext cx="5621102" cy="3002402"/>
          </a:xfrm>
          <a:prstGeom prst="rect">
            <a:avLst/>
          </a:prstGeom>
        </p:spPr>
        <p:txBody>
          <a:bodyPr/>
          <a:lstStyle/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Rewrite </a:t>
            </a:r>
            <a14:m>
              <m:oMath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20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20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12</m:t>
                </m:r>
              </m:oMath>
            </a14:m>
            <a:r>
              <a:t> in </a:t>
            </a:r>
            <a:r>
              <a:rPr b="1"/>
              <a:t>standard form</a:t>
            </a:r>
            <a:r>
              <a:t>.</a:t>
            </a:r>
          </a:p>
          <a:p>
            <a:pPr marL="258451" indent="-258451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AutoNum type="arabicPeriod" startAt="1"/>
              <a:defRPr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Find the x-intercepts then sketch  a graph for the equation.</a:t>
            </a:r>
          </a:p>
        </p:txBody>
      </p:sp>
      <p:sp>
        <p:nvSpPr>
          <p:cNvPr id="223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Answer on a sheet of loose leaf paper.</a:t>
            </a:r>
            <a:r>
              <a:t> Show all work or write a complete sentence for each answer: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18;p19"/>
          <p:cNvSpPr txBox="1"/>
          <p:nvPr>
            <p:ph type="title"/>
          </p:nvPr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/>
          <a:lstStyle/>
          <a:p>
            <a:pPr>
              <a:defRPr b="0" sz="24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>
              <a:defRPr b="0" sz="1400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Get out your </a:t>
            </a:r>
            <a:r>
              <a:rPr b="1"/>
              <a:t>binder</a:t>
            </a:r>
            <a:r>
              <a:t>. Copy </a:t>
            </a:r>
            <a:r>
              <a:rPr b="1"/>
              <a:t>goal </a:t>
            </a:r>
            <a:r>
              <a:t>and answer </a:t>
            </a:r>
            <a:r>
              <a:rPr b="1"/>
              <a:t>do now</a:t>
            </a:r>
            <a:r>
              <a:t> </a:t>
            </a:r>
            <a:r>
              <a:t>questions below. Show all work or write a complete sentence for each answer:</a:t>
            </a:r>
          </a:p>
        </p:txBody>
      </p:sp>
      <p:sp>
        <p:nvSpPr>
          <p:cNvPr id="162" name="What’s the parent function for  ?…"/>
          <p:cNvSpPr txBox="1"/>
          <p:nvPr/>
        </p:nvSpPr>
        <p:spPr>
          <a:xfrm>
            <a:off x="305303" y="1956587"/>
            <a:ext cx="2653076" cy="1322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What’s the parent function for </a:t>
            </a:r>
            <a14:m>
              <m:oMath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?</a:t>
            </a:r>
          </a:p>
          <a:p>
            <a:pPr marL="187157" indent="-187157">
              <a:buSzPct val="100000"/>
              <a:buAutoNum type="arabicPeriod" startAt="1"/>
            </a:pPr>
            <a:r>
              <a:t>How’s </a:t>
            </a:r>
            <a14:m>
              <m:oMath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 being transformed from its parent function?</a:t>
            </a:r>
          </a:p>
          <a:p>
            <a:pPr marL="187157" indent="-187157">
              <a:buSzPct val="100000"/>
              <a:buAutoNum type="arabicPeriod" startAt="1"/>
            </a:pPr>
            <a:r>
              <a:t>Write an equation for </a:t>
            </a:r>
            <a14:m>
              <m:oMath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f</m:t>
                </m:r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55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3316" y="2069704"/>
            <a:ext cx="2277546" cy="2238797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f(x)"/>
          <p:cNvSpPr txBox="1"/>
          <p:nvPr/>
        </p:nvSpPr>
        <p:spPr>
          <a:xfrm>
            <a:off x="7209308" y="2832100"/>
            <a:ext cx="269417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E30600"/>
                </a:solidFill>
              </a:defRPr>
            </a:lvl1pPr>
          </a:lstStyle>
          <a:p>
            <a:pPr/>
            <a:r>
              <a:t>f(x)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what: find x-intercepts for quadratic equations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find x-intercepts for quadratic equations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This skill helps us to sketch quadratics.  Quadratic equations can be used to model things in science, engineering, and more!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Use quadratic functions to solve real world problems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Vocabul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Vocabulary </a:t>
            </a:r>
          </a:p>
        </p:txBody>
      </p:sp>
      <p:sp>
        <p:nvSpPr>
          <p:cNvPr id="175" name="Vertex: Minimum or maximum point of a quadratic function…"/>
          <p:cNvSpPr txBox="1"/>
          <p:nvPr>
            <p:ph type="body" sz="half" idx="1"/>
          </p:nvPr>
        </p:nvSpPr>
        <p:spPr>
          <a:xfrm>
            <a:off x="1411198" y="1469712"/>
            <a:ext cx="4194261" cy="3002402"/>
          </a:xfrm>
          <a:prstGeom prst="rect">
            <a:avLst/>
          </a:prstGeom>
        </p:spPr>
        <p:txBody>
          <a:bodyPr/>
          <a:lstStyle/>
          <a:p>
            <a:pPr marL="210552" indent="-210552">
              <a:lnSpc>
                <a:spcPct val="100000"/>
              </a:lnSpc>
              <a:buClrTx/>
              <a:buSzPct val="100000"/>
              <a:buFontTx/>
              <a:buChar char="•"/>
              <a:defRPr b="1" sz="2100"/>
            </a:pPr>
            <a:r>
              <a:t>Vertex: </a:t>
            </a:r>
            <a:r>
              <a:rPr b="0"/>
              <a:t>Minimum or maximum point of a quadratic function</a:t>
            </a:r>
            <a:endParaRPr b="0"/>
          </a:p>
          <a:p>
            <a:pPr marL="210552" indent="-210552">
              <a:lnSpc>
                <a:spcPct val="100000"/>
              </a:lnSpc>
              <a:buClrTx/>
              <a:buSzPct val="100000"/>
              <a:buFontTx/>
              <a:buChar char="•"/>
              <a:defRPr b="1" sz="2100"/>
            </a:pPr>
            <a:r>
              <a:t>Parabola: </a:t>
            </a:r>
            <a:r>
              <a:rPr b="0"/>
              <a:t>The curve formed by the graph for a quadratic function.</a:t>
            </a:r>
          </a:p>
        </p:txBody>
      </p:sp>
      <p:pic>
        <p:nvPicPr>
          <p:cNvPr id="17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7521" t="10079" r="25043" b="18703"/>
          <a:stretch>
            <a:fillRect/>
          </a:stretch>
        </p:blipFill>
        <p:spPr>
          <a:xfrm>
            <a:off x="6456838" y="987364"/>
            <a:ext cx="2554071" cy="2155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arm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warm up</a:t>
            </a:r>
          </a:p>
        </p:txBody>
      </p:sp>
      <p:sp>
        <p:nvSpPr>
          <p:cNvPr id="179" name="Rewrite   in standard form."/>
          <p:cNvSpPr txBox="1"/>
          <p:nvPr/>
        </p:nvSpPr>
        <p:spPr>
          <a:xfrm>
            <a:off x="215368" y="1595776"/>
            <a:ext cx="3501789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58451" indent="-258451" defTabSz="457200">
              <a:spcBef>
                <a:spcPts val="1200"/>
              </a:spcBef>
              <a:buSzPct val="100000"/>
              <a:buAutoNum type="arabicPeriod" startAt="1"/>
              <a:defRPr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Rewrite </a:t>
            </a:r>
            <a14:m>
              <m:oMath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h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20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2050" i="1">
                        <a:solidFill>
                          <a:srgbClr val="221F1F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050" i="1">
                    <a:solidFill>
                      <a:srgbClr val="221F1F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  <a:r>
              <a:t> in </a:t>
            </a:r>
            <a:r>
              <a:rPr b="1"/>
              <a:t>standard form</a:t>
            </a:r>
            <a:r>
              <a:t>.</a:t>
            </a:r>
          </a:p>
        </p:txBody>
      </p:sp>
      <p:sp>
        <p:nvSpPr>
          <p:cNvPr id="180" name="Sketch a graph for the equation, identifying the vertex."/>
          <p:cNvSpPr txBox="1"/>
          <p:nvPr/>
        </p:nvSpPr>
        <p:spPr>
          <a:xfrm>
            <a:off x="5206468" y="1595776"/>
            <a:ext cx="3501789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marL="258451" indent="-258451" defTabSz="457200">
              <a:spcBef>
                <a:spcPts val="1200"/>
              </a:spcBef>
              <a:buSzPct val="100000"/>
              <a:buAutoNum type="arabicPeriod" startAt="2"/>
              <a:defRPr sz="19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Sketch a graph for the equation, identifying the vertex.</a:t>
            </a:r>
          </a:p>
        </p:txBody>
      </p:sp>
      <p:pic>
        <p:nvPicPr>
          <p:cNvPr id="181" name="Drawing" descr="Drawi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6455" y="6714638"/>
            <a:ext cx="1489247" cy="527797"/>
          </a:xfrm>
          <a:prstGeom prst="rect">
            <a:avLst/>
          </a:prstGeom>
        </p:spPr>
      </p:pic>
      <p:pic>
        <p:nvPicPr>
          <p:cNvPr id="183" name="Drawing" descr="Drawi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45296" y="-3482829"/>
            <a:ext cx="3214975" cy="109675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9" grpId="1"/>
      <p:bldP build="p" bldLvl="5" animBg="1" rev="0" advAuto="0" spid="180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ow could we make our graph more precis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76655">
              <a:defRPr sz="2220"/>
            </a:lvl1pPr>
          </a:lstStyle>
          <a:p>
            <a:pPr/>
            <a:r>
              <a:t>How could we make our graph more precise?</a:t>
            </a:r>
          </a:p>
        </p:txBody>
      </p:sp>
      <p:sp>
        <p:nvSpPr>
          <p:cNvPr id="189" name="Equation"/>
          <p:cNvSpPr txBox="1"/>
          <p:nvPr/>
        </p:nvSpPr>
        <p:spPr>
          <a:xfrm>
            <a:off x="849776" y="1670975"/>
            <a:ext cx="1805648" cy="252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900" i="1">
                      <a:solidFill>
                        <a:srgbClr val="221F1F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1900" i="1">
                      <a:solidFill>
                        <a:srgbClr val="221F1F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900" i="1">
                      <a:solidFill>
                        <a:srgbClr val="221F1F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900" i="1">
                      <a:solidFill>
                        <a:srgbClr val="221F1F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900" i="1">
                      <a:solidFill>
                        <a:srgbClr val="221F1F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1900" i="1">
                          <a:solidFill>
                            <a:srgbClr val="221F1F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900" i="1">
                          <a:solidFill>
                            <a:srgbClr val="221F1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900" i="1">
                      <a:solidFill>
                        <a:srgbClr val="221F1F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900" i="1">
                      <a:solidFill>
                        <a:srgbClr val="221F1F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900" i="1">
                      <a:solidFill>
                        <a:srgbClr val="221F1F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900" i="1">
                      <a:solidFill>
                        <a:srgbClr val="221F1F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900" i="1">
                      <a:solidFill>
                        <a:srgbClr val="221F1F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  <a:endParaRPr sz="1933">
              <a:solidFill>
                <a:srgbClr val="231F20"/>
              </a:solidFill>
            </a:endParaRPr>
          </a:p>
        </p:txBody>
      </p:sp>
      <p:sp>
        <p:nvSpPr>
          <p:cNvPr id="190" name="Find the x-intercepts!"/>
          <p:cNvSpPr txBox="1"/>
          <p:nvPr/>
        </p:nvSpPr>
        <p:spPr>
          <a:xfrm>
            <a:off x="4910608" y="1689100"/>
            <a:ext cx="1672891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/>
            <a:r>
              <a:t>Find the x-intercepts!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How do we graph thi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How do we graph this?</a:t>
            </a:r>
          </a:p>
        </p:txBody>
      </p:sp>
      <p:sp>
        <p:nvSpPr>
          <p:cNvPr id="195" name="Double-tap to edit"/>
          <p:cNvSpPr txBox="1"/>
          <p:nvPr>
            <p:ph type="body" idx="1"/>
          </p:nvPr>
        </p:nvSpPr>
        <p:spPr>
          <a:xfrm>
            <a:off x="848011" y="1571312"/>
            <a:ext cx="6321603" cy="3002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</p:txBody>
      </p:sp>
      <p:sp>
        <p:nvSpPr>
          <p:cNvPr id="196" name="Find the standard form"/>
          <p:cNvSpPr txBox="1"/>
          <p:nvPr/>
        </p:nvSpPr>
        <p:spPr>
          <a:xfrm>
            <a:off x="4999508" y="1663700"/>
            <a:ext cx="1801467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Find the standard form</a:t>
            </a:r>
          </a:p>
        </p:txBody>
      </p:sp>
      <p:sp>
        <p:nvSpPr>
          <p:cNvPr id="197" name="Find the x-intercepts"/>
          <p:cNvSpPr txBox="1"/>
          <p:nvPr/>
        </p:nvSpPr>
        <p:spPr>
          <a:xfrm>
            <a:off x="4999508" y="1663700"/>
            <a:ext cx="1623493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/>
            <a:r>
              <a:t>Find the x-intercepts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  <p:bldP build="whole" bldLvl="1" animBg="1" rev="0" advAuto="0" spid="197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roblem 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Problem set </a:t>
            </a:r>
          </a:p>
        </p:txBody>
      </p:sp>
      <p:sp>
        <p:nvSpPr>
          <p:cNvPr id="202" name="Be sure to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  <a:defRPr>
                <a:solidFill>
                  <a:srgbClr val="FF6A00"/>
                </a:solidFill>
              </a:defRPr>
            </a:pPr>
            <a:r>
              <a:t>Be sure to:</a:t>
            </a:r>
          </a:p>
          <a:p>
            <a:pPr/>
            <a:r>
              <a:t>Work at a volume 0 </a:t>
            </a:r>
            <a:r>
              <a:rPr b="1"/>
              <a:t>first 4 minutes </a:t>
            </a:r>
            <a:endParaRPr b="1"/>
          </a:p>
          <a:p>
            <a:pPr/>
            <a:r>
              <a:t>Then you can check in with a </a:t>
            </a:r>
            <a:r>
              <a:rPr b="1"/>
              <a:t>neighbor</a:t>
            </a:r>
            <a:endParaRPr b="1"/>
          </a:p>
          <a:p>
            <a:pPr/>
            <a:r>
              <a:rPr b="1"/>
              <a:t>Do work in your notebook </a:t>
            </a:r>
            <a:endParaRPr b="1"/>
          </a:p>
          <a:p>
            <a:pPr/>
            <a:r>
              <a:rPr b="1"/>
              <a:t>Show all work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ouble-tap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5" name="Double-tap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6" name="IMG_0047.png" descr="IMG_0047.png"/>
          <p:cNvPicPr>
            <a:picLocks noChangeAspect="1"/>
          </p:cNvPicPr>
          <p:nvPr/>
        </p:nvPicPr>
        <p:blipFill>
          <a:blip r:embed="rId3">
            <a:extLst/>
          </a:blip>
          <a:srcRect l="0" t="16366" r="13242" b="56234"/>
          <a:stretch>
            <a:fillRect/>
          </a:stretch>
        </p:blipFill>
        <p:spPr>
          <a:xfrm>
            <a:off x="1338064" y="395725"/>
            <a:ext cx="6467833" cy="27235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