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answer: E.</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the behavior of an object using mutator methods?</a:t>
            </a:r>
            <a:endParaRPr b="0" sz="1200"/>
          </a:p>
        </p:txBody>
      </p:sp>
      <p:sp>
        <p:nvSpPr>
          <p:cNvPr id="46" name="Dr. O’Brien. 1/3/22"/>
          <p:cNvSpPr txBox="1"/>
          <p:nvPr/>
        </p:nvSpPr>
        <p:spPr>
          <a:xfrm>
            <a:off x="7510336"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1/3/22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15.1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3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sider the following Bugs class, which is intended to simulate variations in a population of bugs. The population is stored in the method’s int attribute. The getPopulation method is intended to allow methods in other classes to access a Bugs object’s "/>
          <p:cNvSpPr txBox="1"/>
          <p:nvPr/>
        </p:nvSpPr>
        <p:spPr>
          <a:xfrm>
            <a:off x="1643638" y="873596"/>
            <a:ext cx="3463807" cy="13240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100">
                <a:solidFill>
                  <a:srgbClr val="333333"/>
                </a:solidFill>
              </a:defRPr>
            </a:pPr>
            <a:r>
              <a:t>Consider the following</a:t>
            </a:r>
            <a:r>
              <a:rPr>
                <a:latin typeface="Menlo Regular"/>
                <a:ea typeface="Menlo Regular"/>
                <a:cs typeface="Menlo Regular"/>
                <a:sym typeface="Menlo Regular"/>
              </a:rPr>
              <a:t> Bugs </a:t>
            </a:r>
            <a:r>
              <a:t>class, which is intended to simulate variations in a population of bugs. The population is stored in the method’s</a:t>
            </a:r>
            <a:r>
              <a:rPr>
                <a:latin typeface="Menlo Regular"/>
                <a:ea typeface="Menlo Regular"/>
                <a:cs typeface="Menlo Regular"/>
                <a:sym typeface="Menlo Regular"/>
              </a:rPr>
              <a:t> int </a:t>
            </a:r>
            <a:r>
              <a:t>attribute. The</a:t>
            </a:r>
            <a:r>
              <a:rPr>
                <a:latin typeface="Menlo Regular"/>
                <a:ea typeface="Menlo Regular"/>
                <a:cs typeface="Menlo Regular"/>
                <a:sym typeface="Menlo Regular"/>
              </a:rPr>
              <a:t> getPopulation </a:t>
            </a:r>
            <a:r>
              <a:t>method is intended to allow methods in other classes to access a</a:t>
            </a:r>
            <a:r>
              <a:rPr>
                <a:latin typeface="Menlo Regular"/>
                <a:ea typeface="Menlo Regular"/>
                <a:cs typeface="Menlo Regular"/>
                <a:sym typeface="Menlo Regular"/>
              </a:rPr>
              <a:t> Bugs </a:t>
            </a:r>
            <a:r>
              <a:t>object’s population value; however, it does not work as intended.</a:t>
            </a:r>
          </a:p>
          <a:p>
            <a:pPr defTabSz="457200">
              <a:defRPr sz="1100">
                <a:solidFill>
                  <a:srgbClr val="333333"/>
                </a:solidFill>
              </a:defRPr>
            </a:pPr>
          </a:p>
        </p:txBody>
      </p:sp>
      <p:sp>
        <p:nvSpPr>
          <p:cNvPr id="191" name="The getPopulation method should be declared as private .…"/>
          <p:cNvSpPr txBox="1"/>
          <p:nvPr/>
        </p:nvSpPr>
        <p:spPr>
          <a:xfrm>
            <a:off x="1068011" y="1989343"/>
            <a:ext cx="4039434"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pPr>
            <a:r>
              <a:t>The getPopulation method should be declared as private .</a:t>
            </a:r>
          </a:p>
          <a:p>
            <a:pPr marL="233947" indent="-233947">
              <a:buSzPct val="100000"/>
              <a:buAutoNum type="alphaUcPeriod" startAt="1"/>
            </a:pPr>
            <a:r>
              <a:t>The return type of the getPopulation method should be void.</a:t>
            </a:r>
          </a:p>
          <a:p>
            <a:pPr marL="233947" indent="-233947">
              <a:buSzPct val="100000"/>
              <a:buAutoNum type="alphaUcPeriod" startAt="1"/>
            </a:pPr>
            <a:r>
              <a:t>The getPopulation method should have at least one parameter.</a:t>
            </a:r>
          </a:p>
          <a:p>
            <a:pPr marL="233947" indent="-233947">
              <a:buSzPct val="100000"/>
              <a:buAutoNum type="alphaUcPeriod" startAt="1"/>
            </a:pPr>
            <a:r>
              <a:t>The variable population is not declared inside the getPopulation method.</a:t>
            </a:r>
          </a:p>
          <a:p>
            <a:pPr marL="233947" indent="-233947">
              <a:buSzPct val="100000"/>
              <a:buAutoNum type="alphaUcPeriod" startAt="1"/>
            </a:pPr>
            <a:r>
              <a:t>The instance variable population should be returned instead of p, which is local to the constructor.</a:t>
            </a:r>
          </a:p>
        </p:txBody>
      </p:sp>
      <p:pic>
        <p:nvPicPr>
          <p:cNvPr id="192" name="Image" descr="Image"/>
          <p:cNvPicPr>
            <a:picLocks noChangeAspect="1"/>
          </p:cNvPicPr>
          <p:nvPr/>
        </p:nvPicPr>
        <p:blipFill>
          <a:blip r:embed="rId3">
            <a:extLst/>
          </a:blip>
          <a:stretch>
            <a:fillRect/>
          </a:stretch>
        </p:blipFill>
        <p:spPr>
          <a:xfrm>
            <a:off x="5509382" y="1007012"/>
            <a:ext cx="3060701" cy="2971801"/>
          </a:xfrm>
          <a:prstGeom prst="rect">
            <a:avLst/>
          </a:prstGeom>
          <a:ln w="12700">
            <a:miter lim="400000"/>
          </a:ln>
        </p:spPr>
      </p:pic>
      <p:sp>
        <p:nvSpPr>
          <p:cNvPr id="193" name="Vocab (review)…"/>
          <p:cNvSpPr txBox="1"/>
          <p:nvPr/>
        </p:nvSpPr>
        <p:spPr>
          <a:xfrm>
            <a:off x="1274913" y="72277"/>
            <a:ext cx="5875100" cy="686747"/>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9671">
              <a:defRPr sz="1470">
                <a:latin typeface="+mn-lt"/>
                <a:ea typeface="+mn-ea"/>
                <a:cs typeface="+mn-cs"/>
                <a:sym typeface="Arial"/>
              </a:defRPr>
            </a:pPr>
            <a:r>
              <a:t>Do now</a:t>
            </a:r>
          </a:p>
          <a:p>
            <a:pPr defTabSz="569671">
              <a:defRPr sz="839">
                <a:solidFill>
                  <a:schemeClr val="accent5"/>
                </a:solidFill>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Answer the questions below and write a sentence justifying your answer.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the behavior of an object using mutator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We want to develop facility with writing mutator methods, so we can efficiently write more complex classes.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How to change formal parameters in methods</a:t>
            </a:r>
          </a:p>
        </p:txBody>
      </p:sp>
      <p:pic>
        <p:nvPicPr>
          <p:cNvPr id="198"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1"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2"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 name="Google Shape;118;p19"/>
          <p:cNvGrpSpPr/>
          <p:nvPr/>
        </p:nvGrpSpPr>
        <p:grpSpPr>
          <a:xfrm>
            <a:off x="1449898" y="183715"/>
            <a:ext cx="5971665" cy="874270"/>
            <a:chOff x="0" y="0"/>
            <a:chExt cx="5971663" cy="874269"/>
          </a:xfrm>
        </p:grpSpPr>
        <p:sp>
          <p:nvSpPr>
            <p:cNvPr id="20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7" name="Do now…"/>
            <p:cNvGrpSpPr/>
            <p:nvPr/>
          </p:nvGrpSpPr>
          <p:grpSpPr>
            <a:xfrm>
              <a:off x="11088" y="11088"/>
              <a:ext cx="5960575" cy="852093"/>
              <a:chOff x="-1" y="-1"/>
              <a:chExt cx="5960573" cy="852091"/>
            </a:xfrm>
          </p:grpSpPr>
          <p:sp>
            <p:nvSpPr>
              <p:cNvPr id="20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a:t>
                </a:r>
              </a:p>
            </p:txBody>
          </p:sp>
        </p:grpSp>
      </p:grpSp>
      <p:sp>
        <p:nvSpPr>
          <p:cNvPr id="20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0" name="Go to your workstation.…"/>
          <p:cNvSpPr txBox="1"/>
          <p:nvPr/>
        </p:nvSpPr>
        <p:spPr>
          <a:xfrm>
            <a:off x="697715" y="1735462"/>
            <a:ext cx="2877133" cy="26162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5.4.5: Add some Getter methods</a:t>
            </a:r>
          </a:p>
          <a:p>
            <a:pPr lvl="1" marL="695157" indent="-187157">
              <a:buSzPct val="100000"/>
              <a:buAutoNum type="alphaLcPeriod" startAt="1"/>
              <a:defRPr>
                <a:solidFill>
                  <a:schemeClr val="accent5"/>
                </a:solidFill>
              </a:defRPr>
            </a:pPr>
            <a:r>
              <a:t>5.4.6: Full Dragon Class</a:t>
            </a:r>
          </a:p>
          <a:p>
            <a:pPr lvl="1" marL="695157" indent="-187157">
              <a:buSzPct val="100000"/>
              <a:buAutoNum type="alphaLcPeriod" startAt="1"/>
              <a:defRPr>
                <a:solidFill>
                  <a:schemeClr val="accent5"/>
                </a:solidFill>
              </a:defRPr>
            </a:pPr>
            <a:r>
              <a:t>5.4.7 Different Dragon Class</a:t>
            </a:r>
          </a:p>
          <a:p>
            <a:pPr lvl="1" marL="695157" indent="-187157">
              <a:buSzPct val="100000"/>
              <a:buAutoNum type="alphaLcPeriod" startAt="1"/>
              <a:defRPr>
                <a:solidFill>
                  <a:schemeClr val="accent5"/>
                </a:solidFill>
              </a:defRPr>
            </a:pPr>
            <a:r>
              <a:t>5.4.8 A Chef’s best Meal</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11"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ouble-click to edit"/>
          <p:cNvSpPr txBox="1"/>
          <p:nvPr>
            <p:ph type="title"/>
          </p:nvPr>
        </p:nvSpPr>
        <p:spPr>
          <a:prstGeom prst="rect">
            <a:avLst/>
          </a:prstGeom>
        </p:spPr>
        <p:txBody>
          <a:bodyPr/>
          <a:lstStyle/>
          <a:p>
            <a:pPr defTabSz="886968">
              <a:defRPr sz="2910"/>
            </a:pPr>
          </a:p>
        </p:txBody>
      </p:sp>
      <p:sp>
        <p:nvSpPr>
          <p:cNvPr id="216"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7"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