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public Tester(int n1, int n2){</a:t>
            </a:r>
          </a:p>
          <a:p>
            <a:pPr/>
            <a:r>
              <a:t>	num1 = n1;</a:t>
            </a:r>
          </a:p>
          <a:p>
            <a:pPr/>
            <a:r>
              <a:t>	num2 = n2;</a:t>
            </a:r>
          </a:p>
          <a:p>
            <a:pPr/>
            <a: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marL="187157" indent="-187157">
              <a:buSzPct val="100000"/>
              <a:buAutoNum type="arabicPeriod" startAt="1"/>
            </a:pPr>
            <a:r>
              <a:t>When you change the power level for Java Man, C++ boy’s power level changes too!</a:t>
            </a:r>
          </a:p>
          <a:p>
            <a:pPr marL="187157" indent="-187157">
              <a:buSzPct val="100000"/>
              <a:buAutoNum type="arabicPeriod" startAt="1"/>
            </a:pPr>
            <a:r>
              <a:t>see diagram on my iPad </a:t>
            </a:r>
          </a:p>
          <a:p>
            <a:pPr marL="187157" indent="-187157">
              <a:buSzPct val="100000"/>
              <a:buAutoNum type="arabicPeriod" startAt="1"/>
            </a:pPr>
            <a:r>
              <a:t>The problem is that the power variable in each SuperHero object points to the same Power object, so changing the power level through one object’s setPowerLevel() method will inadvertently change both!!!!!</a:t>
            </a:r>
          </a:p>
          <a:p>
            <a:pPr marL="187157" indent="-187157">
              <a:buSzPct val="100000"/>
              <a:buAutoNum type="arabicPeriod" startAt="1"/>
            </a:pPr>
            <a:r>
              <a:t>rewrite the SuperHero constructor so that a new object is instatianted :</a:t>
            </a:r>
          </a:p>
          <a:p>
            <a:pPr/>
          </a:p>
          <a:p>
            <a:pPr/>
            <a:r>
              <a:t>power = new Power(new_power.getName(), new_power.getStrength):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This is because both theFlash’s superPower and shazam’s superPower reference the same speed object. Remember that when a variable is assigned the value of an object, it points to the existing object and does NOT create a new one. Because of this, whenever one of our SuperHeros changes the value of any speed attribute, it will affect the other SuperHero. When a variable is referencing an existing object, it is referred to as an alias of the original. In this case, both superPowers are aliases of the initial speed object.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marL="187157" indent="-187157">
              <a:buSzPct val="100000"/>
              <a:buAutoNum type="arabicPeriod" startAt="1"/>
            </a:pPr>
            <a:r>
              <a:t>it depends on what kind of information you have, if its something the user will want to know or change.</a:t>
            </a:r>
          </a:p>
          <a:p>
            <a:pPr marL="187157" indent="-187157">
              <a:buSzPct val="100000"/>
              <a:buAutoNum type="arabicPeriod" startAt="1"/>
            </a:pPr>
            <a:r>
              <a:t>This helps us manage complexity in our programs. people should only have to worry about what they </a:t>
            </a:r>
            <a:r>
              <a:rPr b="1"/>
              <a:t>have </a:t>
            </a:r>
            <a:r>
              <a:t>to worry about!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combine embedded classes to solve real world computational problems?</a:t>
            </a:r>
            <a:endParaRPr b="0" sz="1200"/>
          </a:p>
        </p:txBody>
      </p:sp>
      <p:sp>
        <p:nvSpPr>
          <p:cNvPr id="46" name="Dr. O’Brien. 12/14"/>
          <p:cNvSpPr txBox="1"/>
          <p:nvPr/>
        </p:nvSpPr>
        <p:spPr>
          <a:xfrm>
            <a:off x="7653808" y="39450"/>
            <a:ext cx="1425986"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12/14</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13.2</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14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Write a Java method to answer the question below:</a:t>
            </a:r>
          </a:p>
        </p:txBody>
      </p:sp>
      <p:sp>
        <p:nvSpPr>
          <p:cNvPr id="191" name="The Tester class is defined to the right.…"/>
          <p:cNvSpPr txBox="1"/>
          <p:nvPr/>
        </p:nvSpPr>
        <p:spPr>
          <a:xfrm>
            <a:off x="703963" y="1868530"/>
            <a:ext cx="4848155" cy="21707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The </a:t>
            </a:r>
            <a:r>
              <a:rPr>
                <a:solidFill>
                  <a:schemeClr val="accent5"/>
                </a:solidFill>
                <a:latin typeface="Courier New"/>
                <a:ea typeface="Courier New"/>
                <a:cs typeface="Courier New"/>
                <a:sym typeface="Courier New"/>
              </a:rPr>
              <a:t>Tester</a:t>
            </a:r>
            <a:r>
              <a:t> class is defined to the right.</a:t>
            </a:r>
          </a:p>
          <a:p>
            <a:pPr>
              <a:defRPr>
                <a:solidFill>
                  <a:schemeClr val="accent3">
                    <a:lumOff val="-9098"/>
                  </a:schemeClr>
                </a:solidFill>
              </a:defRPr>
            </a:pPr>
          </a:p>
          <a:p>
            <a:pPr defTabSz="457200">
              <a:spcBef>
                <a:spcPts val="1400"/>
              </a:spcBef>
              <a:defRPr>
                <a:solidFill>
                  <a:schemeClr val="accent3">
                    <a:lumOff val="-9098"/>
                  </a:schemeClr>
                </a:solidFill>
              </a:defRPr>
            </a:pPr>
            <a:r>
              <a:t>The following statement appears in a method in a class other than</a:t>
            </a:r>
            <a:r>
              <a:rPr>
                <a:latin typeface="Menlo Regular"/>
                <a:ea typeface="Menlo Regular"/>
                <a:cs typeface="Menlo Regular"/>
                <a:sym typeface="Menlo Regular"/>
              </a:rPr>
              <a:t> </a:t>
            </a:r>
            <a:r>
              <a:rPr>
                <a:solidFill>
                  <a:schemeClr val="accent5"/>
                </a:solidFill>
                <a:latin typeface="Courier New"/>
                <a:ea typeface="Courier New"/>
                <a:cs typeface="Courier New"/>
                <a:sym typeface="Courier New"/>
              </a:rPr>
              <a:t>Tester</a:t>
            </a:r>
            <a:r>
              <a:t>.</a:t>
            </a:r>
            <a:r>
              <a:rPr>
                <a:latin typeface="Menlo Regular"/>
                <a:ea typeface="Menlo Regular"/>
                <a:cs typeface="Menlo Regular"/>
                <a:sym typeface="Menlo Regular"/>
              </a:rPr>
              <a:t> </a:t>
            </a:r>
            <a:r>
              <a:t>It is intended to create a new</a:t>
            </a:r>
            <a:r>
              <a:rPr>
                <a:latin typeface="Menlo Regular"/>
                <a:ea typeface="Menlo Regular"/>
                <a:cs typeface="Menlo Regular"/>
                <a:sym typeface="Menlo Regular"/>
              </a:rPr>
              <a:t> </a:t>
            </a:r>
            <a:r>
              <a:rPr>
                <a:solidFill>
                  <a:schemeClr val="accent5"/>
                </a:solidFill>
                <a:latin typeface="Courier New"/>
                <a:ea typeface="Courier New"/>
                <a:cs typeface="Courier New"/>
                <a:sym typeface="Courier New"/>
              </a:rPr>
              <a:t>Tester</a:t>
            </a:r>
            <a:r>
              <a:rPr>
                <a:latin typeface="Menlo Regular"/>
                <a:ea typeface="Menlo Regular"/>
                <a:cs typeface="Menlo Regular"/>
                <a:sym typeface="Menlo Regular"/>
              </a:rPr>
              <a:t> </a:t>
            </a:r>
            <a:r>
              <a:t>object</a:t>
            </a:r>
            <a:r>
              <a:rPr>
                <a:latin typeface="Menlo Regular"/>
                <a:ea typeface="Menlo Regular"/>
                <a:cs typeface="Menlo Regular"/>
                <a:sym typeface="Menlo Regular"/>
              </a:rPr>
              <a:t> </a:t>
            </a:r>
            <a:r>
              <a:rPr>
                <a:solidFill>
                  <a:schemeClr val="accent5"/>
                </a:solidFill>
                <a:latin typeface="Courier New"/>
                <a:ea typeface="Courier New"/>
                <a:cs typeface="Courier New"/>
                <a:sym typeface="Courier New"/>
              </a:rPr>
              <a:t>t</a:t>
            </a:r>
            <a:r>
              <a:rPr>
                <a:latin typeface="Menlo Regular"/>
                <a:ea typeface="Menlo Regular"/>
                <a:cs typeface="Menlo Regular"/>
                <a:sym typeface="Menlo Regular"/>
              </a:rPr>
              <a:t> </a:t>
            </a:r>
            <a:r>
              <a:t>with its attributes set to</a:t>
            </a:r>
            <a:r>
              <a:rPr>
                <a:latin typeface="Menlo Regular"/>
                <a:ea typeface="Menlo Regular"/>
                <a:cs typeface="Menlo Regular"/>
                <a:sym typeface="Menlo Regular"/>
              </a:rPr>
              <a:t> </a:t>
            </a:r>
            <a:r>
              <a:rPr>
                <a:solidFill>
                  <a:schemeClr val="accent5"/>
                </a:solidFill>
                <a:latin typeface="Courier New"/>
                <a:ea typeface="Courier New"/>
                <a:cs typeface="Courier New"/>
                <a:sym typeface="Courier New"/>
              </a:rPr>
              <a:t>10</a:t>
            </a:r>
            <a:r>
              <a:rPr>
                <a:latin typeface="Menlo Regular"/>
                <a:ea typeface="Menlo Regular"/>
                <a:cs typeface="Menlo Regular"/>
                <a:sym typeface="Menlo Regular"/>
              </a:rPr>
              <a:t> </a:t>
            </a:r>
            <a:r>
              <a:t>and</a:t>
            </a:r>
            <a:r>
              <a:rPr>
                <a:latin typeface="Menlo Regular"/>
                <a:ea typeface="Menlo Regular"/>
                <a:cs typeface="Menlo Regular"/>
                <a:sym typeface="Menlo Regular"/>
              </a:rPr>
              <a:t> </a:t>
            </a:r>
            <a:r>
              <a:rPr>
                <a:solidFill>
                  <a:schemeClr val="accent5"/>
                </a:solidFill>
                <a:latin typeface="Courier New"/>
                <a:ea typeface="Courier New"/>
                <a:cs typeface="Courier New"/>
                <a:sym typeface="Courier New"/>
              </a:rPr>
              <a:t>20</a:t>
            </a:r>
            <a:r>
              <a:t>.</a:t>
            </a:r>
          </a:p>
          <a:p>
            <a:pPr defTabSz="457200">
              <a:defRPr>
                <a:solidFill>
                  <a:schemeClr val="accent5"/>
                </a:solidFill>
                <a:latin typeface="Courier New"/>
                <a:ea typeface="Courier New"/>
                <a:cs typeface="Courier New"/>
                <a:sym typeface="Courier New"/>
              </a:defRPr>
            </a:pPr>
            <a:r>
              <a:t>Tester t = new Tester(10, 20);</a:t>
            </a:r>
          </a:p>
          <a:p>
            <a:pPr>
              <a:defRPr>
                <a:solidFill>
                  <a:schemeClr val="accent3">
                    <a:lumOff val="-9098"/>
                  </a:schemeClr>
                </a:solidFill>
              </a:defRPr>
            </a:pPr>
          </a:p>
          <a:p>
            <a:pPr>
              <a:defRPr>
                <a:solidFill>
                  <a:schemeClr val="accent3">
                    <a:lumOff val="-9098"/>
                  </a:schemeClr>
                </a:solidFill>
              </a:defRPr>
            </a:pPr>
            <a:r>
              <a:t>Write a constructor method to replace </a:t>
            </a:r>
            <a:r>
              <a:rPr>
                <a:solidFill>
                  <a:schemeClr val="accent5"/>
                </a:solidFill>
              </a:rPr>
              <a:t>/</a:t>
            </a:r>
            <a:r>
              <a:rPr i="1">
                <a:solidFill>
                  <a:schemeClr val="accent5"/>
                </a:solidFill>
                <a:latin typeface="Courier New"/>
                <a:ea typeface="Courier New"/>
                <a:cs typeface="Courier New"/>
                <a:sym typeface="Courier New"/>
              </a:rPr>
              <a:t>*missing constructor*/ </a:t>
            </a:r>
            <a:r>
              <a:t>so that the object </a:t>
            </a:r>
            <a:r>
              <a:rPr>
                <a:solidFill>
                  <a:schemeClr val="accent5"/>
                </a:solidFill>
                <a:latin typeface="Courier New"/>
                <a:ea typeface="Courier New"/>
                <a:cs typeface="Courier New"/>
                <a:sym typeface="Courier New"/>
              </a:rPr>
              <a:t>t</a:t>
            </a:r>
            <a:r>
              <a:t> is correctly created.</a:t>
            </a:r>
          </a:p>
        </p:txBody>
      </p:sp>
      <p:pic>
        <p:nvPicPr>
          <p:cNvPr id="192" name="Image" descr="Image"/>
          <p:cNvPicPr>
            <a:picLocks noChangeAspect="1"/>
          </p:cNvPicPr>
          <p:nvPr/>
        </p:nvPicPr>
        <p:blipFill>
          <a:blip r:embed="rId3">
            <a:extLst/>
          </a:blip>
          <a:stretch>
            <a:fillRect/>
          </a:stretch>
        </p:blipFill>
        <p:spPr>
          <a:xfrm>
            <a:off x="5651500" y="1898650"/>
            <a:ext cx="2997200" cy="1346200"/>
          </a:xfrm>
          <a:prstGeom prst="rect">
            <a:avLst/>
          </a:prstGeom>
          <a:ln w="25400">
            <a:solidFill>
              <a:schemeClr val="accent1"/>
            </a:solidFill>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combine embedded classes to solve real world computational problems</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We’ve learn to embed objects inside of other objects. Now we’re going to use it to solve some realistic problems.</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documenting classes with comments</a:t>
            </a:r>
          </a:p>
        </p:txBody>
      </p:sp>
      <p:pic>
        <p:nvPicPr>
          <p:cNvPr id="197"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Writing to learn: error analysis"/>
          <p:cNvSpPr txBox="1"/>
          <p:nvPr>
            <p:ph type="title"/>
          </p:nvPr>
        </p:nvSpPr>
        <p:spPr>
          <a:xfrm>
            <a:off x="1362471" y="39671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Writing to learn: error analysis</a:t>
            </a:r>
          </a:p>
        </p:txBody>
      </p:sp>
      <p:sp>
        <p:nvSpPr>
          <p:cNvPr id="200" name="Log in to your workstation.…"/>
          <p:cNvSpPr txBox="1"/>
          <p:nvPr/>
        </p:nvSpPr>
        <p:spPr>
          <a:xfrm>
            <a:off x="410168" y="1859603"/>
            <a:ext cx="3714131" cy="264932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Log in to your workstation. </a:t>
            </a:r>
          </a:p>
          <a:p>
            <a:pPr>
              <a:defRPr>
                <a:solidFill>
                  <a:srgbClr val="012F7B"/>
                </a:solidFill>
                <a:latin typeface="Helvetica Neue"/>
                <a:ea typeface="Helvetica Neue"/>
                <a:cs typeface="Helvetica Neue"/>
                <a:sym typeface="Helvetica Neue"/>
              </a:defRPr>
            </a:pPr>
          </a:p>
          <a:p>
            <a:pPr>
              <a:defRPr>
                <a:solidFill>
                  <a:srgbClr val="012F7B"/>
                </a:solidFill>
                <a:latin typeface="Helvetica Neue"/>
                <a:ea typeface="Helvetica Neue"/>
                <a:cs typeface="Helvetica Neue"/>
                <a:sym typeface="Helvetica Neue"/>
              </a:defRPr>
            </a:pPr>
            <a:r>
              <a:t>Open 12/14 </a:t>
            </a:r>
            <a:r>
              <a:rPr>
                <a:solidFill>
                  <a:schemeClr val="accent5"/>
                </a:solidFill>
              </a:rPr>
              <a:t>SuperHero2</a:t>
            </a:r>
            <a:r>
              <a:t> in </a:t>
            </a:r>
            <a:r>
              <a:rPr>
                <a:solidFill>
                  <a:schemeClr val="accent5"/>
                </a:solidFill>
              </a:rPr>
              <a:t>In class examples</a:t>
            </a:r>
            <a:r>
              <a:rPr>
                <a:solidFill>
                  <a:schemeClr val="accent3"/>
                </a:solidFill>
              </a:rPr>
              <a:t>.  </a:t>
            </a:r>
            <a:r>
              <a:rPr>
                <a:solidFill>
                  <a:schemeClr val="accent1">
                    <a:lumOff val="-6117"/>
                  </a:schemeClr>
                </a:solidFill>
              </a:rPr>
              <a:t>Answer the questions below in your </a:t>
            </a:r>
            <a:r>
              <a:rPr b="1">
                <a:solidFill>
                  <a:schemeClr val="accent1">
                    <a:lumOff val="-6117"/>
                  </a:schemeClr>
                </a:solidFill>
              </a:rPr>
              <a:t>notebook</a:t>
            </a:r>
            <a:r>
              <a:rPr>
                <a:solidFill>
                  <a:schemeClr val="accent1">
                    <a:lumOff val="-6117"/>
                  </a:schemeClr>
                </a:solidFill>
              </a:rPr>
              <a:t>:</a:t>
            </a:r>
            <a:endParaRPr>
              <a:solidFill>
                <a:schemeClr val="accent1">
                  <a:lumOff val="-6117"/>
                </a:schemeClr>
              </a:solidFill>
            </a:endParaRPr>
          </a:p>
          <a:p>
            <a:pPr marL="187157" indent="-187157">
              <a:buSzPct val="100000"/>
              <a:buAutoNum type="arabicPeriod" startAt="1"/>
              <a:defRPr>
                <a:solidFill>
                  <a:srgbClr val="012F7B"/>
                </a:solidFill>
                <a:latin typeface="Helvetica Neue"/>
                <a:ea typeface="Helvetica Neue"/>
                <a:cs typeface="Helvetica Neue"/>
                <a:sym typeface="Helvetica Neue"/>
              </a:defRPr>
            </a:pPr>
            <a:r>
              <a:rPr>
                <a:solidFill>
                  <a:schemeClr val="accent1">
                    <a:lumOff val="-6117"/>
                  </a:schemeClr>
                </a:solidFill>
              </a:rPr>
              <a:t>Try running the program. What do you notice that is odd about the output?</a:t>
            </a:r>
            <a:endParaRPr>
              <a:solidFill>
                <a:schemeClr val="accent1">
                  <a:lumOff val="-6117"/>
                </a:schemeClr>
              </a:solidFill>
            </a:endParaRPr>
          </a:p>
          <a:p>
            <a:pPr marL="187157" indent="-187157">
              <a:buSzPct val="100000"/>
              <a:buAutoNum type="arabicPeriod" startAt="1"/>
              <a:defRPr>
                <a:solidFill>
                  <a:srgbClr val="012F7B"/>
                </a:solidFill>
                <a:latin typeface="Helvetica Neue"/>
                <a:ea typeface="Helvetica Neue"/>
                <a:cs typeface="Helvetica Neue"/>
                <a:sym typeface="Helvetica Neue"/>
              </a:defRPr>
            </a:pPr>
            <a:r>
              <a:rPr>
                <a:solidFill>
                  <a:schemeClr val="accent1">
                    <a:lumOff val="-6117"/>
                  </a:schemeClr>
                </a:solidFill>
              </a:rPr>
              <a:t>Try out a diagram to </a:t>
            </a:r>
            <a:r>
              <a:rPr>
                <a:solidFill>
                  <a:schemeClr val="accent5"/>
                </a:solidFill>
              </a:rPr>
              <a:t>model</a:t>
            </a:r>
            <a:r>
              <a:rPr>
                <a:solidFill>
                  <a:schemeClr val="accent1">
                    <a:lumOff val="-6117"/>
                  </a:schemeClr>
                </a:solidFill>
              </a:rPr>
              <a:t> the computation when the program is run.  </a:t>
            </a:r>
            <a:endParaRPr>
              <a:solidFill>
                <a:schemeClr val="accent1">
                  <a:lumOff val="-6117"/>
                </a:schemeClr>
              </a:solidFill>
            </a:endParaRPr>
          </a:p>
          <a:p>
            <a:pPr marL="187157" indent="-187157">
              <a:buSzPct val="100000"/>
              <a:buAutoNum type="arabicPeriod" startAt="1"/>
              <a:defRPr>
                <a:solidFill>
                  <a:srgbClr val="012F7B"/>
                </a:solidFill>
                <a:latin typeface="Helvetica Neue"/>
                <a:ea typeface="Helvetica Neue"/>
                <a:cs typeface="Helvetica Neue"/>
                <a:sym typeface="Helvetica Neue"/>
              </a:defRPr>
            </a:pPr>
            <a:r>
              <a:rPr>
                <a:solidFill>
                  <a:schemeClr val="accent1">
                    <a:lumOff val="-6117"/>
                  </a:schemeClr>
                </a:solidFill>
              </a:rPr>
              <a:t>Using the diagram, how can we describe what’s going wrong in the program?</a:t>
            </a:r>
            <a:endParaRPr>
              <a:solidFill>
                <a:schemeClr val="accent1">
                  <a:lumOff val="-6117"/>
                </a:schemeClr>
              </a:solidFill>
            </a:endParaRPr>
          </a:p>
          <a:p>
            <a:pPr marL="187157" indent="-187157">
              <a:buSzPct val="100000"/>
              <a:buAutoNum type="arabicPeriod" startAt="1"/>
              <a:defRPr>
                <a:solidFill>
                  <a:srgbClr val="012F7B"/>
                </a:solidFill>
                <a:latin typeface="Helvetica Neue"/>
                <a:ea typeface="Helvetica Neue"/>
                <a:cs typeface="Helvetica Neue"/>
                <a:sym typeface="Helvetica Neue"/>
              </a:defRPr>
            </a:pPr>
            <a:r>
              <a:rPr>
                <a:solidFill>
                  <a:schemeClr val="accent1">
                    <a:lumOff val="-6117"/>
                  </a:schemeClr>
                </a:solidFill>
              </a:rPr>
              <a:t>Based on this diagram, how can we modify our code so it works as intended</a:t>
            </a:r>
          </a:p>
        </p:txBody>
      </p:sp>
      <p:grpSp>
        <p:nvGrpSpPr>
          <p:cNvPr id="203" name="Group"/>
          <p:cNvGrpSpPr/>
          <p:nvPr/>
        </p:nvGrpSpPr>
        <p:grpSpPr>
          <a:xfrm>
            <a:off x="6226370" y="843823"/>
            <a:ext cx="2425619" cy="3455854"/>
            <a:chOff x="0" y="0"/>
            <a:chExt cx="2425617" cy="3455853"/>
          </a:xfrm>
        </p:grpSpPr>
        <p:pic>
          <p:nvPicPr>
            <p:cNvPr id="201" name="Image" descr="Image"/>
            <p:cNvPicPr>
              <a:picLocks noChangeAspect="1"/>
            </p:cNvPicPr>
            <p:nvPr/>
          </p:nvPicPr>
          <p:blipFill>
            <a:blip r:embed="rId3">
              <a:extLst/>
            </a:blip>
            <a:stretch>
              <a:fillRect/>
            </a:stretch>
          </p:blipFill>
          <p:spPr>
            <a:xfrm>
              <a:off x="0" y="0"/>
              <a:ext cx="2425618" cy="3455854"/>
            </a:xfrm>
            <a:prstGeom prst="rect">
              <a:avLst/>
            </a:prstGeom>
            <a:ln w="12700" cap="flat">
              <a:noFill/>
              <a:miter lim="400000"/>
            </a:ln>
            <a:effectLst/>
          </p:spPr>
        </p:pic>
        <p:pic>
          <p:nvPicPr>
            <p:cNvPr id="202" name="Image" descr="Image"/>
            <p:cNvPicPr>
              <a:picLocks noChangeAspect="1"/>
            </p:cNvPicPr>
            <p:nvPr/>
          </p:nvPicPr>
          <p:blipFill>
            <a:blip r:embed="rId4">
              <a:extLst/>
            </a:blip>
            <a:stretch>
              <a:fillRect/>
            </a:stretch>
          </p:blipFill>
          <p:spPr>
            <a:xfrm>
              <a:off x="457106" y="1695074"/>
              <a:ext cx="1102170" cy="489854"/>
            </a:xfrm>
            <a:prstGeom prst="rect">
              <a:avLst/>
            </a:prstGeom>
            <a:ln w="12700" cap="flat">
              <a:noFill/>
              <a:miter lim="400000"/>
            </a:ln>
            <a:effectLst>
              <a:outerShdw sx="100000" sy="100000" kx="0" ky="0" algn="b" rotWithShape="0" blurRad="190500" dist="12700" dir="5400000">
                <a:srgbClr val="000000"/>
              </a:outerShdw>
            </a:effectLst>
          </p:spPr>
        </p:pic>
      </p:grpSp>
      <p:sp>
        <p:nvSpPr>
          <p:cNvPr id="204" name="be sure to:"/>
          <p:cNvSpPr txBox="1"/>
          <p:nvPr/>
        </p:nvSpPr>
        <p:spPr>
          <a:xfrm>
            <a:off x="1135372" y="1420201"/>
            <a:ext cx="3714131" cy="368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813816">
              <a:defRPr sz="2400">
                <a:solidFill>
                  <a:schemeClr val="accent5">
                    <a:satOff val="-3088"/>
                    <a:lumOff val="12696"/>
                  </a:schemeClr>
                </a:solidFill>
              </a:defRPr>
            </a:lvl1pPr>
          </a:lstStyle>
          <a:p>
            <a:pPr/>
            <a:r>
              <a:t>be sure to:</a:t>
            </a:r>
          </a:p>
        </p:txBody>
      </p:sp>
      <p:grpSp>
        <p:nvGrpSpPr>
          <p:cNvPr id="207" name="Group"/>
          <p:cNvGrpSpPr/>
          <p:nvPr/>
        </p:nvGrpSpPr>
        <p:grpSpPr>
          <a:xfrm>
            <a:off x="4561559" y="2122210"/>
            <a:ext cx="1794563" cy="1835155"/>
            <a:chOff x="0" y="0"/>
            <a:chExt cx="1794561" cy="1835153"/>
          </a:xfrm>
        </p:grpSpPr>
        <p:pic>
          <p:nvPicPr>
            <p:cNvPr id="205" name="Image" descr="Image"/>
            <p:cNvPicPr>
              <a:picLocks noChangeAspect="1"/>
            </p:cNvPicPr>
            <p:nvPr/>
          </p:nvPicPr>
          <p:blipFill>
            <a:blip r:embed="rId5">
              <a:extLst/>
            </a:blip>
            <a:stretch>
              <a:fillRect/>
            </a:stretch>
          </p:blipFill>
          <p:spPr>
            <a:xfrm>
              <a:off x="0" y="0"/>
              <a:ext cx="1794562" cy="1835154"/>
            </a:xfrm>
            <a:prstGeom prst="rect">
              <a:avLst/>
            </a:prstGeom>
            <a:ln w="12700" cap="flat">
              <a:noFill/>
              <a:miter lim="400000"/>
            </a:ln>
            <a:effectLst/>
          </p:spPr>
        </p:pic>
        <p:pic>
          <p:nvPicPr>
            <p:cNvPr id="206" name="Image" descr="Image"/>
            <p:cNvPicPr>
              <a:picLocks noChangeAspect="1"/>
            </p:cNvPicPr>
            <p:nvPr/>
          </p:nvPicPr>
          <p:blipFill>
            <a:blip r:embed="rId6">
              <a:extLst/>
            </a:blip>
            <a:stretch>
              <a:fillRect/>
            </a:stretch>
          </p:blipFill>
          <p:spPr>
            <a:xfrm>
              <a:off x="793719" y="942197"/>
              <a:ext cx="207124" cy="207124"/>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1"/>
      <p:bldP build="whole" bldLvl="1" animBg="1" rev="0" advAuto="0" spid="207"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1" name="Image" descr="Image"/>
          <p:cNvPicPr>
            <a:picLocks noChangeAspect="1"/>
          </p:cNvPicPr>
          <p:nvPr/>
        </p:nvPicPr>
        <p:blipFill>
          <a:blip r:embed="rId3">
            <a:extLst/>
          </a:blip>
          <a:stretch>
            <a:fillRect/>
          </a:stretch>
        </p:blipFill>
        <p:spPr>
          <a:xfrm>
            <a:off x="1868246" y="722178"/>
            <a:ext cx="6888404" cy="369914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9" name="Google Shape;118;p19"/>
          <p:cNvGrpSpPr/>
          <p:nvPr/>
        </p:nvGrpSpPr>
        <p:grpSpPr>
          <a:xfrm>
            <a:off x="1449898" y="183715"/>
            <a:ext cx="5971665" cy="874270"/>
            <a:chOff x="0" y="0"/>
            <a:chExt cx="5971663" cy="874269"/>
          </a:xfrm>
        </p:grpSpPr>
        <p:sp>
          <p:nvSpPr>
            <p:cNvPr id="215" name="Rectangle"/>
            <p:cNvSpPr/>
            <p:nvPr/>
          </p:nvSpPr>
          <p:spPr>
            <a:xfrm>
              <a:off x="-1" y="0"/>
              <a:ext cx="5331480"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8" name="Do now…"/>
            <p:cNvGrpSpPr/>
            <p:nvPr/>
          </p:nvGrpSpPr>
          <p:grpSpPr>
            <a:xfrm>
              <a:off x="11088" y="11088"/>
              <a:ext cx="5960575" cy="852092"/>
              <a:chOff x="-1" y="-1"/>
              <a:chExt cx="5960573" cy="852091"/>
            </a:xfrm>
          </p:grpSpPr>
          <p:sp>
            <p:nvSpPr>
              <p:cNvPr id="216"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7"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Independent work</a:t>
                </a:r>
              </a:p>
              <a:p>
                <a:pPr defTabSz="507148">
                  <a:defRPr sz="1300">
                    <a:solidFill>
                      <a:schemeClr val="accent5"/>
                    </a:solidFill>
                  </a:defRPr>
                </a:pPr>
                <a:r>
                  <a:rPr>
                    <a:solidFill>
                      <a:schemeClr val="accent1"/>
                    </a:solidFill>
                  </a:rPr>
                  <a:t>Remain your workstation. Read BSTs below.</a:t>
                </a:r>
              </a:p>
            </p:txBody>
          </p:sp>
        </p:grpSp>
      </p:grpSp>
      <p:sp>
        <p:nvSpPr>
          <p:cNvPr id="220" name="be sure to:"/>
          <p:cNvSpPr txBox="1"/>
          <p:nvPr/>
        </p:nvSpPr>
        <p:spPr>
          <a:xfrm>
            <a:off x="1274700" y="14194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21" name="Continue working on CodeHS lessons for 5.1 and 5.2…"/>
          <p:cNvSpPr txBox="1"/>
          <p:nvPr/>
        </p:nvSpPr>
        <p:spPr>
          <a:xfrm>
            <a:off x="735815" y="1913303"/>
            <a:ext cx="2877133" cy="11049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Continue working on CodeHS lessons for 5.1 and 5.2</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homework!</a:t>
            </a:r>
          </a:p>
        </p:txBody>
      </p:sp>
      <p:pic>
        <p:nvPicPr>
          <p:cNvPr id="222" name="Image" descr="Image"/>
          <p:cNvPicPr>
            <a:picLocks noChangeAspect="1"/>
          </p:cNvPicPr>
          <p:nvPr/>
        </p:nvPicPr>
        <p:blipFill>
          <a:blip r:embed="rId2">
            <a:extLst/>
          </a:blip>
          <a:stretch>
            <a:fillRect/>
          </a:stretch>
        </p:blipFill>
        <p:spPr>
          <a:xfrm>
            <a:off x="4040282" y="1344493"/>
            <a:ext cx="3998139" cy="2998605"/>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e"/>
          <p:cNvSpPr txBox="1"/>
          <p:nvPr>
            <p:ph type="title"/>
          </p:nvPr>
        </p:nvSpPr>
        <p:spPr>
          <a:prstGeom prst="rect">
            <a:avLst/>
          </a:prstGeom>
        </p:spPr>
        <p:txBody>
          <a:bodyPr/>
          <a:lstStyle>
            <a:lvl1pPr defTabSz="886968">
              <a:defRPr sz="2910"/>
            </a:lvl1pPr>
          </a:lstStyle>
          <a:p>
            <a:pPr/>
            <a:r>
              <a:t>e</a:t>
            </a:r>
          </a:p>
        </p:txBody>
      </p:sp>
      <p:sp>
        <p:nvSpPr>
          <p:cNvPr id="225" name="What was most challenging about building a SuperHero class?…"/>
          <p:cNvSpPr txBox="1"/>
          <p:nvPr/>
        </p:nvSpPr>
        <p:spPr>
          <a:xfrm>
            <a:off x="778973" y="1924050"/>
            <a:ext cx="3278433" cy="1727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What was most challenging about building a </a:t>
            </a:r>
            <a:r>
              <a:rPr>
                <a:solidFill>
                  <a:schemeClr val="accent3">
                    <a:lumOff val="-9098"/>
                  </a:schemeClr>
                </a:solidFill>
              </a:rPr>
              <a:t>SuperHero</a:t>
            </a:r>
            <a:r>
              <a:t> class?</a:t>
            </a:r>
          </a:p>
          <a:p>
            <a:pPr marL="187157" indent="-187157">
              <a:buSzPct val="100000"/>
              <a:buAutoNum type="arabicPeriod" startAt="1"/>
            </a:pPr>
            <a:r>
              <a:t>How do you determine if information should be </a:t>
            </a:r>
            <a:r>
              <a:rPr>
                <a:solidFill>
                  <a:schemeClr val="accent5"/>
                </a:solidFill>
              </a:rPr>
              <a:t>accessible</a:t>
            </a:r>
            <a:r>
              <a:t>, </a:t>
            </a:r>
            <a:r>
              <a:rPr>
                <a:solidFill>
                  <a:schemeClr val="accent5"/>
                </a:solidFill>
              </a:rPr>
              <a:t>modifiable</a:t>
            </a:r>
            <a:r>
              <a:t>, </a:t>
            </a:r>
            <a:r>
              <a:rPr>
                <a:solidFill>
                  <a:schemeClr val="accent5"/>
                </a:solidFill>
              </a:rPr>
              <a:t>both</a:t>
            </a:r>
            <a:r>
              <a:t>, or </a:t>
            </a:r>
            <a:r>
              <a:rPr>
                <a:solidFill>
                  <a:schemeClr val="accent5"/>
                </a:solidFill>
              </a:rPr>
              <a:t>neither</a:t>
            </a:r>
            <a:r>
              <a:t>. </a:t>
            </a:r>
          </a:p>
          <a:p>
            <a:pPr marL="187157" indent="-187157">
              <a:buSzPct val="100000"/>
              <a:buAutoNum type="arabicPeriod" startAt="1"/>
            </a:pPr>
            <a:r>
              <a:t>How is combining classes useful  if we want to </a:t>
            </a:r>
            <a:r>
              <a:rPr>
                <a:solidFill>
                  <a:schemeClr val="accent3"/>
                </a:solidFill>
              </a:rPr>
              <a:t>encapsulate</a:t>
            </a:r>
            <a:r>
              <a:t> information?</a:t>
            </a:r>
          </a:p>
        </p:txBody>
      </p:sp>
      <p:pic>
        <p:nvPicPr>
          <p:cNvPr id="226"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
        <p:nvSpPr>
          <p:cNvPr id="227"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in your </a:t>
            </a:r>
            <a:r>
              <a:rPr u="sng">
                <a:solidFill>
                  <a:schemeClr val="accent3">
                    <a:lumOff val="-9098"/>
                  </a:schemeClr>
                </a:solidFill>
              </a:rPr>
              <a:t>notebook</a:t>
            </a:r>
            <a:r>
              <a:rPr>
                <a:solidFill>
                  <a:schemeClr val="accent3">
                    <a:lumOff val="-9098"/>
                  </a:schemeClr>
                </a:solidFill>
              </a:rPr>
              <a:t> with a complete sentence. Be prepared to share out.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5"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Rectangle"/>
          <p:cNvSpPr/>
          <p:nvPr/>
        </p:nvSpPr>
        <p:spPr>
          <a:xfrm>
            <a:off x="-14151" y="3956050"/>
            <a:ext cx="8899763" cy="1270000"/>
          </a:xfrm>
          <a:prstGeom prst="rect">
            <a:avLst/>
          </a:prstGeom>
          <a:solidFill>
            <a:srgbClr val="FFFFFF"/>
          </a:solidFill>
          <a:ln w="12700">
            <a:miter lim="400000"/>
          </a:ln>
        </p:spPr>
        <p:txBody>
          <a:bodyPr lIns="0" tIns="0" rIns="0" bIns="0"/>
          <a:lstStyle/>
          <a:p>
            <a:pPr/>
          </a:p>
        </p:txBody>
      </p:sp>
      <p:sp>
        <p:nvSpPr>
          <p:cNvPr id="232" name="e"/>
          <p:cNvSpPr txBox="1"/>
          <p:nvPr>
            <p:ph type="title"/>
          </p:nvPr>
        </p:nvSpPr>
        <p:spPr>
          <a:prstGeom prst="rect">
            <a:avLst/>
          </a:prstGeom>
        </p:spPr>
        <p:txBody>
          <a:bodyPr/>
          <a:lstStyle>
            <a:lvl1pPr defTabSz="886968">
              <a:defRPr sz="2910"/>
            </a:lvl1pPr>
          </a:lstStyle>
          <a:p>
            <a:pPr/>
            <a:r>
              <a:t>e</a:t>
            </a:r>
          </a:p>
        </p:txBody>
      </p:sp>
      <p:sp>
        <p:nvSpPr>
          <p:cNvPr id="233" name="The Person class uses the instance variable adult to indicate whether a person is an adult or not.…"/>
          <p:cNvSpPr txBox="1"/>
          <p:nvPr/>
        </p:nvSpPr>
        <p:spPr>
          <a:xfrm>
            <a:off x="182073" y="1531950"/>
            <a:ext cx="5494484" cy="175220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The </a:t>
            </a:r>
            <a:r>
              <a:rPr>
                <a:solidFill>
                  <a:schemeClr val="accent1">
                    <a:lumOff val="-6117"/>
                  </a:schemeClr>
                </a:solidFill>
                <a:latin typeface="Courier New"/>
                <a:ea typeface="Courier New"/>
                <a:cs typeface="Courier New"/>
                <a:sym typeface="Courier New"/>
              </a:rPr>
              <a:t>Person</a:t>
            </a:r>
            <a:r>
              <a:t> class uses the instance variable</a:t>
            </a:r>
            <a:r>
              <a:rPr>
                <a:latin typeface="Menlo Regular"/>
                <a:ea typeface="Menlo Regular"/>
                <a:cs typeface="Menlo Regular"/>
                <a:sym typeface="Menlo Regular"/>
              </a:rPr>
              <a:t> adult </a:t>
            </a:r>
            <a:r>
              <a:t>to indicate whether a person is an adult or not.</a:t>
            </a:r>
          </a:p>
          <a:p>
            <a:pPr/>
          </a:p>
          <a:p>
            <a:pPr defTabSz="457200">
              <a:defRPr>
                <a:solidFill>
                  <a:schemeClr val="accent5"/>
                </a:solidFill>
              </a:defRPr>
            </a:pPr>
            <a:r>
              <a:t>Which of the following statements will create a</a:t>
            </a:r>
            <a:r>
              <a:rPr>
                <a:latin typeface="Menlo Regular"/>
                <a:ea typeface="Menlo Regular"/>
                <a:cs typeface="Menlo Regular"/>
                <a:sym typeface="Menlo Regular"/>
              </a:rPr>
              <a:t> </a:t>
            </a:r>
            <a:r>
              <a:rPr>
                <a:solidFill>
                  <a:schemeClr val="accent1">
                    <a:lumOff val="-6117"/>
                  </a:schemeClr>
                </a:solidFill>
                <a:latin typeface="Courier New"/>
                <a:ea typeface="Courier New"/>
                <a:cs typeface="Courier New"/>
                <a:sym typeface="Courier New"/>
              </a:rPr>
              <a:t>Person</a:t>
            </a:r>
            <a:r>
              <a:rPr>
                <a:latin typeface="Menlo Regular"/>
                <a:ea typeface="Menlo Regular"/>
                <a:cs typeface="Menlo Regular"/>
                <a:sym typeface="Menlo Regular"/>
              </a:rPr>
              <a:t> </a:t>
            </a:r>
            <a:r>
              <a:t>object that represents an adult person? </a:t>
            </a:r>
            <a:r>
              <a:rPr>
                <a:solidFill>
                  <a:schemeClr val="accent1">
                    <a:lumOff val="-6117"/>
                  </a:schemeClr>
                </a:solidFill>
              </a:rPr>
              <a:t>Explain</a:t>
            </a:r>
            <a:r>
              <a:t> your answer in a sentence:</a:t>
            </a:r>
          </a:p>
          <a:p>
            <a:pPr defTabSz="457200">
              <a:defRPr>
                <a:solidFill>
                  <a:srgbClr val="333333"/>
                </a:solidFill>
              </a:defRPr>
            </a:pPr>
          </a:p>
          <a:p>
            <a:pPr defTabSz="457200">
              <a:defRPr>
                <a:solidFill>
                  <a:srgbClr val="333333"/>
                </a:solidFill>
              </a:defRPr>
            </a:pPr>
          </a:p>
        </p:txBody>
      </p:sp>
      <p:sp>
        <p:nvSpPr>
          <p:cNvPr id="234" name="Exit ticket…"/>
          <p:cNvSpPr txBox="1"/>
          <p:nvPr/>
        </p:nvSpPr>
        <p:spPr>
          <a:xfrm>
            <a:off x="1404467" y="357128"/>
            <a:ext cx="3253033"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699881">
              <a:defRPr sz="1806">
                <a:latin typeface="+mn-lt"/>
                <a:ea typeface="+mn-ea"/>
                <a:cs typeface="+mn-cs"/>
                <a:sym typeface="Arial"/>
              </a:defRPr>
            </a:pPr>
            <a:r>
              <a:t>Exit ticket</a:t>
            </a:r>
          </a:p>
          <a:p>
            <a:pPr defTabSz="699881">
              <a:defRPr sz="1032">
                <a:solidFill>
                  <a:schemeClr val="accent5"/>
                </a:solidFill>
              </a:defRPr>
            </a:pPr>
            <a:r>
              <a:t>be sure to:</a:t>
            </a:r>
            <a:r>
              <a:rPr>
                <a:solidFill>
                  <a:schemeClr val="accent5">
                    <a:lumOff val="-9843"/>
                  </a:schemeClr>
                </a:solidFill>
              </a:rPr>
              <a:t> </a:t>
            </a:r>
            <a:r>
              <a:rPr>
                <a:solidFill>
                  <a:schemeClr val="accent3">
                    <a:lumOff val="-9098"/>
                  </a:schemeClr>
                </a:solidFill>
              </a:rPr>
              <a:t>Answer on a sheet of loose leaf paper. Write your </a:t>
            </a:r>
            <a:r>
              <a:rPr b="1">
                <a:solidFill>
                  <a:schemeClr val="accent3">
                    <a:lumOff val="-9098"/>
                  </a:schemeClr>
                </a:solidFill>
              </a:rPr>
              <a:t>name</a:t>
            </a:r>
            <a:r>
              <a:rPr>
                <a:solidFill>
                  <a:schemeClr val="accent3">
                    <a:lumOff val="-9098"/>
                  </a:schemeClr>
                </a:solidFill>
              </a:rPr>
              <a:t> and </a:t>
            </a:r>
            <a:r>
              <a:rPr b="1">
                <a:solidFill>
                  <a:schemeClr val="accent3">
                    <a:lumOff val="-9098"/>
                  </a:schemeClr>
                </a:solidFill>
              </a:rPr>
              <a:t>date</a:t>
            </a:r>
            <a:r>
              <a:rPr>
                <a:solidFill>
                  <a:schemeClr val="accent3">
                    <a:lumOff val="-9098"/>
                  </a:schemeClr>
                </a:solidFill>
              </a:rPr>
              <a:t> on the top. Be prepared to hand it in!</a:t>
            </a:r>
          </a:p>
        </p:txBody>
      </p:sp>
      <p:pic>
        <p:nvPicPr>
          <p:cNvPr id="235" name="Image" descr="Image"/>
          <p:cNvPicPr>
            <a:picLocks noChangeAspect="1"/>
          </p:cNvPicPr>
          <p:nvPr/>
        </p:nvPicPr>
        <p:blipFill>
          <a:blip r:embed="rId2">
            <a:extLst/>
          </a:blip>
          <a:stretch>
            <a:fillRect/>
          </a:stretch>
        </p:blipFill>
        <p:spPr>
          <a:xfrm>
            <a:off x="5708650" y="575950"/>
            <a:ext cx="3441700" cy="4102101"/>
          </a:xfrm>
          <a:prstGeom prst="rect">
            <a:avLst/>
          </a:prstGeom>
          <a:ln w="12700">
            <a:miter lim="400000"/>
          </a:ln>
        </p:spPr>
      </p:pic>
      <p:pic>
        <p:nvPicPr>
          <p:cNvPr id="236" name="Image" descr="Image"/>
          <p:cNvPicPr>
            <a:picLocks noChangeAspect="1"/>
          </p:cNvPicPr>
          <p:nvPr/>
        </p:nvPicPr>
        <p:blipFill>
          <a:blip r:embed="rId3">
            <a:extLst/>
          </a:blip>
          <a:stretch>
            <a:fillRect/>
          </a:stretch>
        </p:blipFill>
        <p:spPr>
          <a:xfrm>
            <a:off x="1148158" y="2708940"/>
            <a:ext cx="3562314" cy="241077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3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3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3"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