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7" name="Shape 2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make tracy do?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control structures to customize our programs?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12/14/21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3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Fall 2021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13.2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14 December 2021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86968">
              <a:defRPr sz="2910"/>
            </a:lvl1pPr>
          </a:lstStyle>
          <a:p>
            <a:pPr/>
            <a:r>
              <a:t>s</a:t>
            </a:r>
          </a:p>
        </p:txBody>
      </p:sp>
      <p:grpSp>
        <p:nvGrpSpPr>
          <p:cNvPr id="206" name="Google Shape;118;p19"/>
          <p:cNvGrpSpPr/>
          <p:nvPr/>
        </p:nvGrpSpPr>
        <p:grpSpPr>
          <a:xfrm>
            <a:off x="2086243" y="529929"/>
            <a:ext cx="6535195" cy="810605"/>
            <a:chOff x="0" y="0"/>
            <a:chExt cx="6535193" cy="810604"/>
          </a:xfrm>
        </p:grpSpPr>
        <p:sp>
          <p:nvSpPr>
            <p:cNvPr id="204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05" name="Do now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Do now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rPr>
                  <a:solidFill>
                    <a:schemeClr val="accent1"/>
                  </a:solidFill>
                </a:rPr>
                <a:t>find seat close to screen.  Get out your notebook.</a:t>
              </a:r>
            </a:p>
          </p:txBody>
        </p:sp>
      </p:grpSp>
      <p:sp>
        <p:nvSpPr>
          <p:cNvPr id="207" name="MP1 requirements:…"/>
          <p:cNvSpPr txBox="1"/>
          <p:nvPr/>
        </p:nvSpPr>
        <p:spPr>
          <a:xfrm>
            <a:off x="4175824" y="1718864"/>
            <a:ext cx="4479574" cy="2405523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  <p:sp>
        <p:nvSpPr>
          <p:cNvPr id="208" name="MP2 Goal:…"/>
          <p:cNvSpPr txBox="1"/>
          <p:nvPr/>
        </p:nvSpPr>
        <p:spPr>
          <a:xfrm>
            <a:off x="672357" y="3420453"/>
            <a:ext cx="2960967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sp>
        <p:nvSpPr>
          <p:cNvPr id="209" name="Google Shape;82;p14"/>
          <p:cNvSpPr txBox="1"/>
          <p:nvPr/>
        </p:nvSpPr>
        <p:spPr>
          <a:xfrm>
            <a:off x="363768" y="1648285"/>
            <a:ext cx="3116645" cy="18469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 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 do you still need to do to finish the marking period?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When does the marking period end?</a:t>
            </a:r>
          </a:p>
          <a:p>
            <a:pPr lvl="1" marL="535271" indent="-144111" defTabSz="577352">
              <a:lnSpc>
                <a:spcPct val="115000"/>
              </a:lnSpc>
              <a:buSzPct val="100000"/>
              <a:buAutoNum type="arabi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Write down any other questions you have.</a:t>
            </a:r>
          </a:p>
          <a:p>
            <a:pPr marL="189918" indent="-189918" defTabSz="577352">
              <a:lnSpc>
                <a:spcPct val="115000"/>
              </a:lnSpc>
              <a:buSzPct val="100000"/>
              <a:buAutoNum type="alphaUcPeriod" startAt="1"/>
              <a:defRPr b="1" sz="107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Update your Python glossary.</a:t>
            </a:r>
          </a:p>
        </p:txBody>
      </p:sp>
      <p:sp>
        <p:nvSpPr>
          <p:cNvPr id="210" name="be sure to:"/>
          <p:cNvSpPr txBox="1"/>
          <p:nvPr/>
        </p:nvSpPr>
        <p:spPr>
          <a:xfrm>
            <a:off x="466082" y="1418178"/>
            <a:ext cx="1212875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2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0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framing…"/>
          <p:cNvSpPr txBox="1"/>
          <p:nvPr/>
        </p:nvSpPr>
        <p:spPr>
          <a:xfrm>
            <a:off x="3658291" y="716652"/>
            <a:ext cx="5205063" cy="3643703"/>
          </a:xfrm>
          <a:prstGeom prst="rect">
            <a:avLst/>
          </a:prstGeom>
          <a:ln w="25400">
            <a:solidFill>
              <a:schemeClr val="accent1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>
              <a:lnSpc>
                <a:spcPct val="115000"/>
              </a:lnSpc>
              <a:defRPr b="1" sz="18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framing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what: </a:t>
            </a:r>
            <a:r>
              <a:rPr b="0"/>
              <a:t>use control structures to customize our programs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why: </a:t>
            </a:r>
            <a:r>
              <a:rPr b="0"/>
              <a:t>While loops and if statements allow us to only let code run when specific conditions are met.</a:t>
            </a:r>
            <a:endParaRPr b="0"/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b="1"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where to: </a:t>
            </a:r>
            <a:r>
              <a:rPr b="0"/>
              <a:t>Combining different control structures!</a:t>
            </a:r>
          </a:p>
        </p:txBody>
      </p:sp>
      <p:pic>
        <p:nvPicPr>
          <p:cNvPr id="21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1394" y="1554284"/>
            <a:ext cx="3352801" cy="2425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4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0" name="Google Shape;118;p19"/>
          <p:cNvGrpSpPr/>
          <p:nvPr/>
        </p:nvGrpSpPr>
        <p:grpSpPr>
          <a:xfrm>
            <a:off x="2349935" y="459792"/>
            <a:ext cx="5730051" cy="710737"/>
            <a:chOff x="0" y="0"/>
            <a:chExt cx="5730050" cy="710736"/>
          </a:xfrm>
        </p:grpSpPr>
        <p:sp>
          <p:nvSpPr>
            <p:cNvPr id="218" name="Rectangle"/>
            <p:cNvSpPr/>
            <p:nvPr/>
          </p:nvSpPr>
          <p:spPr>
            <a:xfrm>
              <a:off x="-1" y="-1"/>
              <a:ext cx="5730052" cy="71073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9" name="Work day"/>
            <p:cNvSpPr txBox="1"/>
            <p:nvPr/>
          </p:nvSpPr>
          <p:spPr>
            <a:xfrm>
              <a:off x="11135" y="11135"/>
              <a:ext cx="5707780" cy="68846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621791">
                <a:defRPr sz="1632"/>
              </a:lvl1pPr>
            </a:lstStyle>
            <a:p>
              <a:pPr/>
              <a:r>
                <a:t>Work day</a:t>
              </a:r>
            </a:p>
          </p:txBody>
        </p:sp>
      </p:grpSp>
      <p:sp>
        <p:nvSpPr>
          <p:cNvPr id="221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</a:t>
            </a:r>
            <a:r>
              <a:rPr i="1" u="sng"/>
              <a:t>assigned</a:t>
            </a:r>
            <a:r>
              <a:t> seat (ask Dr. O’Brien)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Read through the MP2 requirements below.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Make sure your Python glossary is updated.</a:t>
            </a:r>
          </a:p>
          <a:p>
            <a:pPr marL="184985" indent="-184985" defTabSz="562355">
              <a:lnSpc>
                <a:spcPct val="115000"/>
              </a:lnSpc>
              <a:buSzPct val="100000"/>
              <a:buAutoNum type="alphaUcPeriod" startAt="1"/>
              <a:defRPr b="1" sz="105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Begin work! Raise your hand quietly if you have any questions</a:t>
            </a:r>
          </a:p>
        </p:txBody>
      </p:sp>
      <p:sp>
        <p:nvSpPr>
          <p:cNvPr id="22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23" name="MP2 Goal:…"/>
          <p:cNvSpPr txBox="1"/>
          <p:nvPr/>
        </p:nvSpPr>
        <p:spPr>
          <a:xfrm>
            <a:off x="547054" y="3301808"/>
            <a:ext cx="2960966" cy="1226084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4"/>
                </a:solidFill>
              </a:defRPr>
            </a:pPr>
            <a:r>
              <a:rPr b="1"/>
              <a:t>MP2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all of Unit 2 lessons (up through 2.20)</a:t>
            </a:r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Turtle Art Project Pt. 3</a:t>
            </a:r>
            <a:endParaRPr b="1"/>
          </a:p>
          <a:p>
            <a:pPr marL="233947" indent="-233947">
              <a:buSzPct val="100000"/>
              <a:buAutoNum type="alphaUcPeriod" startAt="1"/>
              <a:defRPr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unit 3: Basic Python and console interaction </a:t>
            </a:r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3">
            <a:extLst/>
          </a:blip>
          <a:srcRect l="0" t="0" r="11719" b="0"/>
          <a:stretch>
            <a:fillRect/>
          </a:stretch>
        </p:blipFill>
        <p:spPr>
          <a:xfrm>
            <a:off x="4479333" y="3608101"/>
            <a:ext cx="2864963" cy="1096162"/>
          </a:xfrm>
          <a:prstGeom prst="rect">
            <a:avLst/>
          </a:prstGeom>
          <a:ln w="12700">
            <a:miter lim="400000"/>
          </a:ln>
        </p:spPr>
      </p:pic>
      <p:sp>
        <p:nvSpPr>
          <p:cNvPr id="225" name="MP1 requirements:…"/>
          <p:cNvSpPr txBox="1"/>
          <p:nvPr/>
        </p:nvSpPr>
        <p:spPr>
          <a:xfrm>
            <a:off x="4175824" y="1217702"/>
            <a:ext cx="4479574" cy="2405522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800">
                <a:solidFill>
                  <a:srgbClr val="012F7B"/>
                </a:solidFill>
              </a:defRPr>
            </a:pPr>
            <a:r>
              <a:t>Python vocabulary </a:t>
            </a:r>
            <a:br/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If else statement: </a:t>
            </a:r>
            <a:r>
              <a:rPr>
                <a:solidFill>
                  <a:schemeClr val="accent5"/>
                </a:solidFill>
              </a:rPr>
              <a:t>Control structure that lets us do either one section of code or another depending on a test.</a:t>
            </a: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endParaRPr>
              <a:solidFill>
                <a:schemeClr val="accent5"/>
              </a:solidFill>
            </a:endParaRPr>
          </a:p>
          <a:p>
            <a:pPr>
              <a:defRPr sz="1800">
                <a:solidFill>
                  <a:schemeClr val="accent3"/>
                </a:solidFill>
              </a:defRPr>
            </a:pPr>
            <a:r>
              <a:t>Elif: </a:t>
            </a:r>
            <a:r>
              <a:rPr>
                <a:solidFill>
                  <a:schemeClr val="accent5"/>
                </a:solidFill>
              </a:rPr>
              <a:t>A control flow tool used as a second condition check after an if statement. It is a contraction of else if.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0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2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6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9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7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8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4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