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 </a:t>
            </a:r>
          </a:p>
          <a:p>
            <a:pPr/>
            <a:r>
              <a:t>nested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marL="187157" indent="-187157">
              <a:buSzPct val="100000"/>
              <a:buAutoNum type="arabicPeriod" startAt="1"/>
            </a:pPr>
            <a:r>
              <a:t>The rocket so a height of 400 m in 20 s. It lands at 40 s.</a:t>
            </a:r>
          </a:p>
          <a:p>
            <a:pPr marL="187157" indent="-187157">
              <a:buSzPct val="100000"/>
              <a:buAutoNum type="arabicPeriod" startAt="1"/>
            </a:pPr>
            <a:r>
              <a:t>Vertex: (20, 400). X and y ints: 0.  Domain: 0-40. Range: 0-400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marL="187157" indent="-187157">
              <a:buSzPct val="100000"/>
              <a:buAutoNum type="arabicPeriod" startAt="1"/>
            </a:pPr>
            <a:r>
              <a:t> Where do I start? Try sketching a graph in your notes using these values.  Which parent function does this graph resemble? Quadratic. What are the other properties of this graph?</a:t>
            </a:r>
          </a:p>
          <a:p>
            <a:pPr marL="187157" indent="-187157">
              <a:buSzPct val="100000"/>
              <a:buAutoNum type="arabicPeriod" startAt="1"/>
            </a:pPr>
            <a:r>
              <a:t> What does your graph look like? A quadratic that has been transformed </a:t>
            </a:r>
          </a:p>
          <a:p>
            <a:pPr marL="187157" indent="-187157">
              <a:buSzPct val="100000"/>
              <a:buAutoNum type="arabicPeriod" startAt="1"/>
            </a:pPr>
            <a:r>
              <a:t>Preplanned qs:</a:t>
            </a:r>
          </a:p>
          <a:p>
            <a:pPr/>
            <a:r>
              <a:t>+How could the vertex form of your equation be useful here?  you can write your function as f(x) = -(x - a)^2 + 1000.</a:t>
            </a:r>
          </a:p>
          <a:p>
            <a:pPr/>
            <a:r>
              <a:t>+How could you use the x/y intercept to solve for a?  0 = -(0 - a)^2 + 1000 -&gt; a^2 = 1000, a = sqrt(100) approx: 31.6</a:t>
            </a:r>
          </a:p>
          <a:p>
            <a:pPr/>
          </a:p>
          <a:p>
            <a:pPr/>
            <a:r>
              <a:t>NOTE: - values in Pyret are represented by (0- x) not -x,</a:t>
            </a:r>
          </a:p>
          <a:p>
            <a:pPr/>
          </a:p>
          <a:p>
            <a:pPr/>
          </a:p>
          <a:p>
            <a:pPr/>
            <a:r>
              <a:t>Answers: </a:t>
            </a:r>
          </a:p>
          <a:p>
            <a:pPr marL="187157" indent="-187157">
              <a:buSzPct val="100000"/>
              <a:buAutoNum type="arabicPeriod" startAt="1"/>
            </a:pPr>
            <a:r>
              <a:t>h(t) = 2t^2</a:t>
            </a:r>
          </a:p>
          <a:p>
            <a:pPr marL="187157" indent="-187157">
              <a:buSzPct val="100000"/>
              <a:buAutoNum type="arabicPeriod" startAt="1"/>
            </a:pPr>
            <a:r>
              <a:t>h(t) = -(t - 15)^2  + 225</a:t>
            </a:r>
          </a:p>
          <a:p>
            <a:pPr marL="187157" indent="-187157">
              <a:buSzPct val="100000"/>
              <a:buAutoNum type="arabicPeriod" startAt="1"/>
            </a:pPr>
            <a:r>
              <a:t>h(t)=  -(t - 20)^2  + 400</a:t>
            </a:r>
          </a:p>
          <a:p>
            <a:pPr/>
          </a:p>
          <a:p>
            <a:pPr/>
            <a:r>
              <a:t>If students finish early: make observations about the speed of your rocket at different moments in time .  Try this for a variety of specifications of rocket height (quadratic, linear,etx.) Write down your observations in your notes,  What can you conclude about the relationship between the rockers height and its speed.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marL="187157" indent="-187157">
              <a:buSzPct val="100000"/>
              <a:buAutoNum type="arabicPeriod" startAt="1"/>
            </a:pPr>
            <a:r>
              <a:t>answers will vary.</a:t>
            </a:r>
          </a:p>
          <a:p>
            <a:pPr marL="187157" indent="-187157">
              <a:buSzPct val="100000"/>
              <a:buAutoNum type="arabicPeriod" startAt="1"/>
            </a:pPr>
            <a:r>
              <a:t>using functions for manipulating images, e.g. scale(), overlay, etc.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functions in Pyret for computational modeling?</a:t>
            </a:r>
            <a:endParaRPr b="0" sz="1200"/>
          </a:p>
        </p:txBody>
      </p:sp>
      <p:sp>
        <p:nvSpPr>
          <p:cNvPr id="45" name="Dr. O’Brien  12/15"/>
          <p:cNvSpPr txBox="1"/>
          <p:nvPr/>
        </p:nvSpPr>
        <p:spPr>
          <a:xfrm>
            <a:off x="7592483" y="39450"/>
            <a:ext cx="1425986"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12/15</a:t>
            </a:r>
          </a:p>
        </p:txBody>
      </p:sp>
      <p:pic>
        <p:nvPicPr>
          <p:cNvPr id="46" name="nasa-logo-web-rgb.png" descr="nasa-logo-web-rgb.png"/>
          <p:cNvPicPr>
            <a:picLocks noChangeAspect="1"/>
          </p:cNvPicPr>
          <p:nvPr/>
        </p:nvPicPr>
        <p:blipFill>
          <a:blip r:embed="rId2">
            <a:extLst/>
          </a:blip>
          <a:stretch>
            <a:fillRect/>
          </a:stretch>
        </p:blipFill>
        <p:spPr>
          <a:xfrm>
            <a:off x="-623124" y="-43493"/>
            <a:ext cx="2683630" cy="1341816"/>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13.3</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15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the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Write a complete sentence for each answer:</a:t>
            </a:r>
          </a:p>
        </p:txBody>
      </p:sp>
      <p:sp>
        <p:nvSpPr>
          <p:cNvPr id="191" name="Plotting the height of the rocket at each second produces the graph to the right.  Answer the questions below:…"/>
          <p:cNvSpPr txBox="1"/>
          <p:nvPr/>
        </p:nvSpPr>
        <p:spPr>
          <a:xfrm>
            <a:off x="350267" y="1656889"/>
            <a:ext cx="2558222" cy="2159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Plotting the height of the rocket at each second produces the graph to the right.  Answer the questions below:</a:t>
            </a:r>
          </a:p>
          <a:p>
            <a:pPr marL="187157" indent="-187157">
              <a:buSzPct val="100000"/>
              <a:buAutoNum type="arabicPeriod" startAt="1"/>
              <a:defRPr>
                <a:solidFill>
                  <a:srgbClr val="011D57"/>
                </a:solidFill>
              </a:defRPr>
            </a:pPr>
            <a:r>
              <a:t>REVIEW: how high does the rocket get? How long does it take?</a:t>
            </a:r>
          </a:p>
          <a:p>
            <a:pPr marL="187157" indent="-187157">
              <a:buSzPct val="100000"/>
              <a:buAutoNum type="arabicPeriod" startAt="1"/>
              <a:defRPr>
                <a:solidFill>
                  <a:srgbClr val="011D57"/>
                </a:solidFill>
              </a:defRPr>
            </a:pPr>
            <a:r>
              <a:t>For the graph: identify the vertex, x-/y- intercepts, domain and range.</a:t>
            </a:r>
          </a:p>
        </p:txBody>
      </p:sp>
      <p:pic>
        <p:nvPicPr>
          <p:cNvPr id="192" name="rocket_recording.gif" descr="rocket_recording.gif"/>
          <p:cNvPicPr>
            <a:picLocks noChangeAspect="0"/>
          </p:cNvPicPr>
          <p:nvPr/>
        </p:nvPicPr>
        <p:blipFill>
          <a:blip r:embed="rId3">
            <a:extLst/>
          </a:blip>
          <a:stretch>
            <a:fillRect/>
          </a:stretch>
        </p:blipFill>
        <p:spPr>
          <a:xfrm>
            <a:off x="3499994" y="1579935"/>
            <a:ext cx="2144012" cy="3098945"/>
          </a:xfrm>
          <a:prstGeom prst="rect">
            <a:avLst/>
          </a:prstGeom>
          <a:ln w="12700">
            <a:miter lim="400000"/>
          </a:ln>
        </p:spPr>
      </p:pic>
      <p:pic>
        <p:nvPicPr>
          <p:cNvPr id="193" name="Image" descr="Image"/>
          <p:cNvPicPr>
            <a:picLocks noChangeAspect="1"/>
          </p:cNvPicPr>
          <p:nvPr/>
        </p:nvPicPr>
        <p:blipFill>
          <a:blip r:embed="rId4">
            <a:extLst/>
          </a:blip>
          <a:stretch>
            <a:fillRect/>
          </a:stretch>
        </p:blipFill>
        <p:spPr>
          <a:xfrm>
            <a:off x="5530289" y="1551811"/>
            <a:ext cx="3186127" cy="315519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 use functions in Pyret for computational modeling</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in the real world (science, medicine, engineering) math and computer science is frequently used to analyze and make predictions about real world phenomena</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using functions in Pyret to model movement in our video game</a:t>
            </a:r>
          </a:p>
        </p:txBody>
      </p:sp>
      <p:pic>
        <p:nvPicPr>
          <p:cNvPr id="198"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
          <p:cNvSpPr txBox="1"/>
          <p:nvPr>
            <p:ph type="title"/>
          </p:nvPr>
        </p:nvSpPr>
        <p:spPr>
          <a:xfrm>
            <a:off x="1438671" y="184914"/>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the definition for </a:t>
            </a:r>
            <a:r>
              <a:rPr b="1">
                <a:solidFill>
                  <a:schemeClr val="accent3">
                    <a:lumOff val="-9098"/>
                  </a:schemeClr>
                </a:solidFill>
              </a:rPr>
              <a:t>comp. modeling </a:t>
            </a:r>
            <a:r>
              <a:rPr>
                <a:solidFill>
                  <a:schemeClr val="accent3">
                    <a:lumOff val="-9098"/>
                  </a:schemeClr>
                </a:solidFill>
              </a:rPr>
              <a:t>in your notebook. The other definitions should be in your notes. If not copy them!</a:t>
            </a:r>
          </a:p>
        </p:txBody>
      </p:sp>
      <p:sp>
        <p:nvSpPr>
          <p:cNvPr id="201" name="private access…"/>
          <p:cNvSpPr txBox="1"/>
          <p:nvPr/>
        </p:nvSpPr>
        <p:spPr>
          <a:xfrm>
            <a:off x="2587543" y="1680629"/>
            <a:ext cx="1929728" cy="213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Computational modeling </a:t>
            </a:r>
          </a:p>
          <a:p>
            <a:pPr>
              <a:defRPr>
                <a:solidFill>
                  <a:srgbClr val="FF6A00"/>
                </a:solidFill>
              </a:defRPr>
            </a:pPr>
            <a:r>
              <a:t>Using computer programs to analyze and make predictions about real world systems (especially in science, medicine, and engineering)</a:t>
            </a:r>
          </a:p>
        </p:txBody>
      </p:sp>
      <p:sp>
        <p:nvSpPr>
          <p:cNvPr id="202" name="private access…"/>
          <p:cNvSpPr txBox="1"/>
          <p:nvPr/>
        </p:nvSpPr>
        <p:spPr>
          <a:xfrm>
            <a:off x="4819491" y="1658824"/>
            <a:ext cx="2843433"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function</a:t>
            </a:r>
          </a:p>
          <a:p>
            <a:pPr>
              <a:defRPr>
                <a:solidFill>
                  <a:srgbClr val="FF6A00"/>
                </a:solidFill>
              </a:defRPr>
            </a:pPr>
            <a:r>
              <a:t>a mathematical object that takes in an input and produces a unique output</a:t>
            </a:r>
          </a:p>
        </p:txBody>
      </p:sp>
      <p:sp>
        <p:nvSpPr>
          <p:cNvPr id="203" name="private access…"/>
          <p:cNvSpPr txBox="1"/>
          <p:nvPr/>
        </p:nvSpPr>
        <p:spPr>
          <a:xfrm>
            <a:off x="4920911" y="2861749"/>
            <a:ext cx="2843433"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function definition</a:t>
            </a:r>
          </a:p>
          <a:p>
            <a:pPr>
              <a:defRPr>
                <a:solidFill>
                  <a:srgbClr val="FF6A00"/>
                </a:solidFill>
              </a:defRPr>
            </a:pPr>
            <a:r>
              <a:t>Code that names a function, defines its arguments, and states the expression to compute when code is used</a:t>
            </a:r>
          </a:p>
        </p:txBody>
      </p:sp>
      <p:sp>
        <p:nvSpPr>
          <p:cNvPr id="204" name="Rectangle"/>
          <p:cNvSpPr/>
          <p:nvPr/>
        </p:nvSpPr>
        <p:spPr>
          <a:xfrm>
            <a:off x="2518174" y="1223059"/>
            <a:ext cx="5633951" cy="3048741"/>
          </a:xfrm>
          <a:prstGeom prst="rect">
            <a:avLst/>
          </a:prstGeom>
          <a:ln w="76200">
            <a:solidFill>
              <a:srgbClr val="E22400"/>
            </a:solidFill>
          </a:ln>
        </p:spPr>
        <p:txBody>
          <a:bodyPr lIns="0" tIns="0" rIns="0" bIns="0"/>
          <a:lstStyle/>
          <a:p>
            <a:pPr/>
          </a:p>
        </p:txBody>
      </p:sp>
      <p:sp>
        <p:nvSpPr>
          <p:cNvPr id="205" name="REVIEW:"/>
          <p:cNvSpPr txBox="1"/>
          <p:nvPr/>
        </p:nvSpPr>
        <p:spPr>
          <a:xfrm>
            <a:off x="2680617" y="1301016"/>
            <a:ext cx="76036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E22400"/>
                </a:solidFill>
              </a:defRPr>
            </a:lvl1pPr>
          </a:lstStyle>
          <a:p>
            <a:pPr/>
            <a:r>
              <a:t>REVIEW:</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2"/>
      <p:bldP build="whole" bldLvl="1" animBg="1" rev="0" advAuto="0" spid="203" grpId="3"/>
      <p:bldP build="whole" bldLvl="1" animBg="1" rev="0" advAuto="0" spid="20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Do now…"/>
          <p:cNvSpPr txBox="1"/>
          <p:nvPr/>
        </p:nvSpPr>
        <p:spPr>
          <a:xfrm>
            <a:off x="1737811" y="549353"/>
            <a:ext cx="3876993" cy="547520"/>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lvl1pPr defTabSz="507148">
              <a:defRPr sz="2000">
                <a:latin typeface="+mn-lt"/>
                <a:ea typeface="+mn-ea"/>
                <a:cs typeface="+mn-cs"/>
                <a:sym typeface="Arial"/>
              </a:defRPr>
            </a:lvl1pPr>
          </a:lstStyle>
          <a:p>
            <a:pPr/>
            <a:r>
              <a:t>Coding to learn: warm up</a:t>
            </a:r>
          </a:p>
        </p:txBody>
      </p:sp>
      <p:sp>
        <p:nvSpPr>
          <p:cNvPr id="208" name="Open Rocket Height Starter File in Google Classroom. Save a copy.…"/>
          <p:cNvSpPr txBox="1"/>
          <p:nvPr/>
        </p:nvSpPr>
        <p:spPr>
          <a:xfrm>
            <a:off x="178084" y="2015079"/>
            <a:ext cx="3978770"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rPr>
                <a:solidFill>
                  <a:schemeClr val="accent1"/>
                </a:solidFill>
              </a:rPr>
              <a:t>Open </a:t>
            </a:r>
            <a:r>
              <a:rPr b="1">
                <a:solidFill>
                  <a:schemeClr val="accent1"/>
                </a:solidFill>
              </a:rPr>
              <a:t>Rocket Height Starter File </a:t>
            </a:r>
            <a:r>
              <a:rPr>
                <a:solidFill>
                  <a:schemeClr val="accent1"/>
                </a:solidFill>
              </a:rPr>
              <a:t>in Google Classroom. Save a copy. </a:t>
            </a:r>
            <a:endParaRPr>
              <a:solidFill>
                <a:schemeClr val="accent1"/>
              </a:solidFill>
            </a:endParaRPr>
          </a:p>
          <a:p>
            <a:pPr marL="187157" indent="-187157">
              <a:buSzPct val="100000"/>
              <a:buAutoNum type="arabicPeriod" startAt="1"/>
              <a:defRPr>
                <a:solidFill>
                  <a:schemeClr val="accent3">
                    <a:lumOff val="-9098"/>
                  </a:schemeClr>
                </a:solidFill>
              </a:defRPr>
            </a:pPr>
            <a:r>
              <a:rPr>
                <a:solidFill>
                  <a:schemeClr val="accent1"/>
                </a:solidFill>
              </a:rPr>
              <a:t>Get out a sheet of loose leaf paper. You’ll be turning this in at the end of the period.</a:t>
            </a:r>
          </a:p>
        </p:txBody>
      </p:sp>
      <p:pic>
        <p:nvPicPr>
          <p:cNvPr id="209" name="ksc-20190725-ph_apg05_0040_large.jpg" descr="ksc-20190725-ph_apg05_0040_large.jpg"/>
          <p:cNvPicPr>
            <a:picLocks noChangeAspect="1"/>
          </p:cNvPicPr>
          <p:nvPr/>
        </p:nvPicPr>
        <p:blipFill>
          <a:blip r:embed="rId2">
            <a:extLst/>
          </a:blip>
          <a:stretch>
            <a:fillRect/>
          </a:stretch>
        </p:blipFill>
        <p:spPr>
          <a:xfrm>
            <a:off x="4771260" y="1533063"/>
            <a:ext cx="3636422" cy="2418600"/>
          </a:xfrm>
          <a:prstGeom prst="rect">
            <a:avLst/>
          </a:prstGeom>
          <a:ln w="12700">
            <a:miter lim="400000"/>
          </a:ln>
        </p:spPr>
      </p:pic>
      <p:sp>
        <p:nvSpPr>
          <p:cNvPr id="210" name="be sure to:"/>
          <p:cNvSpPr txBox="1"/>
          <p:nvPr/>
        </p:nvSpPr>
        <p:spPr>
          <a:xfrm>
            <a:off x="253758" y="1472550"/>
            <a:ext cx="1537594"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507148">
              <a:defRPr sz="2400">
                <a:solidFill>
                  <a:schemeClr val="accent5"/>
                </a:solidFill>
              </a:defRPr>
            </a:pPr>
            <a:r>
              <a:t>be sure to:</a:t>
            </a:r>
            <a:r>
              <a:rPr>
                <a:solidFill>
                  <a:schemeClr val="accent5">
                    <a:lumOff val="-9843"/>
                  </a:schemeClr>
                </a:solidFill>
              </a:rP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8">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8"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Coding to learn: activity"/>
          <p:cNvSpPr txBox="1"/>
          <p:nvPr/>
        </p:nvSpPr>
        <p:spPr>
          <a:xfrm>
            <a:off x="1526076" y="67844"/>
            <a:ext cx="3396394" cy="3810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activity</a:t>
            </a:r>
          </a:p>
        </p:txBody>
      </p:sp>
      <p:sp>
        <p:nvSpPr>
          <p:cNvPr id="213" name="Be sure to:…"/>
          <p:cNvSpPr txBox="1"/>
          <p:nvPr/>
        </p:nvSpPr>
        <p:spPr>
          <a:xfrm>
            <a:off x="53808" y="582300"/>
            <a:ext cx="7651274" cy="3710214"/>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p>
          <a:p>
            <a:pPr/>
            <a:r>
              <a:t>Work with your partner to answer the questions below in your </a:t>
            </a:r>
            <a:r>
              <a:rPr>
                <a:solidFill>
                  <a:schemeClr val="accent1">
                    <a:lumOff val="-6117"/>
                  </a:schemeClr>
                </a:solidFill>
              </a:rPr>
              <a:t>notebook</a:t>
            </a:r>
            <a:r>
              <a:t>.  Be prepared to share out at the end of class!  You’ll be turning this in.</a:t>
            </a:r>
          </a:p>
          <a:p>
            <a:pPr marL="187157" indent="-187157">
              <a:buSzPct val="100000"/>
              <a:buAutoNum type="arabicPeriod" startAt="1"/>
            </a:pPr>
            <a:r>
              <a:rPr>
                <a:solidFill>
                  <a:srgbClr val="012F7B"/>
                </a:solidFill>
              </a:rPr>
              <a:t>Examine the table to the right</a:t>
            </a:r>
            <a:endParaRPr>
              <a:solidFill>
                <a:srgbClr val="012F7B"/>
              </a:solidFill>
            </a:endParaRPr>
          </a:p>
          <a:p>
            <a:pPr lvl="1" marL="868947" indent="-233947">
              <a:buSzPct val="100000"/>
              <a:buAutoNum type="alphaUcPeriod" startAt="1"/>
            </a:pPr>
            <a:r>
              <a:rPr>
                <a:solidFill>
                  <a:srgbClr val="012F7B"/>
                </a:solidFill>
              </a:rPr>
              <a:t>Specify the function </a:t>
            </a:r>
            <a14:m>
              <m:oMath>
                <m:r>
                  <a:rPr xmlns:a="http://schemas.openxmlformats.org/drawingml/2006/main" sz="1700" i="1">
                    <a:solidFill>
                      <a:srgbClr val="012F7B"/>
                    </a:solidFill>
                    <a:latin typeface="Cambria Math" panose="02040503050406030204" pitchFamily="18" charset="0"/>
                  </a:rPr>
                  <m:t>h</m:t>
                </m:r>
                <m:r>
                  <a:rPr xmlns:a="http://schemas.openxmlformats.org/drawingml/2006/main" sz="1700" i="1">
                    <a:solidFill>
                      <a:srgbClr val="012F7B"/>
                    </a:solidFill>
                    <a:latin typeface="Cambria Math" panose="02040503050406030204" pitchFamily="18" charset="0"/>
                  </a:rPr>
                  <m:t>(</m:t>
                </m:r>
                <m:r>
                  <a:rPr xmlns:a="http://schemas.openxmlformats.org/drawingml/2006/main" sz="1700" i="1">
                    <a:solidFill>
                      <a:srgbClr val="012F7B"/>
                    </a:solidFill>
                    <a:latin typeface="Cambria Math" panose="02040503050406030204" pitchFamily="18" charset="0"/>
                  </a:rPr>
                  <m:t>t</m:t>
                </m:r>
                <m:r>
                  <a:rPr xmlns:a="http://schemas.openxmlformats.org/drawingml/2006/main" sz="1700" i="1">
                    <a:solidFill>
                      <a:srgbClr val="012F7B"/>
                    </a:solidFill>
                    <a:latin typeface="Cambria Math" panose="02040503050406030204" pitchFamily="18" charset="0"/>
                  </a:rPr>
                  <m:t>)</m:t>
                </m:r>
              </m:oMath>
            </a14:m>
            <a:r>
              <a:rPr>
                <a:solidFill>
                  <a:srgbClr val="012F7B"/>
                </a:solidFill>
              </a:rPr>
              <a:t> along with its properties (family, x-/y-intercepts, domain and range).</a:t>
            </a:r>
            <a:endParaRPr>
              <a:solidFill>
                <a:srgbClr val="012F7B"/>
              </a:solidFill>
            </a:endParaRPr>
          </a:p>
          <a:p>
            <a:pPr lvl="1" marL="868947" indent="-233947">
              <a:buSzPct val="100000"/>
              <a:buAutoNum type="alphaUcPeriod" startAt="1"/>
            </a:pPr>
            <a:r>
              <a:rPr>
                <a:solidFill>
                  <a:srgbClr val="012F7B"/>
                </a:solidFill>
              </a:rPr>
              <a:t>Model your function </a:t>
            </a:r>
            <a14:m>
              <m:oMath>
                <m:r>
                  <a:rPr xmlns:a="http://schemas.openxmlformats.org/drawingml/2006/main" sz="1700" i="1">
                    <a:solidFill>
                      <a:srgbClr val="012F7B"/>
                    </a:solidFill>
                    <a:latin typeface="Cambria Math" panose="02040503050406030204" pitchFamily="18" charset="0"/>
                  </a:rPr>
                  <m:t>h</m:t>
                </m:r>
                <m:r>
                  <a:rPr xmlns:a="http://schemas.openxmlformats.org/drawingml/2006/main" sz="1700" i="1">
                    <a:solidFill>
                      <a:srgbClr val="012F7B"/>
                    </a:solidFill>
                    <a:latin typeface="Cambria Math" panose="02040503050406030204" pitchFamily="18" charset="0"/>
                  </a:rPr>
                  <m:t>(</m:t>
                </m:r>
                <m:r>
                  <a:rPr xmlns:a="http://schemas.openxmlformats.org/drawingml/2006/main" sz="1700" i="1">
                    <a:solidFill>
                      <a:srgbClr val="012F7B"/>
                    </a:solidFill>
                    <a:latin typeface="Cambria Math" panose="02040503050406030204" pitchFamily="18" charset="0"/>
                  </a:rPr>
                  <m:t>t</m:t>
                </m:r>
                <m:r>
                  <a:rPr xmlns:a="http://schemas.openxmlformats.org/drawingml/2006/main" sz="1700" i="1">
                    <a:solidFill>
                      <a:srgbClr val="012F7B"/>
                    </a:solidFill>
                    <a:latin typeface="Cambria Math" panose="02040503050406030204" pitchFamily="18" charset="0"/>
                  </a:rPr>
                  <m:t>)</m:t>
                </m:r>
              </m:oMath>
            </a14:m>
            <a:r>
              <a:rPr>
                <a:solidFill>
                  <a:srgbClr val="012F7B"/>
                </a:solidFill>
              </a:rPr>
              <a:t> in Pyret.  Describe how the behavior of the rocket is different from when </a:t>
            </a:r>
            <a14:m>
              <m:oMath>
                <m:r>
                  <a:rPr xmlns:a="http://schemas.openxmlformats.org/drawingml/2006/main" sz="1650" i="1">
                    <a:solidFill>
                      <a:srgbClr val="012F7B"/>
                    </a:solidFill>
                    <a:latin typeface="Cambria Math" panose="02040503050406030204" pitchFamily="18" charset="0"/>
                  </a:rPr>
                  <m:t>h</m:t>
                </m:r>
                <m:r>
                  <a:rPr xmlns:a="http://schemas.openxmlformats.org/drawingml/2006/main" sz="1650" i="1">
                    <a:solidFill>
                      <a:srgbClr val="012F7B"/>
                    </a:solidFill>
                    <a:latin typeface="Cambria Math" panose="02040503050406030204" pitchFamily="18" charset="0"/>
                  </a:rPr>
                  <m:t>(</m:t>
                </m:r>
                <m:r>
                  <a:rPr xmlns:a="http://schemas.openxmlformats.org/drawingml/2006/main" sz="1650" i="1">
                    <a:solidFill>
                      <a:srgbClr val="012F7B"/>
                    </a:solidFill>
                    <a:latin typeface="Cambria Math" panose="02040503050406030204" pitchFamily="18" charset="0"/>
                  </a:rPr>
                  <m:t>t</m:t>
                </m:r>
                <m:r>
                  <a:rPr xmlns:a="http://schemas.openxmlformats.org/drawingml/2006/main" sz="1650" i="1">
                    <a:solidFill>
                      <a:srgbClr val="012F7B"/>
                    </a:solidFill>
                    <a:latin typeface="Cambria Math" panose="02040503050406030204" pitchFamily="18" charset="0"/>
                  </a:rPr>
                  <m:t>)</m:t>
                </m:r>
                <m:r>
                  <a:rPr xmlns:a="http://schemas.openxmlformats.org/drawingml/2006/main" sz="1650" i="1">
                    <a:solidFill>
                      <a:srgbClr val="012F7B"/>
                    </a:solidFill>
                    <a:latin typeface="Cambria Math" panose="02040503050406030204" pitchFamily="18" charset="0"/>
                  </a:rPr>
                  <m:t>=</m:t>
                </m:r>
                <m:r>
                  <a:rPr xmlns:a="http://schemas.openxmlformats.org/drawingml/2006/main" sz="1650" i="1">
                    <a:solidFill>
                      <a:srgbClr val="012F7B"/>
                    </a:solidFill>
                    <a:latin typeface="Cambria Math" panose="02040503050406030204" pitchFamily="18" charset="0"/>
                  </a:rPr>
                  <m:t>11</m:t>
                </m:r>
                <m:r>
                  <a:rPr xmlns:a="http://schemas.openxmlformats.org/drawingml/2006/main" sz="1650" i="1">
                    <a:solidFill>
                      <a:srgbClr val="012F7B"/>
                    </a:solidFill>
                    <a:latin typeface="Cambria Math" panose="02040503050406030204" pitchFamily="18" charset="0"/>
                  </a:rPr>
                  <m:t>t</m:t>
                </m:r>
              </m:oMath>
            </a14:m>
            <a:r>
              <a:rPr>
                <a:solidFill>
                  <a:srgbClr val="012F7B"/>
                </a:solidFill>
              </a:rPr>
              <a:t>..</a:t>
            </a:r>
            <a:endParaRPr>
              <a:solidFill>
                <a:srgbClr val="012F7B"/>
              </a:solidFill>
            </a:endParaRPr>
          </a:p>
          <a:p>
            <a:pPr marL="187157" indent="-187157">
              <a:buSzPct val="100000"/>
              <a:buAutoNum type="arabicPeriod" startAt="1"/>
            </a:pPr>
            <a:r>
              <a:rPr>
                <a:solidFill>
                  <a:srgbClr val="012F7B"/>
                </a:solidFill>
              </a:rPr>
              <a:t>You want your rocket to reach its maximum hight after </a:t>
            </a:r>
            <a:r>
              <a:rPr>
                <a:solidFill>
                  <a:schemeClr val="accent5"/>
                </a:solidFill>
              </a:rPr>
              <a:t>exactly 400 meters</a:t>
            </a:r>
            <a:r>
              <a:rPr>
                <a:solidFill>
                  <a:srgbClr val="012F7B"/>
                </a:solidFill>
              </a:rPr>
              <a:t> and then land.</a:t>
            </a:r>
            <a:endParaRPr>
              <a:solidFill>
                <a:srgbClr val="012F7B"/>
              </a:solidFill>
            </a:endParaRPr>
          </a:p>
          <a:p>
            <a:pPr lvl="1" marL="868947" indent="-233947">
              <a:buSzPct val="100000"/>
              <a:buAutoNum type="alphaUcPeriod" startAt="1"/>
            </a:pPr>
            <a:r>
              <a:rPr>
                <a:solidFill>
                  <a:srgbClr val="012F7B"/>
                </a:solidFill>
              </a:rPr>
              <a:t>Sketch a graph of this situation by hand. Identify the family of this function, its other properties, and how it is transformed from its parent.  Use this information to find the function.</a:t>
            </a:r>
            <a:endParaRPr>
              <a:solidFill>
                <a:srgbClr val="012F7B"/>
              </a:solidFill>
            </a:endParaRPr>
          </a:p>
          <a:p>
            <a:pPr lvl="1" marL="868947" indent="-233947">
              <a:buSzPct val="100000"/>
              <a:buAutoNum type="alphaUcPeriod" startAt="1"/>
            </a:pPr>
            <a:r>
              <a:rPr>
                <a:solidFill>
                  <a:srgbClr val="012F7B"/>
                </a:solidFill>
              </a:rPr>
              <a:t>Model your function in Pyret.  Explain whether it behaves as expected.  If it doesn’t, figure out what you did wrong and try again!</a:t>
            </a:r>
            <a:endParaRPr>
              <a:solidFill>
                <a:srgbClr val="012F7B"/>
              </a:solidFill>
            </a:endParaRPr>
          </a:p>
          <a:p>
            <a:pPr marL="187157" indent="-187157">
              <a:buSzPct val="100000"/>
              <a:buAutoNum type="arabicPeriod" startAt="1"/>
            </a:pPr>
            <a:r>
              <a:rPr>
                <a:solidFill>
                  <a:srgbClr val="012F7B"/>
                </a:solidFill>
              </a:rPr>
              <a:t>Make the rocket reach a height of </a:t>
            </a:r>
            <a:r>
              <a:rPr>
                <a:solidFill>
                  <a:schemeClr val="accent5"/>
                </a:solidFill>
              </a:rPr>
              <a:t>exactly 15 sec. </a:t>
            </a:r>
            <a:r>
              <a:rPr>
                <a:solidFill>
                  <a:schemeClr val="accent1">
                    <a:lumOff val="-6117"/>
                  </a:schemeClr>
                </a:solidFill>
              </a:rPr>
              <a:t>and then land.  Sketch the graph, and write the function in your notebook. Then model it in Pyret to test if the function works as expected, explain why or why not in your notes.</a:t>
            </a:r>
          </a:p>
        </p:txBody>
      </p:sp>
      <p:graphicFrame>
        <p:nvGraphicFramePr>
          <p:cNvPr id="214" name="Table"/>
          <p:cNvGraphicFramePr/>
          <p:nvPr/>
        </p:nvGraphicFramePr>
        <p:xfrm>
          <a:off x="7781090" y="820091"/>
          <a:ext cx="1288443" cy="205178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37870"/>
                <a:gridCol w="637870"/>
              </a:tblGrid>
              <a:tr h="447002">
                <a:tc>
                  <a:txBody>
                    <a:bodyPr/>
                    <a:lstStyle/>
                    <a:p>
                      <a:pPr>
                        <a:defRPr b="0" sz="1800">
                          <a:solidFill>
                            <a:srgbClr val="000000"/>
                          </a:solidFill>
                        </a:defRPr>
                      </a:pPr>
                      <a:r>
                        <a:rPr b="1" sz="2500">
                          <a:solidFill>
                            <a:srgbClr val="F46524"/>
                          </a:solidFill>
                          <a:sym typeface="Helvetica"/>
                        </a:rPr>
                        <a:t>t</a:t>
                      </a:r>
                    </a:p>
                  </a:txBody>
                  <a:tcPr marL="0" marR="0" marT="0" marB="0" anchor="t" anchorCtr="0" horzOverflow="overflow"/>
                </a:tc>
                <a:tc>
                  <a:txBody>
                    <a:bodyPr/>
                    <a:lstStyle/>
                    <a:p>
                      <a:pPr>
                        <a:defRPr b="0" sz="1800">
                          <a:solidFill>
                            <a:srgbClr val="000000"/>
                          </a:solidFill>
                        </a:defRPr>
                      </a:pPr>
                      <a:r>
                        <a:rPr b="1" sz="2500">
                          <a:solidFill>
                            <a:srgbClr val="F46524"/>
                          </a:solidFill>
                          <a:sym typeface="Helvetica"/>
                        </a:rPr>
                        <a:t>h(t)</a:t>
                      </a:r>
                    </a:p>
                  </a:txBody>
                  <a:tcPr marL="0" marR="0" marT="0" marB="0" anchor="t" anchorCtr="0" horzOverflow="overflow"/>
                </a:tc>
              </a:tr>
              <a:tr h="406400">
                <a:tc>
                  <a:txBody>
                    <a:bodyPr/>
                    <a:lstStyle/>
                    <a:p>
                      <a:pPr>
                        <a:defRPr sz="1800">
                          <a:solidFill>
                            <a:srgbClr val="000000"/>
                          </a:solidFill>
                        </a:defRPr>
                      </a:pPr>
                      <a:r>
                        <a:rPr sz="2500">
                          <a:solidFill>
                            <a:srgbClr val="F46524"/>
                          </a:solidFill>
                          <a:sym typeface="Helvetica"/>
                        </a:rPr>
                        <a:t>0</a:t>
                      </a:r>
                    </a:p>
                  </a:txBody>
                  <a:tcPr marL="0" marR="0" marT="0" marB="0" anchor="t" anchorCtr="0" horzOverflow="overflow"/>
                </a:tc>
                <a:tc>
                  <a:txBody>
                    <a:bodyPr/>
                    <a:lstStyle/>
                    <a:p>
                      <a:pPr>
                        <a:defRPr sz="1800">
                          <a:solidFill>
                            <a:srgbClr val="000000"/>
                          </a:solidFill>
                        </a:defRPr>
                      </a:pPr>
                      <a:r>
                        <a:rPr sz="2500">
                          <a:solidFill>
                            <a:srgbClr val="F46524"/>
                          </a:solidFill>
                          <a:sym typeface="Helvetica"/>
                        </a:rPr>
                        <a:t>0</a:t>
                      </a:r>
                    </a:p>
                  </a:txBody>
                  <a:tcPr marL="0" marR="0" marT="0" marB="0" anchor="t" anchorCtr="0" horzOverflow="overflow"/>
                </a:tc>
              </a:tr>
              <a:tr h="393700">
                <a:tc>
                  <a:txBody>
                    <a:bodyPr/>
                    <a:lstStyle/>
                    <a:p>
                      <a:pPr>
                        <a:defRPr sz="1800">
                          <a:solidFill>
                            <a:srgbClr val="000000"/>
                          </a:solidFill>
                        </a:defRPr>
                      </a:pPr>
                      <a:r>
                        <a:rPr sz="2500">
                          <a:solidFill>
                            <a:srgbClr val="F46524"/>
                          </a:solidFill>
                          <a:sym typeface="Helvetica"/>
                        </a:rPr>
                        <a:t>2</a:t>
                      </a:r>
                    </a:p>
                  </a:txBody>
                  <a:tcPr marL="0" marR="0" marT="0" marB="0" anchor="t" anchorCtr="0" horzOverflow="overflow"/>
                </a:tc>
                <a:tc>
                  <a:txBody>
                    <a:bodyPr/>
                    <a:lstStyle/>
                    <a:p>
                      <a:pPr>
                        <a:defRPr sz="1800">
                          <a:solidFill>
                            <a:srgbClr val="000000"/>
                          </a:solidFill>
                        </a:defRPr>
                      </a:pPr>
                      <a:r>
                        <a:rPr sz="2500">
                          <a:solidFill>
                            <a:srgbClr val="F46524"/>
                          </a:solidFill>
                          <a:sym typeface="Helvetica"/>
                        </a:rPr>
                        <a:t>8</a:t>
                      </a:r>
                    </a:p>
                  </a:txBody>
                  <a:tcPr marL="0" marR="0" marT="0" marB="0" anchor="t" anchorCtr="0" horzOverflow="overflow"/>
                </a:tc>
              </a:tr>
              <a:tr h="393700">
                <a:tc>
                  <a:txBody>
                    <a:bodyPr/>
                    <a:lstStyle/>
                    <a:p>
                      <a:pPr>
                        <a:defRPr sz="1800">
                          <a:solidFill>
                            <a:srgbClr val="000000"/>
                          </a:solidFill>
                        </a:defRPr>
                      </a:pPr>
                      <a:r>
                        <a:rPr sz="2500">
                          <a:solidFill>
                            <a:srgbClr val="F46524"/>
                          </a:solidFill>
                          <a:sym typeface="Helvetica"/>
                        </a:rPr>
                        <a:t>5</a:t>
                      </a:r>
                    </a:p>
                  </a:txBody>
                  <a:tcPr marL="0" marR="0" marT="0" marB="0" anchor="t" anchorCtr="0" horzOverflow="overflow"/>
                </a:tc>
                <a:tc>
                  <a:txBody>
                    <a:bodyPr/>
                    <a:lstStyle/>
                    <a:p>
                      <a:pPr>
                        <a:defRPr sz="1800">
                          <a:solidFill>
                            <a:srgbClr val="000000"/>
                          </a:solidFill>
                        </a:defRPr>
                      </a:pPr>
                      <a:r>
                        <a:rPr sz="2500">
                          <a:solidFill>
                            <a:srgbClr val="F46524"/>
                          </a:solidFill>
                          <a:sym typeface="Helvetica"/>
                        </a:rPr>
                        <a:t>50</a:t>
                      </a:r>
                    </a:p>
                  </a:txBody>
                  <a:tcPr marL="0" marR="0" marT="0" marB="0" anchor="t" anchorCtr="0" horzOverflow="overflow"/>
                </a:tc>
              </a:tr>
              <a:tr h="393700">
                <a:tc>
                  <a:txBody>
                    <a:bodyPr/>
                    <a:lstStyle/>
                    <a:p>
                      <a:pPr>
                        <a:defRPr sz="1800">
                          <a:solidFill>
                            <a:srgbClr val="000000"/>
                          </a:solidFill>
                        </a:defRPr>
                      </a:pPr>
                      <a:r>
                        <a:rPr sz="2500">
                          <a:solidFill>
                            <a:srgbClr val="F46524"/>
                          </a:solidFill>
                          <a:sym typeface="Helvetica"/>
                        </a:rPr>
                        <a:t>10</a:t>
                      </a:r>
                    </a:p>
                  </a:txBody>
                  <a:tcPr marL="0" marR="0" marT="0" marB="0" anchor="t" anchorCtr="0" horzOverflow="overflow"/>
                </a:tc>
                <a:tc>
                  <a:txBody>
                    <a:bodyPr/>
                    <a:lstStyle/>
                    <a:p>
                      <a:pPr>
                        <a:defRPr sz="1800">
                          <a:solidFill>
                            <a:srgbClr val="000000"/>
                          </a:solidFill>
                        </a:defRPr>
                      </a:pPr>
                      <a:r>
                        <a:rPr sz="2500">
                          <a:solidFill>
                            <a:srgbClr val="F46524"/>
                          </a:solidFill>
                          <a:sym typeface="Helvetica"/>
                        </a:rPr>
                        <a:t>200</a:t>
                      </a:r>
                    </a:p>
                  </a:txBody>
                  <a:tcPr marL="0" marR="0" marT="0" marB="0" anchor="t" anchorCtr="0" horzOverflow="overflow"/>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1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Double-click to edit"/>
          <p:cNvSpPr txBox="1"/>
          <p:nvPr>
            <p:ph type="title"/>
          </p:nvPr>
        </p:nvSpPr>
        <p:spPr>
          <a:prstGeom prst="rect">
            <a:avLst/>
          </a:prstGeom>
        </p:spPr>
        <p:txBody>
          <a:bodyPr/>
          <a:lstStyle/>
          <a:p>
            <a:pPr defTabSz="886968">
              <a:defRPr sz="2910"/>
            </a:pPr>
          </a:p>
        </p:txBody>
      </p:sp>
      <p:sp>
        <p:nvSpPr>
          <p:cNvPr id="219" name="How did you use computational modeling in class today?…"/>
          <p:cNvSpPr txBox="1"/>
          <p:nvPr/>
        </p:nvSpPr>
        <p:spPr>
          <a:xfrm>
            <a:off x="778973" y="1600200"/>
            <a:ext cx="3278433" cy="1295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How did you use computational modeling in class today?</a:t>
            </a:r>
          </a:p>
          <a:p>
            <a:pPr marL="187157" indent="-187157">
              <a:buSzPct val="100000"/>
              <a:buAutoNum type="arabicPeriod" startAt="1"/>
            </a:pPr>
            <a:r>
              <a:t>In what situations could it useful to be able to combine math with computational modeling? Use your imagination!</a:t>
            </a:r>
          </a:p>
        </p:txBody>
      </p:sp>
      <p:pic>
        <p:nvPicPr>
          <p:cNvPr id="220" name="Image" descr="Image"/>
          <p:cNvPicPr>
            <a:picLocks noChangeAspect="1"/>
          </p:cNvPicPr>
          <p:nvPr/>
        </p:nvPicPr>
        <p:blipFill>
          <a:blip r:embed="rId3">
            <a:extLst/>
          </a:blip>
          <a:stretch>
            <a:fillRect/>
          </a:stretch>
        </p:blipFill>
        <p:spPr>
          <a:xfrm>
            <a:off x="4719374" y="1554712"/>
            <a:ext cx="3053022" cy="2034076"/>
          </a:xfrm>
          <a:prstGeom prst="rect">
            <a:avLst/>
          </a:prstGeom>
          <a:ln w="12700">
            <a:miter lim="400000"/>
          </a:ln>
        </p:spPr>
      </p:pic>
      <p:sp>
        <p:nvSpPr>
          <p:cNvPr id="221"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