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need calculator</a:t>
            </a:r>
          </a:p>
          <a:p>
            <a:pPr/>
            <a:r>
              <a:t>Parabola</a:t>
            </a:r>
          </a:p>
          <a:p>
            <a:pPr/>
            <a:r>
              <a:t>Vertex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UcPeriod" startAt="1"/>
            </a:pPr>
            <a:r>
              <a:t>Given equation we want to know the max height of football. We can also draw a graph.</a:t>
            </a:r>
          </a:p>
          <a:p>
            <a:pPr marL="233947" indent="-233947">
              <a:buSzPct val="100000"/>
              <a:buAutoNum type="alphaUcPeriod" startAt="1"/>
            </a:pPr>
            <a:r>
              <a:t>We expect the height to be positive, probably not more than 50.</a:t>
            </a:r>
          </a:p>
          <a:p>
            <a:pPr/>
            <a:r>
              <a:t>+why is it a good idea to estimate the answer? When we’re done we’ll know if the result of our calculations makes sense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sure your glosary is updated with the vocabulary!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</a:t>
            </a:r>
          </a:p>
          <a:p>
            <a:pPr/>
            <a:r>
              <a:t>+hdw rewrite in standard form? Factor out-0.08, then it’s the same strategy as normal </a:t>
            </a:r>
          </a:p>
          <a:p>
            <a:pPr/>
            <a:r>
              <a:t>+hdw know this graph will be a frowns face? It’s what the path of a football should look like. Also when we rewrite in standard form the coefficient is -.</a:t>
            </a:r>
          </a:p>
          <a:p>
            <a:pPr/>
            <a:r>
              <a:t>+how do you tell from a sketch the highest point? It’s the vertex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-0.5x **2 +x -17.5 =</a:t>
            </a:r>
          </a:p>
          <a:p>
            <a:pPr/>
            <a:r>
              <a:t>-0.5[ x**2 -2x-35] =</a:t>
            </a:r>
          </a:p>
          <a:p>
            <a:pPr/>
            <a:r>
              <a:t>-0.5 (+5)(x-7)</a:t>
            </a:r>
          </a:p>
          <a:p>
            <a:pPr/>
            <a:r>
              <a:t>The diver lands in the water 7 ft from the diving board</a:t>
            </a:r>
          </a:p>
          <a:p>
            <a:pPr marL="140368" indent="-140368">
              <a:buSzPct val="100000"/>
              <a:buChar char="+"/>
            </a:pPr>
            <a:r>
              <a:t>ho w can you use q graph to solve this problem? A graph helps us see that we ave looking for the x- ints.</a:t>
            </a:r>
          </a:p>
          <a:p>
            <a:pPr/>
            <a:r>
              <a:t>+ when you review your work how can you tell if your answer is sensible? It should be positive! And not too big.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= x(x^2 -x -2) = x(x+1)(x-2)</a:t>
            </a:r>
          </a:p>
          <a:p>
            <a:pPr/>
          </a:p>
          <a:p>
            <a:pPr/>
            <a:r>
              <a:t>4g(x) = 3x^3 + 3xt^2 − 18x. = 3x(x^2+ x  - 6)  = 3x(x+3)(x-2</a:t>
            </a:r>
          </a:p>
          <a:p>
            <a:pPr/>
          </a:p>
          <a:p>
            <a:pPr marL="140368" indent="-140368">
              <a:buSzPct val="100000"/>
              <a:buChar char="+"/>
            </a:pPr>
            <a:r>
              <a:t>hdw we trans form this into a problem we understand? Factor out the x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Answers will vary. Might find it hard to recognize how to turn this into a problem that they understand.  Maybe dealing with unfriendly numbers</a:t>
            </a:r>
          </a:p>
          <a:p>
            <a:pPr/>
          </a:p>
          <a:p>
            <a:pPr/>
            <a:r>
              <a:t>2. That way you’ll know if your answer makes sense. Helps with review.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vertex form to solve complex word problems?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10/27/21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6.3</a:t>
            </a:r>
          </a:p>
        </p:txBody>
      </p:sp>
      <p:sp>
        <p:nvSpPr>
          <p:cNvPr id="157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October 27,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Get out your </a:t>
            </a:r>
            <a:r>
              <a:rPr b="1"/>
              <a:t>binder</a:t>
            </a:r>
            <a:r>
              <a:t>. Copy </a:t>
            </a:r>
            <a:r>
              <a:rPr b="1"/>
              <a:t>goal </a:t>
            </a:r>
            <a:r>
              <a:t>and answer </a:t>
            </a:r>
            <a:r>
              <a:rPr b="1"/>
              <a:t>do now</a:t>
            </a:r>
            <a:r>
              <a:t> </a:t>
            </a:r>
            <a:r>
              <a:t>questions below. Show all work or write a complete sentence for each answer:</a:t>
            </a:r>
          </a:p>
        </p:txBody>
      </p:sp>
      <p:sp>
        <p:nvSpPr>
          <p:cNvPr id="162" name="Describe what you found most useful about using the how to solve it method to tackle complex word problems?…"/>
          <p:cNvSpPr txBox="1"/>
          <p:nvPr/>
        </p:nvSpPr>
        <p:spPr>
          <a:xfrm>
            <a:off x="634531" y="1686278"/>
            <a:ext cx="3278433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95157" indent="-187157">
              <a:buSzPct val="100000"/>
              <a:buAutoNum type="alphaLcPeriod" startAt="1"/>
            </a:pPr>
            <a:r>
              <a:t>Describe what you found most useful about using the </a:t>
            </a:r>
            <a:r>
              <a:rPr i="1"/>
              <a:t>how to solve it </a:t>
            </a:r>
            <a:r>
              <a:t>method to tackle complex word problems?</a:t>
            </a:r>
            <a:endParaRPr i="1"/>
          </a:p>
          <a:p>
            <a:pPr lvl="1" marL="695157" indent="-187157">
              <a:buSzPct val="100000"/>
              <a:buAutoNum type="alphaLcPeriod" startAt="1"/>
            </a:pPr>
            <a:r>
              <a:t>What’s been the least useful, and why? 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do you want to do differently in the future?</a:t>
            </a:r>
          </a:p>
        </p:txBody>
      </p:sp>
      <p:grpSp>
        <p:nvGrpSpPr>
          <p:cNvPr id="165" name="how to solve it…"/>
          <p:cNvGrpSpPr/>
          <p:nvPr/>
        </p:nvGrpSpPr>
        <p:grpSpPr>
          <a:xfrm>
            <a:off x="4264399" y="1686278"/>
            <a:ext cx="3631968" cy="2376864"/>
            <a:chOff x="0" y="0"/>
            <a:chExt cx="3631967" cy="2376862"/>
          </a:xfrm>
        </p:grpSpPr>
        <p:sp>
          <p:nvSpPr>
            <p:cNvPr id="164" name="how to solve it…"/>
            <p:cNvSpPr txBox="1"/>
            <p:nvPr/>
          </p:nvSpPr>
          <p:spPr>
            <a:xfrm>
              <a:off x="25400" y="25400"/>
              <a:ext cx="3581168" cy="232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576072">
                <a:defRPr b="1" sz="1071">
                  <a:solidFill>
                    <a:srgbClr val="000000"/>
                  </a:solidFill>
                </a:defRPr>
              </a:pPr>
              <a:r>
                <a:t>how to solve it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Understand the problem: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Read the problem carefully.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What would a sensible final answer look like (number, equation, sentence, etc.)?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Make a plan: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Come up with a strategy to solve a problem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What formulas/math skills will you need?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Execute the plan: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Work through your strategy step by step</a:t>
              </a:r>
            </a:p>
            <a:p>
              <a:pPr marL="117909" indent="-117909" defTabSz="576072">
                <a:buSzPct val="100000"/>
                <a:buAutoNum type="arabicPeriod" startAt="1"/>
                <a:defRPr sz="1071">
                  <a:solidFill>
                    <a:srgbClr val="000000"/>
                  </a:solidFill>
                </a:defRPr>
              </a:pPr>
              <a:r>
                <a:t>Review your work: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Does your answer make sense?</a:t>
              </a:r>
            </a:p>
            <a:p>
              <a:pPr lvl="1" marL="437949" indent="-117909" defTabSz="576072">
                <a:buSzPct val="100000"/>
                <a:buAutoNum type="alphaLcPeriod" startAt="1"/>
                <a:defRPr sz="1071">
                  <a:solidFill>
                    <a:srgbClr val="000000"/>
                  </a:solidFill>
                </a:defRPr>
              </a:pPr>
              <a:r>
                <a:t>If not go back to (2). Do it again!!</a:t>
              </a:r>
            </a:p>
          </p:txBody>
        </p:sp>
        <p:pic>
          <p:nvPicPr>
            <p:cNvPr id="163" name="how to solve it… how to solve itUnderstand the problem:Read the problem carefully.What would a sensible final answer look like (number, equation, sentence, etc.)?Make a plan:Come up with a strategy to solve a problemWhat formulas/math skills will you nee" descr="how to solve it… how to solve itUnderstand the problem:Read the problem carefully.What would a sensible final answer look like (number, equation, sentence, etc.)?Make a plan:Come up with a strategy to solve a problemWhat formulas/math skills will you need?Execute the plan:Work through your strategy step by stepReview your work:Does your answer make sense?If not go back to (2). Do it again!!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31968" cy="237686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what: use vertex form to solve complex word problems .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vertex form to solve complex word problems 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Quadratic equations can be used to model things in science, engineering, and more!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graphing higher degree polynomials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oday’s activity"/>
          <p:cNvSpPr txBox="1"/>
          <p:nvPr>
            <p:ph type="title"/>
          </p:nvPr>
        </p:nvSpPr>
        <p:spPr>
          <a:xfrm>
            <a:off x="1411199" y="487781"/>
            <a:ext cx="6321602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Today’s activity </a:t>
            </a:r>
          </a:p>
        </p:txBody>
      </p:sp>
      <p:sp>
        <p:nvSpPr>
          <p:cNvPr id="174" name="Partner work…"/>
          <p:cNvSpPr txBox="1"/>
          <p:nvPr/>
        </p:nvSpPr>
        <p:spPr>
          <a:xfrm>
            <a:off x="573831" y="1413740"/>
            <a:ext cx="4298519" cy="309176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68680">
              <a:defRPr b="1" sz="1330">
                <a:solidFill>
                  <a:srgbClr val="000000"/>
                </a:solidFill>
              </a:defRPr>
            </a:pPr>
            <a:r>
              <a:t>Partner work</a:t>
            </a:r>
          </a:p>
          <a:p>
            <a:pPr defTabSz="868680">
              <a:defRPr sz="1330">
                <a:solidFill>
                  <a:srgbClr val="000000"/>
                </a:solidFill>
              </a:defRPr>
            </a:pPr>
            <a:r>
              <a:t>Today we will be doing </a:t>
            </a:r>
            <a:r>
              <a:rPr u="sng"/>
              <a:t>work with a partner </a:t>
            </a:r>
            <a:r>
              <a:t>. </a:t>
            </a:r>
            <a:r>
              <a:rPr b="1"/>
              <a:t>Be sure to:  </a:t>
            </a:r>
            <a:endParaRPr b="1"/>
          </a:p>
          <a:p>
            <a:pPr defTabSz="868680">
              <a:defRPr sz="1330">
                <a:solidFill>
                  <a:srgbClr val="000000"/>
                </a:solidFill>
              </a:defRPr>
            </a:pPr>
          </a:p>
          <a:p>
            <a:pPr marL="222250" indent="-222250" defTabSz="868680">
              <a:buSzPct val="100000"/>
              <a:buAutoNum type="alphaUcPeriod" startAt="1"/>
              <a:defRPr sz="1330">
                <a:solidFill>
                  <a:srgbClr val="000000"/>
                </a:solidFill>
              </a:defRPr>
            </a:pPr>
            <a:r>
              <a:t>Make sure your </a:t>
            </a:r>
            <a:r>
              <a:rPr b="1"/>
              <a:t>glossary </a:t>
            </a:r>
            <a:r>
              <a:t>is updated w/ vocab.</a:t>
            </a:r>
          </a:p>
          <a:p>
            <a:pPr marL="222250" indent="-222250" defTabSz="868680">
              <a:buSzPct val="100000"/>
              <a:buAutoNum type="alphaUcPeriod" startAt="1"/>
              <a:defRPr sz="1330">
                <a:solidFill>
                  <a:srgbClr val="000000"/>
                </a:solidFill>
              </a:defRPr>
            </a:pPr>
            <a:r>
              <a:t>Work on each problem. Show all work and answer any questions in a complete sentence.</a:t>
            </a:r>
          </a:p>
          <a:p>
            <a:pPr marL="222250" indent="-222250" defTabSz="868680">
              <a:buSzPct val="100000"/>
              <a:buAutoNum type="alphaUcPeriod" startAt="1"/>
              <a:defRPr sz="1330" u="sng">
                <a:solidFill>
                  <a:srgbClr val="000000"/>
                </a:solidFill>
              </a:defRPr>
            </a:pPr>
            <a:r>
              <a:t>Stay together</a:t>
            </a:r>
            <a:r>
              <a:rPr u="none"/>
              <a:t>! Do not move on to the next problem until everyone in your group agrees on an answer.</a:t>
            </a:r>
            <a:endParaRPr u="none"/>
          </a:p>
          <a:p>
            <a:pPr marL="222250" indent="-222250" defTabSz="868680">
              <a:buSzPct val="100000"/>
              <a:buAutoNum type="alphaUcPeriod" startAt="1"/>
              <a:defRPr sz="1330" u="sng">
                <a:solidFill>
                  <a:srgbClr val="000000"/>
                </a:solidFill>
              </a:defRPr>
            </a:pPr>
            <a:r>
              <a:rPr u="none"/>
              <a:t>After you finish a section, ask Dr. O’Brien if your answer looks right.</a:t>
            </a:r>
            <a:endParaRPr u="none"/>
          </a:p>
          <a:p>
            <a:pPr marL="222250" indent="-222250" defTabSz="868680">
              <a:buSzPct val="100000"/>
              <a:buAutoNum type="alphaUcPeriod" startAt="1"/>
              <a:defRPr sz="1330" u="sng">
                <a:solidFill>
                  <a:srgbClr val="000000"/>
                </a:solidFill>
              </a:defRPr>
            </a:pPr>
            <a:r>
              <a:rPr u="none"/>
              <a:t>Be prepared to turn in one of your assignments (with both names on it).</a:t>
            </a:r>
          </a:p>
        </p:txBody>
      </p:sp>
      <p:grpSp>
        <p:nvGrpSpPr>
          <p:cNvPr id="177" name="how to solve it…"/>
          <p:cNvGrpSpPr/>
          <p:nvPr/>
        </p:nvGrpSpPr>
        <p:grpSpPr>
          <a:xfrm>
            <a:off x="5711722" y="2341113"/>
            <a:ext cx="2833871" cy="2201428"/>
            <a:chOff x="0" y="0"/>
            <a:chExt cx="2833870" cy="2201426"/>
          </a:xfrm>
        </p:grpSpPr>
        <p:sp>
          <p:nvSpPr>
            <p:cNvPr id="176" name="how to solve it…"/>
            <p:cNvSpPr txBox="1"/>
            <p:nvPr/>
          </p:nvSpPr>
          <p:spPr>
            <a:xfrm>
              <a:off x="25400" y="25400"/>
              <a:ext cx="2783071" cy="2150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448055">
                <a:defRPr b="1" sz="833">
                  <a:solidFill>
                    <a:srgbClr val="000000"/>
                  </a:solidFill>
                </a:defRPr>
              </a:pPr>
              <a:r>
                <a:t>how to solve it</a:t>
              </a:r>
            </a:p>
            <a:p>
              <a:pPr marL="91707" indent="-91707" defTabSz="448055">
                <a:buSzPct val="100000"/>
                <a:buAutoNum type="arabicPeriod" startAt="1"/>
                <a:defRPr sz="833">
                  <a:solidFill>
                    <a:srgbClr val="000000"/>
                  </a:solidFill>
                </a:defRPr>
              </a:pPr>
              <a:r>
                <a:t>Understand the problem:</a:t>
              </a:r>
            </a:p>
            <a:p>
              <a:pPr lvl="1" marL="340627" indent="-91707" defTabSz="448055">
                <a:buSzPct val="100000"/>
                <a:buAutoNum type="alphaLcPeriod" startAt="1"/>
                <a:defRPr sz="833">
                  <a:solidFill>
                    <a:srgbClr val="000000"/>
                  </a:solidFill>
                </a:defRPr>
              </a:pPr>
              <a:r>
                <a:t>Read the problem carefully.</a:t>
              </a:r>
            </a:p>
            <a:p>
              <a:pPr lvl="1" marL="340627" indent="-91707" defTabSz="448055">
                <a:buSzPct val="100000"/>
                <a:buAutoNum type="alphaLcPeriod" startAt="1"/>
                <a:defRPr sz="833">
                  <a:solidFill>
                    <a:srgbClr val="000000"/>
                  </a:solidFill>
                </a:defRPr>
              </a:pPr>
              <a:r>
                <a:t>What would a sensible final answer look like (number, equation, sentence, etc.)?</a:t>
              </a:r>
            </a:p>
            <a:p>
              <a:pPr marL="91707" indent="-91707" defTabSz="448055">
                <a:buSzPct val="100000"/>
                <a:buAutoNum type="arabicPeriod" startAt="1"/>
                <a:defRPr sz="833">
                  <a:solidFill>
                    <a:srgbClr val="000000"/>
                  </a:solidFill>
                </a:defRPr>
              </a:pPr>
              <a:r>
                <a:t>Make a plan:</a:t>
              </a:r>
            </a:p>
            <a:p>
              <a:pPr lvl="1" marL="340627" indent="-91707" defTabSz="448055">
                <a:buSzPct val="100000"/>
                <a:buAutoNum type="alphaLcPeriod" startAt="1"/>
                <a:defRPr sz="833">
                  <a:solidFill>
                    <a:srgbClr val="000000"/>
                  </a:solidFill>
                </a:defRPr>
              </a:pPr>
              <a:r>
                <a:t>Come up with a strategy to solve a problem</a:t>
              </a:r>
            </a:p>
            <a:p>
              <a:pPr lvl="1" marL="340627" indent="-91707" defTabSz="448055">
                <a:buSzPct val="100000"/>
                <a:buAutoNum type="alphaLcPeriod" startAt="1"/>
                <a:defRPr sz="833">
                  <a:solidFill>
                    <a:srgbClr val="000000"/>
                  </a:solidFill>
                </a:defRPr>
              </a:pPr>
              <a:r>
                <a:t>What formulas/math skills will you need?</a:t>
              </a:r>
            </a:p>
            <a:p>
              <a:pPr marL="91707" indent="-91707" defTabSz="448055">
                <a:buSzPct val="100000"/>
                <a:buAutoNum type="arabicPeriod" startAt="1"/>
                <a:defRPr sz="833">
                  <a:solidFill>
                    <a:srgbClr val="000000"/>
                  </a:solidFill>
                </a:defRPr>
              </a:pPr>
              <a:r>
                <a:t>Execute the plan:</a:t>
              </a:r>
            </a:p>
            <a:p>
              <a:pPr lvl="1" marL="340627" indent="-91707" defTabSz="448055">
                <a:buSzPct val="100000"/>
                <a:buAutoNum type="alphaLcPeriod" startAt="1"/>
                <a:defRPr sz="833">
                  <a:solidFill>
                    <a:srgbClr val="000000"/>
                  </a:solidFill>
                </a:defRPr>
              </a:pPr>
              <a:r>
                <a:t>Work through your strategy step by step</a:t>
              </a:r>
            </a:p>
            <a:p>
              <a:pPr marL="91707" indent="-91707" defTabSz="448055">
                <a:buSzPct val="100000"/>
                <a:buAutoNum type="arabicPeriod" startAt="1"/>
                <a:defRPr sz="833">
                  <a:solidFill>
                    <a:srgbClr val="000000"/>
                  </a:solidFill>
                </a:defRPr>
              </a:pPr>
              <a:r>
                <a:t>Review your work:</a:t>
              </a:r>
            </a:p>
            <a:p>
              <a:pPr lvl="1" marL="340627" indent="-91707" defTabSz="448055">
                <a:buSzPct val="100000"/>
                <a:buAutoNum type="alphaLcPeriod" startAt="1"/>
                <a:defRPr sz="833">
                  <a:solidFill>
                    <a:srgbClr val="000000"/>
                  </a:solidFill>
                </a:defRPr>
              </a:pPr>
              <a:r>
                <a:t>Does your answer make sense?</a:t>
              </a:r>
            </a:p>
            <a:p>
              <a:pPr lvl="1" marL="340627" indent="-91707" defTabSz="448055">
                <a:buSzPct val="100000"/>
                <a:buAutoNum type="alphaLcPeriod" startAt="1"/>
                <a:defRPr sz="833">
                  <a:solidFill>
                    <a:srgbClr val="000000"/>
                  </a:solidFill>
                </a:defRPr>
              </a:pPr>
              <a:r>
                <a:t>If not go back to (2). Do it again!!</a:t>
              </a:r>
            </a:p>
          </p:txBody>
        </p:sp>
        <p:pic>
          <p:nvPicPr>
            <p:cNvPr id="175" name="how to solve it… how to solve itUnderstand the problem:Read the problem carefully.What would a sensible final answer look like (number, equation, sentence, etc.)?Make a plan:Come up with a strategy to solve a problemWhat formulas/math skills will you nee" descr="how to solve it… how to solve itUnderstand the problem:Read the problem carefully.What would a sensible final answer look like (number, equation, sentence, etc.)?Make a plan:Come up with a strategy to solve a problemWhat formulas/math skills will you need?Execute the plan:Work through your strategy step by stepReview your work:Does your answer make sense?If not go back to (2). Do it again!!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833871" cy="2201427"/>
            </a:xfrm>
            <a:prstGeom prst="rect">
              <a:avLst/>
            </a:prstGeom>
            <a:effectLst/>
          </p:spPr>
        </p:pic>
      </p:grpSp>
      <p:sp>
        <p:nvSpPr>
          <p:cNvPr id="178" name="Vocabulary:…"/>
          <p:cNvSpPr txBox="1"/>
          <p:nvPr>
            <p:ph type="body" sz="quarter" idx="1"/>
          </p:nvPr>
        </p:nvSpPr>
        <p:spPr>
          <a:xfrm>
            <a:off x="5711722" y="585266"/>
            <a:ext cx="2833871" cy="1353525"/>
          </a:xfrm>
          <a:prstGeom prst="rect">
            <a:avLst/>
          </a:prstGeom>
          <a:ln w="9525">
            <a:round/>
          </a:ln>
        </p:spPr>
        <p:txBody>
          <a:bodyPr/>
          <a:lstStyle/>
          <a:p>
            <a:pPr marL="112013" indent="-112013" defTabSz="448055">
              <a:lnSpc>
                <a:spcPct val="100000"/>
              </a:lnSpc>
              <a:buClrTx/>
              <a:buSzTx/>
              <a:buFontTx/>
              <a:buNone/>
              <a:defRPr b="1" sz="1029">
                <a:solidFill>
                  <a:schemeClr val="accent5"/>
                </a:solidFill>
              </a:defRPr>
            </a:pPr>
            <a:r>
              <a:t>Vocabulary:</a:t>
            </a:r>
          </a:p>
          <a:p>
            <a:pPr marL="103170" indent="-103170" defTabSz="448055">
              <a:lnSpc>
                <a:spcPct val="100000"/>
              </a:lnSpc>
              <a:buClrTx/>
              <a:buSzPct val="100000"/>
              <a:buFontTx/>
              <a:buChar char="•"/>
              <a:defRPr b="1" sz="1029"/>
            </a:pPr>
            <a:r>
              <a:t>Vertex: </a:t>
            </a:r>
            <a:r>
              <a:rPr b="0"/>
              <a:t>Minimum or maximum point of a quadratic function</a:t>
            </a:r>
            <a:endParaRPr b="0"/>
          </a:p>
          <a:p>
            <a:pPr marL="103170" indent="-103170" defTabSz="448055">
              <a:lnSpc>
                <a:spcPct val="100000"/>
              </a:lnSpc>
              <a:buClrTx/>
              <a:buSzPct val="100000"/>
              <a:buFontTx/>
              <a:buChar char="•"/>
              <a:defRPr b="1" sz="1029"/>
            </a:pPr>
            <a:r>
              <a:t>Parabola: </a:t>
            </a:r>
            <a:r>
              <a:rPr b="0"/>
              <a:t>The curve formed by the graph for a quadratic function.</a:t>
            </a:r>
            <a:endParaRPr b="0"/>
          </a:p>
          <a:p>
            <a:pPr marL="103170" indent="-103170" defTabSz="448055">
              <a:lnSpc>
                <a:spcPct val="100000"/>
              </a:lnSpc>
              <a:buClrTx/>
              <a:buSzPct val="100000"/>
              <a:buFontTx/>
              <a:buChar char="•"/>
              <a:defRPr b="1" sz="1029"/>
            </a:pPr>
            <a:r>
              <a:t>Root of a polynomial: </a:t>
            </a:r>
            <a:r>
              <a:rPr b="0"/>
              <a:t>number </a:t>
            </a:r>
            <a:r>
              <a:rPr b="0" i="1"/>
              <a:t>x </a:t>
            </a:r>
            <a:r>
              <a:rPr b="0"/>
              <a:t>which makes </a:t>
            </a:r>
            <a14:m>
              <m:oMath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rPr b="0"/>
              <a:t>.</a:t>
            </a:r>
            <a:endParaRPr sz="21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  <p:bldP build="whole" bldLvl="1" animBg="1" rev="0" advAuto="0" spid="177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Vocabul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Vocabulary </a:t>
            </a:r>
          </a:p>
        </p:txBody>
      </p:sp>
      <p:sp>
        <p:nvSpPr>
          <p:cNvPr id="183" name="Vertex: Minimum or maximum point of a quadratic function…"/>
          <p:cNvSpPr txBox="1"/>
          <p:nvPr>
            <p:ph type="body" sz="half" idx="1"/>
          </p:nvPr>
        </p:nvSpPr>
        <p:spPr>
          <a:xfrm>
            <a:off x="1411198" y="1469712"/>
            <a:ext cx="4194261" cy="3002402"/>
          </a:xfrm>
          <a:prstGeom prst="rect">
            <a:avLst/>
          </a:prstGeom>
        </p:spPr>
        <p:txBody>
          <a:bodyPr/>
          <a:lstStyle/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Vertex: </a:t>
            </a:r>
            <a:r>
              <a:rPr b="0"/>
              <a:t>Minimum or maximum point of a quadratic function</a:t>
            </a:r>
            <a:endParaRPr b="0"/>
          </a:p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Parabola: </a:t>
            </a:r>
            <a:r>
              <a:rPr b="0"/>
              <a:t>The curve formed by the graph for a quadratic function.</a:t>
            </a:r>
            <a:endParaRPr b="0"/>
          </a:p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Root of a polynomial: </a:t>
            </a:r>
            <a:r>
              <a:rPr b="0"/>
              <a:t>number </a:t>
            </a:r>
            <a:r>
              <a:rPr b="0" i="1"/>
              <a:t>x </a:t>
            </a:r>
            <a:r>
              <a:rPr b="0"/>
              <a:t>which makes </a:t>
            </a:r>
            <a14:m>
              <m:oMath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rPr b="0"/>
              <a:t>.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7521" t="10079" r="25043" b="18703"/>
          <a:stretch>
            <a:fillRect/>
          </a:stretch>
        </p:blipFill>
        <p:spPr>
          <a:xfrm>
            <a:off x="6456838" y="987364"/>
            <a:ext cx="2554071" cy="2155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pic>
        <p:nvPicPr>
          <p:cNvPr id="187" name="IMG_0049.png" descr="IMG_0049.png"/>
          <p:cNvPicPr>
            <a:picLocks noChangeAspect="1"/>
          </p:cNvPicPr>
          <p:nvPr/>
        </p:nvPicPr>
        <p:blipFill>
          <a:blip r:embed="rId3">
            <a:extLst/>
          </a:blip>
          <a:srcRect l="0" t="61810" r="11013" b="14592"/>
          <a:stretch>
            <a:fillRect/>
          </a:stretch>
        </p:blipFill>
        <p:spPr>
          <a:xfrm>
            <a:off x="1340340" y="1055022"/>
            <a:ext cx="6714187" cy="2373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3" name="IMG_0054.png" descr="IMG_0054.png"/>
          <p:cNvPicPr>
            <a:picLocks noChangeAspect="1"/>
          </p:cNvPicPr>
          <p:nvPr/>
        </p:nvPicPr>
        <p:blipFill>
          <a:blip r:embed="rId3">
            <a:extLst/>
          </a:blip>
          <a:srcRect l="0" t="41077" r="11755" b="41077"/>
          <a:stretch>
            <a:fillRect/>
          </a:stretch>
        </p:blipFill>
        <p:spPr>
          <a:xfrm>
            <a:off x="400440" y="1545668"/>
            <a:ext cx="6075341" cy="1638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9" name="IMG_0052.png" descr="IMG_0052.png"/>
          <p:cNvPicPr>
            <a:picLocks noChangeAspect="1"/>
          </p:cNvPicPr>
          <p:nvPr/>
        </p:nvPicPr>
        <p:blipFill>
          <a:blip r:embed="rId3">
            <a:extLst/>
          </a:blip>
          <a:srcRect l="0" t="28689" r="8725" b="33422"/>
          <a:stretch>
            <a:fillRect/>
          </a:stretch>
        </p:blipFill>
        <p:spPr>
          <a:xfrm>
            <a:off x="1731234" y="998983"/>
            <a:ext cx="6259624" cy="1948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04" name="What did you find most challenging about making a plan for the German population problem?…"/>
          <p:cNvSpPr txBox="1"/>
          <p:nvPr>
            <p:ph type="body" sz="half" idx="1"/>
          </p:nvPr>
        </p:nvSpPr>
        <p:spPr>
          <a:xfrm>
            <a:off x="1383768" y="1962817"/>
            <a:ext cx="5621102" cy="3002402"/>
          </a:xfrm>
          <a:prstGeom prst="rect">
            <a:avLst/>
          </a:prstGeom>
        </p:spPr>
        <p:txBody>
          <a:bodyPr/>
          <a:lstStyle/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What did you find most challenging about making a plan for the German population problem?</a:t>
            </a:r>
          </a:p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Why is it a good idea to make a prediction about the answer before you calculate your answer?</a:t>
            </a:r>
          </a:p>
        </p:txBody>
      </p:sp>
      <p:sp>
        <p:nvSpPr>
          <p:cNvPr id="205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exit reflection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Answer on a sheet of loose leaf paper.</a:t>
            </a:r>
            <a:r>
              <a:t> Show all work or write a complete sentence for each answer: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