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students need calculator</a:t>
            </a:r>
          </a:p>
          <a:p>
            <a:pPr/>
            <a:r>
              <a:t>Parabola</a:t>
            </a:r>
          </a:p>
          <a:p>
            <a:pPr/>
            <a:r>
              <a:t>Vertex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marL="233947" indent="-233947">
              <a:buSzPct val="100000"/>
              <a:buAutoNum type="alphaUcPeriod" startAt="1"/>
            </a:pPr>
            <a:r>
              <a:t>they’re both polynomials, continuous (no gaps),</a:t>
            </a:r>
          </a:p>
          <a:p>
            <a:pPr marL="233947" indent="-233947">
              <a:buSzPct val="100000"/>
              <a:buAutoNum type="alphaUcPeriod" startAt="1"/>
            </a:pPr>
            <a:r>
              <a:t>One has a 4, the other a 5. one goes up at both ends, the other goes up and done. One is even. the other is odd.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Go through table, students should copy:</a:t>
            </a:r>
          </a:p>
          <a:p>
            <a:pPr/>
          </a:p>
          <a:p>
            <a:pPr/>
            <a:r>
              <a:t>+What do we expect the left- and right-hand behavior of  to look like? ii’s odd, so the left and right hand behaviors will be different. it’s negative so it should rise on the left and fall on the right.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3. = x(x^2 -x -2) = x(x+1)(x-2)</a:t>
            </a:r>
          </a:p>
          <a:p>
            <a:pPr/>
          </a:p>
          <a:p>
            <a:pPr/>
            <a:r>
              <a:t>4g(x) = 3x^3 + 3xt^2 − 18x. = 3x(x^2+ x  - 6)  = 3x(x+3)(x-2</a:t>
            </a:r>
          </a:p>
          <a:p>
            <a:pPr/>
          </a:p>
          <a:p>
            <a:pPr marL="140368" indent="-140368">
              <a:buSzPct val="100000"/>
              <a:buChar char="+"/>
            </a:pPr>
            <a:r>
              <a:t>hdw we trans form this into a problem we understand? Factor out the x</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a:t>
            </a:r>
            <a:r>
              <a:t> </a:t>
            </a:r>
            <a:r>
              <a:rPr b="0"/>
              <a:t>use the </a:t>
            </a:r>
            <a:r>
              <a:rPr b="0" i="1"/>
              <a:t>leading coefficient test </a:t>
            </a:r>
            <a:r>
              <a:rPr b="0"/>
              <a:t>to describe the end behavior of polynomials?</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10/28/21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Pre-calculus </a:t>
            </a:r>
          </a:p>
          <a:p>
            <a:pPr>
              <a:defRPr sz="4300">
                <a:solidFill>
                  <a:srgbClr val="0000FF"/>
                </a:solidFill>
              </a:defRPr>
            </a:pPr>
            <a:r>
              <a:t>Lesson 6.4</a:t>
            </a:r>
          </a:p>
        </p:txBody>
      </p:sp>
      <p:sp>
        <p:nvSpPr>
          <p:cNvPr id="157"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October 28,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
          <p:cNvSpPr txBox="1"/>
          <p:nvPr>
            <p:ph type="title"/>
          </p:nvPr>
        </p:nvSpPr>
        <p:spPr>
          <a:prstGeom prst="rect">
            <a:avLst/>
          </a:prstGeom>
        </p:spPr>
        <p:txBody>
          <a:bodyPr/>
          <a:lstStyle>
            <a:lvl1pPr defTabSz="886968">
              <a:defRPr sz="2910"/>
            </a:lvl1pPr>
          </a:lstStyle>
          <a:p>
            <a:pPr/>
            <a:r>
              <a:t>d</a:t>
            </a:r>
          </a:p>
        </p:txBody>
      </p:sp>
      <p:sp>
        <p:nvSpPr>
          <p:cNvPr id="216" name="Google Shape;118;p19"/>
          <p:cNvSpPr txBox="1"/>
          <p:nvPr/>
        </p:nvSpPr>
        <p:spPr>
          <a:xfrm>
            <a:off x="1424036" y="575950"/>
            <a:ext cx="7302727" cy="105908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defRPr sz="2400">
                <a:latin typeface="+mn-lt"/>
                <a:ea typeface="+mn-ea"/>
                <a:cs typeface="+mn-cs"/>
                <a:sym typeface="Arial"/>
              </a:defRPr>
            </a:pPr>
            <a:r>
              <a:t>exit ticket</a:t>
            </a:r>
          </a:p>
          <a:p>
            <a:pPr>
              <a:defRPr>
                <a:solidFill>
                  <a:schemeClr val="accent3">
                    <a:lumOff val="-9098"/>
                  </a:schemeClr>
                </a:solidFill>
              </a:defRPr>
            </a:pPr>
            <a:r>
              <a:rPr>
                <a:solidFill>
                  <a:schemeClr val="accent5"/>
                </a:solidFill>
              </a:rPr>
              <a:t>be sure to:</a:t>
            </a:r>
            <a:r>
              <a:rPr>
                <a:solidFill>
                  <a:schemeClr val="accent5">
                    <a:lumOff val="-9843"/>
                  </a:schemeClr>
                </a:solidFill>
              </a:rPr>
              <a:t> </a:t>
            </a:r>
            <a:r>
              <a:t>Answer on a sheet of loose leaf paper.</a:t>
            </a:r>
            <a:r>
              <a:t> Show all work or write a complete sentence for each answer:</a:t>
            </a:r>
          </a:p>
        </p:txBody>
      </p:sp>
      <p:pic>
        <p:nvPicPr>
          <p:cNvPr id="217" name="Image" descr="Image"/>
          <p:cNvPicPr>
            <a:picLocks noChangeAspect="1"/>
          </p:cNvPicPr>
          <p:nvPr/>
        </p:nvPicPr>
        <p:blipFill>
          <a:blip r:embed="rId2">
            <a:extLst/>
          </a:blip>
          <a:stretch>
            <a:fillRect/>
          </a:stretch>
        </p:blipFill>
        <p:spPr>
          <a:xfrm>
            <a:off x="361950" y="1856692"/>
            <a:ext cx="8420100" cy="14224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8;p19"/>
          <p:cNvSpPr txBox="1"/>
          <p:nvPr>
            <p:ph type="title"/>
          </p:nvPr>
        </p:nvSpPr>
        <p:spPr>
          <a:xfrm>
            <a:off x="1424036" y="575950"/>
            <a:ext cx="7302727" cy="939690"/>
          </a:xfrm>
          <a:prstGeom prst="rect">
            <a:avLst/>
          </a:prstGeom>
          <a:solidFill>
            <a:srgbClr val="FFFFFF"/>
          </a:solidFill>
          <a:ln w="25400">
            <a:solidFill>
              <a:schemeClr val="accent1"/>
            </a:solidFill>
            <a:round/>
          </a:ln>
        </p:spPr>
        <p:txBody>
          <a:bodyPr/>
          <a:lstStyle/>
          <a:p>
            <a:pPr defTabSz="813816">
              <a:defRPr b="0" sz="2136">
                <a:solidFill>
                  <a:srgbClr val="F46524"/>
                </a:solidFill>
                <a:latin typeface="+mn-lt"/>
                <a:ea typeface="+mn-ea"/>
                <a:cs typeface="+mn-cs"/>
                <a:sym typeface="Arial"/>
              </a:defRPr>
            </a:pPr>
            <a:r>
              <a:t>do now</a:t>
            </a:r>
          </a:p>
          <a:p>
            <a:pPr defTabSz="813816">
              <a:defRPr b="0" sz="1246">
                <a:solidFill>
                  <a:schemeClr val="accent3">
                    <a:lumOff val="-9098"/>
                  </a:schemeClr>
                </a:solidFill>
                <a:latin typeface="+mj-lt"/>
                <a:ea typeface="+mj-ea"/>
                <a:cs typeface="+mj-cs"/>
                <a:sym typeface="Helvetica"/>
              </a:defRPr>
            </a:pPr>
            <a:r>
              <a:rPr>
                <a:solidFill>
                  <a:schemeClr val="accent5"/>
                </a:solidFill>
              </a:rPr>
              <a:t>be sure to:</a:t>
            </a:r>
            <a:r>
              <a:rPr>
                <a:solidFill>
                  <a:schemeClr val="accent5">
                    <a:lumOff val="-9843"/>
                  </a:schemeClr>
                </a:solidFill>
              </a:rPr>
              <a:t> </a:t>
            </a:r>
            <a:r>
              <a:t>Get out your </a:t>
            </a:r>
            <a:r>
              <a:rPr b="1"/>
              <a:t>binder</a:t>
            </a:r>
            <a:r>
              <a:t>. Copy </a:t>
            </a:r>
            <a:r>
              <a:rPr b="1"/>
              <a:t>goal </a:t>
            </a:r>
            <a:r>
              <a:t>and answer </a:t>
            </a:r>
            <a:r>
              <a:rPr b="1"/>
              <a:t>do now</a:t>
            </a:r>
            <a:r>
              <a:t> </a:t>
            </a:r>
            <a:r>
              <a:t>questions below. Show all work or write a complete sentence for each answer:</a:t>
            </a:r>
          </a:p>
        </p:txBody>
      </p:sp>
      <p:sp>
        <p:nvSpPr>
          <p:cNvPr id="162" name="What similarities do you notice between these graphs? Describe 2.…"/>
          <p:cNvSpPr txBox="1"/>
          <p:nvPr/>
        </p:nvSpPr>
        <p:spPr>
          <a:xfrm>
            <a:off x="634531" y="1686278"/>
            <a:ext cx="3278433"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5157" indent="-187157">
              <a:buSzPct val="100000"/>
              <a:buAutoNum type="alphaLcPeriod" startAt="1"/>
            </a:pPr>
            <a:r>
              <a:t>What similarities do you notice between these graphs? Describe 2.</a:t>
            </a:r>
          </a:p>
          <a:p>
            <a:pPr lvl="1" marL="695157" indent="-187157">
              <a:buSzPct val="100000"/>
              <a:buAutoNum type="alphaLcPeriod" startAt="1"/>
            </a:pPr>
            <a:r>
              <a:t>What differences do you notice between these graphs? Describe 3.</a:t>
            </a:r>
          </a:p>
        </p:txBody>
      </p:sp>
      <p:pic>
        <p:nvPicPr>
          <p:cNvPr id="163" name="IMG_0055.png" descr="IMG_0055.png"/>
          <p:cNvPicPr>
            <a:picLocks noChangeAspect="1"/>
          </p:cNvPicPr>
          <p:nvPr/>
        </p:nvPicPr>
        <p:blipFill>
          <a:blip r:embed="rId3">
            <a:extLst/>
          </a:blip>
          <a:srcRect l="46816" t="28995" r="30238" b="28995"/>
          <a:stretch>
            <a:fillRect/>
          </a:stretch>
        </p:blipFill>
        <p:spPr>
          <a:xfrm>
            <a:off x="5835338" y="1656889"/>
            <a:ext cx="1727009" cy="237139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raming"/>
          <p:cNvSpPr txBox="1"/>
          <p:nvPr>
            <p:ph type="title"/>
          </p:nvPr>
        </p:nvSpPr>
        <p:spPr>
          <a:prstGeom prst="rect">
            <a:avLst/>
          </a:prstGeom>
        </p:spPr>
        <p:txBody>
          <a:bodyPr/>
          <a:lstStyle>
            <a:lvl1pPr defTabSz="886968">
              <a:defRPr sz="2910"/>
            </a:lvl1pPr>
          </a:lstStyle>
          <a:p>
            <a:pPr/>
            <a:r>
              <a:t>framing</a:t>
            </a:r>
          </a:p>
        </p:txBody>
      </p:sp>
      <p:pic>
        <p:nvPicPr>
          <p:cNvPr id="168" name="Image" descr="Image"/>
          <p:cNvPicPr>
            <a:picLocks noChangeAspect="1"/>
          </p:cNvPicPr>
          <p:nvPr/>
        </p:nvPicPr>
        <p:blipFill>
          <a:blip r:embed="rId2">
            <a:extLst/>
          </a:blip>
          <a:stretch>
            <a:fillRect/>
          </a:stretch>
        </p:blipFill>
        <p:spPr>
          <a:xfrm>
            <a:off x="251394" y="1554284"/>
            <a:ext cx="3352801" cy="2425701"/>
          </a:xfrm>
          <a:prstGeom prst="rect">
            <a:avLst/>
          </a:prstGeom>
          <a:ln w="12700">
            <a:miter lim="400000"/>
          </a:ln>
        </p:spPr>
      </p:pic>
      <p:sp>
        <p:nvSpPr>
          <p:cNvPr id="169" name="what: use the leading coefficient test to describe the end behavior of polynomials?.…"/>
          <p:cNvSpPr txBox="1"/>
          <p:nvPr/>
        </p:nvSpPr>
        <p:spPr>
          <a:xfrm>
            <a:off x="3682386" y="1584122"/>
            <a:ext cx="4838766"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the </a:t>
            </a:r>
            <a:r>
              <a:rPr b="0" i="1"/>
              <a:t>leading coefficient test </a:t>
            </a:r>
            <a:r>
              <a:rPr b="0"/>
              <a:t>to describe the end behavior of polynomials?.</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higher order polynomial equations can be used to model things in science, engineering, and more!</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finding roots of higher order polynomials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ouble-click to edit"/>
          <p:cNvSpPr txBox="1"/>
          <p:nvPr>
            <p:ph type="title"/>
          </p:nvPr>
        </p:nvSpPr>
        <p:spPr>
          <a:prstGeom prst="rect">
            <a:avLst/>
          </a:prstGeom>
        </p:spPr>
        <p:txBody>
          <a:bodyPr/>
          <a:lstStyle/>
          <a:p>
            <a:pPr defTabSz="886968">
              <a:defRPr sz="2910"/>
            </a:pPr>
          </a:p>
        </p:txBody>
      </p:sp>
      <p:sp>
        <p:nvSpPr>
          <p:cNvPr id="172" name="Double-click to edit"/>
          <p:cNvSpPr txBox="1"/>
          <p:nvPr>
            <p:ph type="body" idx="1"/>
          </p:nvPr>
        </p:nvSpPr>
        <p:spPr>
          <a:prstGeom prst="rect">
            <a:avLst/>
          </a:prstGeom>
        </p:spPr>
        <p:txBody>
          <a:bodyPr/>
          <a:lstStyle/>
          <a:p>
            <a:pPr/>
          </a:p>
        </p:txBody>
      </p:sp>
      <p:sp>
        <p:nvSpPr>
          <p:cNvPr id="173" name="General form for a polynomial"/>
          <p:cNvSpPr txBox="1"/>
          <p:nvPr/>
        </p:nvSpPr>
        <p:spPr>
          <a:xfrm>
            <a:off x="1473920" y="301049"/>
            <a:ext cx="8520603" cy="639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defTabSz="886968">
              <a:defRPr b="1" sz="2910">
                <a:solidFill>
                  <a:srgbClr val="000000"/>
                </a:solidFill>
                <a:latin typeface="Raleway"/>
                <a:ea typeface="Raleway"/>
                <a:cs typeface="Raleway"/>
                <a:sym typeface="Raleway"/>
              </a:defRPr>
            </a:lvl1pPr>
          </a:lstStyle>
          <a:p>
            <a:pPr/>
            <a:r>
              <a:t>General form for a polynomial</a:t>
            </a:r>
          </a:p>
        </p:txBody>
      </p:sp>
      <p:pic>
        <p:nvPicPr>
          <p:cNvPr id="174" name="IMG_0055.png" descr="IMG_0055.png"/>
          <p:cNvPicPr>
            <a:picLocks noChangeAspect="1"/>
          </p:cNvPicPr>
          <p:nvPr/>
        </p:nvPicPr>
        <p:blipFill>
          <a:blip r:embed="rId2">
            <a:extLst/>
          </a:blip>
          <a:srcRect l="46816" t="28995" r="30238" b="28995"/>
          <a:stretch>
            <a:fillRect/>
          </a:stretch>
        </p:blipFill>
        <p:spPr>
          <a:xfrm>
            <a:off x="1879328" y="2017605"/>
            <a:ext cx="1727009" cy="2371391"/>
          </a:xfrm>
          <a:prstGeom prst="rect">
            <a:avLst/>
          </a:prstGeom>
          <a:ln w="12700">
            <a:miter lim="400000"/>
          </a:ln>
        </p:spPr>
      </p:pic>
      <p:sp>
        <p:nvSpPr>
          <p:cNvPr id="175" name="Text"/>
          <p:cNvSpPr txBox="1"/>
          <p:nvPr/>
        </p:nvSpPr>
        <p:spPr>
          <a:xfrm>
            <a:off x="1868481" y="1363388"/>
            <a:ext cx="3080118" cy="2314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14:m>
              <m:oMathPara>
                <m:oMathParaPr>
                  <m:jc m:val="left"/>
                </m:oMathParaPr>
                <m:oMath>
                  <m:r>
                    <a:rPr xmlns:a="http://schemas.openxmlformats.org/drawingml/2006/main" sz="1650" i="1">
                      <a:solidFill>
                        <a:srgbClr val="F46524"/>
                      </a:solidFill>
                      <a:latin typeface="Cambria Math" panose="02040503050406030204" pitchFamily="18" charset="0"/>
                    </a:rPr>
                    <m:t>f</m:t>
                  </m:r>
                  <m:r>
                    <a:rPr xmlns:a="http://schemas.openxmlformats.org/drawingml/2006/main" sz="1650" i="1">
                      <a:solidFill>
                        <a:srgbClr val="F46524"/>
                      </a:solidFill>
                      <a:latin typeface="Cambria Math" panose="02040503050406030204" pitchFamily="18" charset="0"/>
                    </a:rPr>
                    <m:t>(</m:t>
                  </m:r>
                  <m:r>
                    <a:rPr xmlns:a="http://schemas.openxmlformats.org/drawingml/2006/main" sz="1650" i="1">
                      <a:solidFill>
                        <a:srgbClr val="F46524"/>
                      </a:solidFill>
                      <a:latin typeface="Cambria Math" panose="02040503050406030204" pitchFamily="18" charset="0"/>
                    </a:rPr>
                    <m:t>x</m:t>
                  </m:r>
                  <m:r>
                    <a:rPr xmlns:a="http://schemas.openxmlformats.org/drawingml/2006/main" sz="1650" i="1">
                      <a:solidFill>
                        <a:srgbClr val="F46524"/>
                      </a:solidFill>
                      <a:latin typeface="Cambria Math" panose="02040503050406030204" pitchFamily="18" charset="0"/>
                    </a:rPr>
                    <m:t>)</m:t>
                  </m:r>
                  <m:r>
                    <a:rPr xmlns:a="http://schemas.openxmlformats.org/drawingml/2006/main" sz="1650" i="1">
                      <a:solidFill>
                        <a:srgbClr val="F46524"/>
                      </a:solidFill>
                      <a:latin typeface="Cambria Math" panose="02040503050406030204" pitchFamily="18" charset="0"/>
                    </a:rPr>
                    <m:t>=</m:t>
                  </m:r>
                  <m:sSub>
                    <m:e>
                      <m:r>
                        <a:rPr xmlns:a="http://schemas.openxmlformats.org/drawingml/2006/main" sz="1650" i="1">
                          <a:solidFill>
                            <a:srgbClr val="F46524"/>
                          </a:solidFill>
                          <a:latin typeface="Cambria Math" panose="02040503050406030204" pitchFamily="18" charset="0"/>
                        </a:rPr>
                        <m:t>a</m:t>
                      </m:r>
                    </m:e>
                    <m:sub>
                      <m:r>
                        <a:rPr xmlns:a="http://schemas.openxmlformats.org/drawingml/2006/main" sz="1650" i="1">
                          <a:solidFill>
                            <a:srgbClr val="F46524"/>
                          </a:solidFill>
                          <a:latin typeface="Cambria Math" panose="02040503050406030204" pitchFamily="18" charset="0"/>
                        </a:rPr>
                        <m:t>n</m:t>
                      </m:r>
                    </m:sub>
                  </m:sSub>
                  <m:sSup>
                    <m:e>
                      <m:r>
                        <a:rPr xmlns:a="http://schemas.openxmlformats.org/drawingml/2006/main" sz="1650" i="1">
                          <a:solidFill>
                            <a:srgbClr val="F46524"/>
                          </a:solidFill>
                          <a:latin typeface="Cambria Math" panose="02040503050406030204" pitchFamily="18" charset="0"/>
                        </a:rPr>
                        <m:t>x</m:t>
                      </m:r>
                    </m:e>
                    <m:sup>
                      <m:r>
                        <a:rPr xmlns:a="http://schemas.openxmlformats.org/drawingml/2006/main" sz="1650" i="1">
                          <a:solidFill>
                            <a:srgbClr val="F46524"/>
                          </a:solidFill>
                          <a:latin typeface="Cambria Math" panose="02040503050406030204" pitchFamily="18" charset="0"/>
                        </a:rPr>
                        <m:t>n</m:t>
                      </m:r>
                    </m:sup>
                  </m:sSup>
                  <m:r>
                    <a:rPr xmlns:a="http://schemas.openxmlformats.org/drawingml/2006/main" sz="1650" i="1">
                      <a:solidFill>
                        <a:srgbClr val="F46524"/>
                      </a:solidFill>
                      <a:latin typeface="Cambria Math" panose="02040503050406030204" pitchFamily="18" charset="0"/>
                    </a:rPr>
                    <m:t>+</m:t>
                  </m:r>
                  <m:r>
                    <a:rPr xmlns:a="http://schemas.openxmlformats.org/drawingml/2006/main" sz="1650" i="1">
                      <a:solidFill>
                        <a:srgbClr val="F46524"/>
                      </a:solidFill>
                      <a:latin typeface="Cambria Math" panose="02040503050406030204" pitchFamily="18" charset="0"/>
                    </a:rPr>
                    <m:t>.</m:t>
                  </m:r>
                  <m:r>
                    <a:rPr xmlns:a="http://schemas.openxmlformats.org/drawingml/2006/main" sz="1650" i="1">
                      <a:solidFill>
                        <a:srgbClr val="F46524"/>
                      </a:solidFill>
                      <a:latin typeface="Cambria Math" panose="02040503050406030204" pitchFamily="18" charset="0"/>
                    </a:rPr>
                    <m:t>.</m:t>
                  </m:r>
                  <m:r>
                    <a:rPr xmlns:a="http://schemas.openxmlformats.org/drawingml/2006/main" sz="1650" i="1">
                      <a:solidFill>
                        <a:srgbClr val="F46524"/>
                      </a:solidFill>
                      <a:latin typeface="Cambria Math" panose="02040503050406030204" pitchFamily="18" charset="0"/>
                    </a:rPr>
                    <m:t>.</m:t>
                  </m:r>
                  <m:r>
                    <a:rPr xmlns:a="http://schemas.openxmlformats.org/drawingml/2006/main" sz="1650" i="1">
                      <a:solidFill>
                        <a:srgbClr val="F46524"/>
                      </a:solidFill>
                      <a:latin typeface="Cambria Math" panose="02040503050406030204" pitchFamily="18" charset="0"/>
                    </a:rPr>
                    <m:t>+</m:t>
                  </m:r>
                  <m:sSub>
                    <m:e>
                      <m:r>
                        <a:rPr xmlns:a="http://schemas.openxmlformats.org/drawingml/2006/main" sz="1650" i="1">
                          <a:solidFill>
                            <a:srgbClr val="F46524"/>
                          </a:solidFill>
                          <a:latin typeface="Cambria Math" panose="02040503050406030204" pitchFamily="18" charset="0"/>
                        </a:rPr>
                        <m:t>a</m:t>
                      </m:r>
                    </m:e>
                    <m:sub>
                      <m:r>
                        <a:rPr xmlns:a="http://schemas.openxmlformats.org/drawingml/2006/main" sz="1650" i="1">
                          <a:solidFill>
                            <a:srgbClr val="F46524"/>
                          </a:solidFill>
                          <a:latin typeface="Cambria Math" panose="02040503050406030204" pitchFamily="18" charset="0"/>
                        </a:rPr>
                        <m:t>1</m:t>
                      </m:r>
                    </m:sub>
                  </m:sSub>
                  <m:r>
                    <a:rPr xmlns:a="http://schemas.openxmlformats.org/drawingml/2006/main" sz="1650" i="1">
                      <a:solidFill>
                        <a:srgbClr val="F46524"/>
                      </a:solidFill>
                      <a:latin typeface="Cambria Math" panose="02040503050406030204" pitchFamily="18" charset="0"/>
                    </a:rPr>
                    <m:t>x</m:t>
                  </m:r>
                  <m:r>
                    <a:rPr xmlns:a="http://schemas.openxmlformats.org/drawingml/2006/main" sz="1650" i="1">
                      <a:solidFill>
                        <a:srgbClr val="F46524"/>
                      </a:solidFill>
                      <a:latin typeface="Cambria Math" panose="02040503050406030204" pitchFamily="18" charset="0"/>
                    </a:rPr>
                    <m:t>+</m:t>
                  </m:r>
                  <m:sSub>
                    <m:e>
                      <m:r>
                        <a:rPr xmlns:a="http://schemas.openxmlformats.org/drawingml/2006/main" sz="1650" i="1">
                          <a:solidFill>
                            <a:srgbClr val="F46524"/>
                          </a:solidFill>
                          <a:latin typeface="Cambria Math" panose="02040503050406030204" pitchFamily="18" charset="0"/>
                        </a:rPr>
                        <m:t>a</m:t>
                      </m:r>
                    </m:e>
                    <m:sub>
                      <m:r>
                        <a:rPr xmlns:a="http://schemas.openxmlformats.org/drawingml/2006/main" sz="1650" i="1">
                          <a:solidFill>
                            <a:srgbClr val="F46524"/>
                          </a:solidFill>
                          <a:latin typeface="Cambria Math" panose="02040503050406030204" pitchFamily="18" charset="0"/>
                        </a:rPr>
                        <m:t>0</m:t>
                      </m:r>
                    </m:sub>
                  </m:sSub>
                  <m:r>
                    <a:rPr xmlns:a="http://schemas.openxmlformats.org/drawingml/2006/main" sz="1650" i="1">
                      <a:solidFill>
                        <a:srgbClr val="F46524"/>
                      </a:solidFill>
                      <a:latin typeface="Cambria Math" panose="02040503050406030204" pitchFamily="18" charset="0"/>
                    </a:rPr>
                    <m:t>,</m:t>
                  </m:r>
                </m:oMath>
              </m:oMathPara>
            </a14:m>
            <a14:m>
              <m:oMathPara>
                <m:oMathParaPr>
                  <m:jc m:val="left"/>
                </m:oMathParaPr>
                <m:oMath>
                  <m:sSub>
                    <m:e>
                      <m:r>
                        <a:rPr xmlns:a="http://schemas.openxmlformats.org/drawingml/2006/main" sz="1700" i="1">
                          <a:solidFill>
                            <a:srgbClr val="F46524"/>
                          </a:solidFill>
                          <a:latin typeface="Cambria Math" panose="02040503050406030204" pitchFamily="18" charset="0"/>
                        </a:rPr>
                        <m:t>a</m:t>
                      </m:r>
                    </m:e>
                    <m:sub>
                      <m:r>
                        <a:rPr xmlns:a="http://schemas.openxmlformats.org/drawingml/2006/main" sz="1700" i="1">
                          <a:solidFill>
                            <a:srgbClr val="F46524"/>
                          </a:solidFill>
                          <a:latin typeface="Cambria Math" panose="02040503050406030204" pitchFamily="18" charset="0"/>
                        </a:rPr>
                        <m:t>n</m:t>
                      </m:r>
                    </m:sub>
                  </m:sSub>
                  <m:r>
                    <a:rPr xmlns:a="http://schemas.openxmlformats.org/drawingml/2006/main" sz="1700" i="1">
                      <a:solidFill>
                        <a:srgbClr val="F46524"/>
                      </a:solidFill>
                      <a:latin typeface="Cambria Math" panose="02040503050406030204" pitchFamily="18" charset="0"/>
                    </a:rPr>
                    <m:t>≠</m:t>
                  </m:r>
                  <m:r>
                    <a:rPr xmlns:a="http://schemas.openxmlformats.org/drawingml/2006/main" sz="1700" i="1">
                      <a:solidFill>
                        <a:srgbClr val="F46524"/>
                      </a:solidFill>
                      <a:latin typeface="Cambria Math" panose="02040503050406030204" pitchFamily="18" charset="0"/>
                    </a:rPr>
                    <m:t>0</m:t>
                  </m:r>
                </m:oMath>
              </m:oMathPara>
            </a14: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ouble-click to edit"/>
          <p:cNvSpPr txBox="1"/>
          <p:nvPr>
            <p:ph type="title"/>
          </p:nvPr>
        </p:nvSpPr>
        <p:spPr>
          <a:prstGeom prst="rect">
            <a:avLst/>
          </a:prstGeom>
        </p:spPr>
        <p:txBody>
          <a:bodyPr/>
          <a:lstStyle/>
          <a:p>
            <a:pPr defTabSz="886968">
              <a:defRPr sz="2910"/>
            </a:pPr>
          </a:p>
        </p:txBody>
      </p:sp>
      <p:sp>
        <p:nvSpPr>
          <p:cNvPr id="178" name="Double-click to edit"/>
          <p:cNvSpPr txBox="1"/>
          <p:nvPr>
            <p:ph type="body" idx="1"/>
          </p:nvPr>
        </p:nvSpPr>
        <p:spPr>
          <a:prstGeom prst="rect">
            <a:avLst/>
          </a:prstGeom>
        </p:spPr>
        <p:txBody>
          <a:bodyPr/>
          <a:lstStyle/>
          <a:p>
            <a:pPr/>
          </a:p>
        </p:txBody>
      </p:sp>
      <p:sp>
        <p:nvSpPr>
          <p:cNvPr id="179" name="Polynomial General form:"/>
          <p:cNvSpPr txBox="1"/>
          <p:nvPr/>
        </p:nvSpPr>
        <p:spPr>
          <a:xfrm>
            <a:off x="1332973" y="284690"/>
            <a:ext cx="2257982" cy="6723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Polynomial </a:t>
            </a:r>
            <a:r>
              <a:rPr>
                <a:solidFill>
                  <a:srgbClr val="011D57"/>
                </a:solidFill>
              </a:rPr>
              <a:t>General form:</a:t>
            </a:r>
            <a14:m>
              <m:oMath>
                <m:r>
                  <a:rPr xmlns:a="http://schemas.openxmlformats.org/drawingml/2006/main" sz="1450" i="1">
                    <a:solidFill>
                      <a:srgbClr val="F46524"/>
                    </a:solidFill>
                    <a:latin typeface="Cambria Math" panose="02040503050406030204" pitchFamily="18" charset="0"/>
                  </a:rPr>
                  <m:t>f</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x</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sSub>
                  <m:e>
                    <m:r>
                      <a:rPr xmlns:a="http://schemas.openxmlformats.org/drawingml/2006/main" sz="1450" i="1">
                        <a:solidFill>
                          <a:srgbClr val="F46524"/>
                        </a:solidFill>
                        <a:latin typeface="Cambria Math" panose="02040503050406030204" pitchFamily="18" charset="0"/>
                      </a:rPr>
                      <m:t>a</m:t>
                    </m:r>
                  </m:e>
                  <m:sub>
                    <m:r>
                      <a:rPr xmlns:a="http://schemas.openxmlformats.org/drawingml/2006/main" sz="1450" i="1">
                        <a:solidFill>
                          <a:srgbClr val="F46524"/>
                        </a:solidFill>
                        <a:latin typeface="Cambria Math" panose="02040503050406030204" pitchFamily="18" charset="0"/>
                      </a:rPr>
                      <m:t>n</m:t>
                    </m:r>
                  </m:sub>
                </m:sSub>
                <m:sSup>
                  <m:e>
                    <m:r>
                      <a:rPr xmlns:a="http://schemas.openxmlformats.org/drawingml/2006/main" sz="1450" i="1">
                        <a:solidFill>
                          <a:srgbClr val="F46524"/>
                        </a:solidFill>
                        <a:latin typeface="Cambria Math" panose="02040503050406030204" pitchFamily="18" charset="0"/>
                      </a:rPr>
                      <m:t>x</m:t>
                    </m:r>
                  </m:e>
                  <m:sup>
                    <m:r>
                      <a:rPr xmlns:a="http://schemas.openxmlformats.org/drawingml/2006/main" sz="1450" i="1">
                        <a:solidFill>
                          <a:srgbClr val="F46524"/>
                        </a:solidFill>
                        <a:latin typeface="Cambria Math" panose="02040503050406030204" pitchFamily="18" charset="0"/>
                      </a:rPr>
                      <m:t>n</m:t>
                    </m:r>
                  </m:sup>
                </m:sSup>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sSub>
                  <m:e>
                    <m:r>
                      <a:rPr xmlns:a="http://schemas.openxmlformats.org/drawingml/2006/main" sz="1450" i="1">
                        <a:solidFill>
                          <a:srgbClr val="F46524"/>
                        </a:solidFill>
                        <a:latin typeface="Cambria Math" panose="02040503050406030204" pitchFamily="18" charset="0"/>
                      </a:rPr>
                      <m:t>a</m:t>
                    </m:r>
                  </m:e>
                  <m:sub>
                    <m:r>
                      <a:rPr xmlns:a="http://schemas.openxmlformats.org/drawingml/2006/main" sz="1450" i="1">
                        <a:solidFill>
                          <a:srgbClr val="F46524"/>
                        </a:solidFill>
                        <a:latin typeface="Cambria Math" panose="02040503050406030204" pitchFamily="18" charset="0"/>
                      </a:rPr>
                      <m:t>1</m:t>
                    </m:r>
                  </m:sub>
                </m:sSub>
                <m:r>
                  <a:rPr xmlns:a="http://schemas.openxmlformats.org/drawingml/2006/main" sz="1450" i="1">
                    <a:solidFill>
                      <a:srgbClr val="F46524"/>
                    </a:solidFill>
                    <a:latin typeface="Cambria Math" panose="02040503050406030204" pitchFamily="18" charset="0"/>
                  </a:rPr>
                  <m:t>x</m:t>
                </m:r>
                <m:r>
                  <a:rPr xmlns:a="http://schemas.openxmlformats.org/drawingml/2006/main" sz="1450" i="1">
                    <a:solidFill>
                      <a:srgbClr val="F46524"/>
                    </a:solidFill>
                    <a:latin typeface="Cambria Math" panose="02040503050406030204" pitchFamily="18" charset="0"/>
                  </a:rPr>
                  <m:t>+</m:t>
                </m:r>
                <m:sSub>
                  <m:e>
                    <m:r>
                      <a:rPr xmlns:a="http://schemas.openxmlformats.org/drawingml/2006/main" sz="1450" i="1">
                        <a:solidFill>
                          <a:srgbClr val="F46524"/>
                        </a:solidFill>
                        <a:latin typeface="Cambria Math" panose="02040503050406030204" pitchFamily="18" charset="0"/>
                      </a:rPr>
                      <m:t>a</m:t>
                    </m:r>
                  </m:e>
                  <m:sub>
                    <m:r>
                      <a:rPr xmlns:a="http://schemas.openxmlformats.org/drawingml/2006/main" sz="1450" i="1">
                        <a:solidFill>
                          <a:srgbClr val="F46524"/>
                        </a:solidFill>
                        <a:latin typeface="Cambria Math" panose="02040503050406030204" pitchFamily="18" charset="0"/>
                      </a:rPr>
                      <m:t>0</m:t>
                    </m:r>
                  </m:sub>
                </m:sSub>
                <m:r>
                  <a:rPr xmlns:a="http://schemas.openxmlformats.org/drawingml/2006/main" sz="1450" i="1">
                    <a:solidFill>
                      <a:srgbClr val="F46524"/>
                    </a:solidFill>
                    <a:latin typeface="Cambria Math" panose="02040503050406030204" pitchFamily="18" charset="0"/>
                  </a:rPr>
                  <m:t>,</m:t>
                </m:r>
              </m:oMath>
            </a14:m>
            <a14:m>
              <m:oMath>
                <m:sSub>
                  <m:e>
                    <m:r>
                      <a:rPr xmlns:a="http://schemas.openxmlformats.org/drawingml/2006/main" sz="1700" i="1">
                        <a:solidFill>
                          <a:srgbClr val="F46524"/>
                        </a:solidFill>
                        <a:latin typeface="Cambria Math" panose="02040503050406030204" pitchFamily="18" charset="0"/>
                      </a:rPr>
                      <m:t>a</m:t>
                    </m:r>
                  </m:e>
                  <m:sub>
                    <m:r>
                      <a:rPr xmlns:a="http://schemas.openxmlformats.org/drawingml/2006/main" sz="1700" i="1">
                        <a:solidFill>
                          <a:srgbClr val="F46524"/>
                        </a:solidFill>
                        <a:latin typeface="Cambria Math" panose="02040503050406030204" pitchFamily="18" charset="0"/>
                      </a:rPr>
                      <m:t>n</m:t>
                    </m:r>
                  </m:sub>
                </m:sSub>
                <m:r>
                  <a:rPr xmlns:a="http://schemas.openxmlformats.org/drawingml/2006/main" sz="1700" i="1">
                    <a:solidFill>
                      <a:srgbClr val="F46524"/>
                    </a:solidFill>
                    <a:latin typeface="Cambria Math" panose="02040503050406030204" pitchFamily="18" charset="0"/>
                  </a:rPr>
                  <m:t>≠</m:t>
                </m:r>
                <m:r>
                  <a:rPr xmlns:a="http://schemas.openxmlformats.org/drawingml/2006/main" sz="1700" i="1">
                    <a:solidFill>
                      <a:srgbClr val="F46524"/>
                    </a:solidFill>
                    <a:latin typeface="Cambria Math" panose="02040503050406030204" pitchFamily="18" charset="0"/>
                  </a:rPr>
                  <m:t>0</m:t>
                </m:r>
              </m:oMath>
            </a14:m>
          </a:p>
        </p:txBody>
      </p:sp>
      <p:pic>
        <p:nvPicPr>
          <p:cNvPr id="180" name="IMG_0056.png" descr="IMG_0056.png"/>
          <p:cNvPicPr>
            <a:picLocks noChangeAspect="1"/>
          </p:cNvPicPr>
          <p:nvPr/>
        </p:nvPicPr>
        <p:blipFill>
          <a:blip r:embed="rId2">
            <a:extLst/>
          </a:blip>
          <a:srcRect l="34858" t="18595" r="30253" b="49860"/>
          <a:stretch>
            <a:fillRect/>
          </a:stretch>
        </p:blipFill>
        <p:spPr>
          <a:xfrm>
            <a:off x="423201" y="1169425"/>
            <a:ext cx="2756489" cy="1869219"/>
          </a:xfrm>
          <a:prstGeom prst="rect">
            <a:avLst/>
          </a:prstGeom>
          <a:ln w="12700">
            <a:solidFill>
              <a:srgbClr val="000000"/>
            </a:solidFill>
            <a:miter lim="400000"/>
          </a:ln>
        </p:spPr>
      </p:pic>
      <p:pic>
        <p:nvPicPr>
          <p:cNvPr id="181" name="IMG_0057.png" descr="IMG_0057.png"/>
          <p:cNvPicPr>
            <a:picLocks noChangeAspect="1"/>
          </p:cNvPicPr>
          <p:nvPr/>
        </p:nvPicPr>
        <p:blipFill>
          <a:blip r:embed="rId3">
            <a:extLst/>
          </a:blip>
          <a:srcRect l="34289" t="20120" r="28588" b="48289"/>
          <a:stretch>
            <a:fillRect/>
          </a:stretch>
        </p:blipFill>
        <p:spPr>
          <a:xfrm>
            <a:off x="423201" y="3022219"/>
            <a:ext cx="2756160" cy="1759014"/>
          </a:xfrm>
          <a:prstGeom prst="rect">
            <a:avLst/>
          </a:prstGeom>
          <a:ln w="12700">
            <a:solidFill>
              <a:srgbClr val="000000"/>
            </a:solidFill>
            <a:miter lim="400000"/>
          </a:ln>
        </p:spPr>
      </p:pic>
      <p:sp>
        <p:nvSpPr>
          <p:cNvPr id="182" name="What do we expect the left- and right-hand behavior of   to look like?"/>
          <p:cNvSpPr txBox="1"/>
          <p:nvPr/>
        </p:nvSpPr>
        <p:spPr>
          <a:xfrm>
            <a:off x="3899692" y="904633"/>
            <a:ext cx="4134359" cy="4505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042A9"/>
                </a:solidFill>
              </a:defRPr>
            </a:pPr>
            <a:r>
              <a:t>What do we expect the left- and right-hand behavior of </a:t>
            </a:r>
            <a14:m>
              <m:oMath>
                <m:r>
                  <a:rPr xmlns:a="http://schemas.openxmlformats.org/drawingml/2006/main" sz="1650" i="1">
                    <a:solidFill>
                      <a:srgbClr val="AD3E00"/>
                    </a:solidFill>
                    <a:latin typeface="Cambria Math" panose="02040503050406030204" pitchFamily="18" charset="0"/>
                  </a:rPr>
                  <m:t>f</m:t>
                </m:r>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x</m:t>
                </m:r>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m:t>
                </m:r>
                <m:sSup>
                  <m:e>
                    <m:r>
                      <a:rPr xmlns:a="http://schemas.openxmlformats.org/drawingml/2006/main" sz="1650" i="1">
                        <a:solidFill>
                          <a:srgbClr val="AD3E00"/>
                        </a:solidFill>
                        <a:latin typeface="Cambria Math" panose="02040503050406030204" pitchFamily="18" charset="0"/>
                      </a:rPr>
                      <m:t>x</m:t>
                    </m:r>
                  </m:e>
                  <m:sup>
                    <m:r>
                      <a:rPr xmlns:a="http://schemas.openxmlformats.org/drawingml/2006/main" sz="1650" i="1">
                        <a:solidFill>
                          <a:srgbClr val="AD3E00"/>
                        </a:solidFill>
                        <a:latin typeface="Cambria Math" panose="02040503050406030204" pitchFamily="18" charset="0"/>
                      </a:rPr>
                      <m:t>3</m:t>
                    </m:r>
                  </m:sup>
                </m:sSup>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4</m:t>
                </m:r>
                <m:r>
                  <a:rPr xmlns:a="http://schemas.openxmlformats.org/drawingml/2006/main" sz="1650" i="1">
                    <a:solidFill>
                      <a:srgbClr val="AD3E00"/>
                    </a:solidFill>
                    <a:latin typeface="Cambria Math" panose="02040503050406030204" pitchFamily="18" charset="0"/>
                  </a:rPr>
                  <m:t>x</m:t>
                </m:r>
              </m:oMath>
            </a14:m>
            <a:r>
              <a:t> to look like?</a:t>
            </a:r>
            <a:endParaRPr>
              <a:solidFill>
                <a:srgbClr val="AD3E00"/>
              </a:solidFill>
            </a:endParaRPr>
          </a:p>
        </p:txBody>
      </p:sp>
      <p:pic>
        <p:nvPicPr>
          <p:cNvPr id="183" name="IMG_0058.png" descr="IMG_0058.png"/>
          <p:cNvPicPr>
            <a:picLocks noChangeAspect="1"/>
          </p:cNvPicPr>
          <p:nvPr/>
        </p:nvPicPr>
        <p:blipFill>
          <a:blip r:embed="rId4">
            <a:extLst/>
          </a:blip>
          <a:srcRect l="49973" t="33064" r="33453" b="52906"/>
          <a:stretch>
            <a:fillRect/>
          </a:stretch>
        </p:blipFill>
        <p:spPr>
          <a:xfrm>
            <a:off x="5666390" y="1357844"/>
            <a:ext cx="2964697" cy="1882165"/>
          </a:xfrm>
          <a:prstGeom prst="rect">
            <a:avLst/>
          </a:prstGeom>
          <a:ln w="12700">
            <a:miter lim="400000"/>
          </a:ln>
        </p:spPr>
      </p:pic>
      <p:grpSp>
        <p:nvGrpSpPr>
          <p:cNvPr id="186" name="Problem set. Be sure to:…"/>
          <p:cNvGrpSpPr/>
          <p:nvPr/>
        </p:nvGrpSpPr>
        <p:grpSpPr>
          <a:xfrm>
            <a:off x="4411478" y="3419999"/>
            <a:ext cx="3506776" cy="1130301"/>
            <a:chOff x="0" y="0"/>
            <a:chExt cx="3506775" cy="1130300"/>
          </a:xfrm>
        </p:grpSpPr>
        <p:sp>
          <p:nvSpPr>
            <p:cNvPr id="185" name="Problem set. Be sure to:…"/>
            <p:cNvSpPr txBox="1"/>
            <p:nvPr/>
          </p:nvSpPr>
          <p:spPr>
            <a:xfrm>
              <a:off x="12700" y="12700"/>
              <a:ext cx="3481376" cy="1104900"/>
            </a:xfrm>
            <a:prstGeom prst="rect">
              <a:avLst/>
            </a:prstGeom>
            <a:noFill/>
            <a:ln>
              <a:noFill/>
            </a:ln>
            <a:effectLst/>
            <a:extLst>
              <a:ext uri="{C572A759-6A51-4108-AA02-DFA0A04FC94B}">
                <ma14:wrappingTextBoxFlag xmlns:ma14="http://schemas.microsoft.com/office/mac/drawingml/2011/main" val="1"/>
              </a:ext>
            </a:extLst>
          </p:spPr>
          <p:txBody>
            <a:bodyPr wrap="square" lIns="0" tIns="0" rIns="0" bIns="0" numCol="1" anchor="t">
              <a:spAutoFit/>
            </a:bodyPr>
            <a:lstStyle/>
            <a:p>
              <a:pPr>
                <a:defRPr>
                  <a:solidFill>
                    <a:srgbClr val="000000"/>
                  </a:solidFill>
                </a:defRPr>
              </a:pPr>
              <a:r>
                <a:t>Problem set. </a:t>
              </a:r>
              <a:r>
                <a:rPr>
                  <a:solidFill>
                    <a:srgbClr val="FF6A00"/>
                  </a:solidFill>
                </a:rPr>
                <a:t>Be sure to: </a:t>
              </a:r>
              <a:endParaRPr>
                <a:solidFill>
                  <a:srgbClr val="FF6A00"/>
                </a:solidFill>
              </a:endParaRPr>
            </a:p>
            <a:p>
              <a:pPr marL="140368" indent="-140368">
                <a:buSzPct val="100000"/>
                <a:buChar char="•"/>
                <a:defRPr>
                  <a:solidFill>
                    <a:srgbClr val="000000"/>
                  </a:solidFill>
                </a:defRPr>
              </a:pPr>
              <a:r>
                <a:t>Do all work in notebook.</a:t>
              </a:r>
            </a:p>
            <a:p>
              <a:pPr marL="140368" indent="-140368">
                <a:buSzPct val="100000"/>
                <a:buChar char="•"/>
                <a:defRPr>
                  <a:solidFill>
                    <a:srgbClr val="000000"/>
                  </a:solidFill>
                </a:defRPr>
              </a:pPr>
              <a:r>
                <a:t>Show all work.</a:t>
              </a:r>
            </a:p>
            <a:p>
              <a:pPr marL="140368" indent="-140368">
                <a:buSzPct val="100000"/>
                <a:buChar char="•"/>
                <a:defRPr>
                  <a:solidFill>
                    <a:srgbClr val="000000"/>
                  </a:solidFill>
                </a:defRPr>
              </a:pPr>
              <a:r>
                <a:t>Work at volume 0 for first </a:t>
              </a:r>
              <a:r>
                <a:rPr u="sng"/>
                <a:t>four</a:t>
              </a:r>
              <a:r>
                <a:t> minutes. Then you can check in with a neighbor</a:t>
              </a:r>
            </a:p>
          </p:txBody>
        </p:sp>
        <p:pic>
          <p:nvPicPr>
            <p:cNvPr id="184" name="Problem set. Be sure to:… Problem set. Be sure to: Do all work in notebook.Show all work.Work at volume 0 for first four minutes. Then you can check in with a neighbor" descr="Problem set. Be sure to:… Problem set. Be sure to: Do all work in notebook.Show all work.Work at volume 0 for first four minutes. Then you can check in with a neighbor"/>
            <p:cNvPicPr>
              <a:picLocks noChangeAspect="0"/>
            </p:cNvPicPr>
            <p:nvPr/>
          </p:nvPicPr>
          <p:blipFill>
            <a:blip r:embed="rId5">
              <a:extLst/>
            </a:blip>
            <a:stretch>
              <a:fillRect/>
            </a:stretch>
          </p:blipFill>
          <p:spPr>
            <a:xfrm>
              <a:off x="0" y="0"/>
              <a:ext cx="3506776" cy="1130300"/>
            </a:xfrm>
            <a:prstGeom prst="rect">
              <a:avLst/>
            </a:prstGeom>
            <a:effectLst/>
          </p:spPr>
        </p:pic>
      </p:grpSp>
      <p:sp>
        <p:nvSpPr>
          <p:cNvPr id="187" name="Leading coefficient test"/>
          <p:cNvSpPr txBox="1"/>
          <p:nvPr/>
        </p:nvSpPr>
        <p:spPr>
          <a:xfrm>
            <a:off x="4232666" y="151853"/>
            <a:ext cx="8520603" cy="639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defTabSz="886968">
              <a:defRPr b="1" sz="2910">
                <a:solidFill>
                  <a:srgbClr val="000000"/>
                </a:solidFill>
                <a:latin typeface="Raleway"/>
                <a:ea typeface="Raleway"/>
                <a:cs typeface="Raleway"/>
                <a:sym typeface="Raleway"/>
              </a:defRPr>
            </a:lvl1pPr>
          </a:lstStyle>
          <a:p>
            <a:pPr/>
            <a:r>
              <a:t>Leading coefficient test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1"/>
      <p:bldP build="whole" bldLvl="1" animBg="1" rev="0" advAuto="0" spid="186" grpId="4"/>
      <p:bldP build="whole" bldLvl="1" animBg="1" rev="0" advAuto="0" spid="183" grpId="3"/>
      <p:bldP build="whole" bldLvl="1" animBg="1" rev="0" advAuto="0" spid="182"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Leading coefficient test"/>
          <p:cNvSpPr txBox="1"/>
          <p:nvPr>
            <p:ph type="title"/>
          </p:nvPr>
        </p:nvSpPr>
        <p:spPr>
          <a:xfrm>
            <a:off x="4232666" y="151853"/>
            <a:ext cx="8520603" cy="639602"/>
          </a:xfrm>
          <a:prstGeom prst="rect">
            <a:avLst/>
          </a:prstGeom>
        </p:spPr>
        <p:txBody>
          <a:bodyPr/>
          <a:lstStyle>
            <a:lvl1pPr defTabSz="886968">
              <a:defRPr sz="2910"/>
            </a:lvl1pPr>
          </a:lstStyle>
          <a:p>
            <a:pPr/>
            <a:r>
              <a:t>Leading coefficient test</a:t>
            </a:r>
          </a:p>
        </p:txBody>
      </p:sp>
      <p:sp>
        <p:nvSpPr>
          <p:cNvPr id="190" name="Polynomial General form:"/>
          <p:cNvSpPr txBox="1"/>
          <p:nvPr/>
        </p:nvSpPr>
        <p:spPr>
          <a:xfrm>
            <a:off x="1332973" y="284690"/>
            <a:ext cx="2257982" cy="67232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Polynomial </a:t>
            </a:r>
            <a:r>
              <a:rPr>
                <a:solidFill>
                  <a:srgbClr val="011D57"/>
                </a:solidFill>
              </a:rPr>
              <a:t>General form:</a:t>
            </a:r>
            <a14:m>
              <m:oMath>
                <m:r>
                  <a:rPr xmlns:a="http://schemas.openxmlformats.org/drawingml/2006/main" sz="1450" i="1">
                    <a:solidFill>
                      <a:srgbClr val="F46524"/>
                    </a:solidFill>
                    <a:latin typeface="Cambria Math" panose="02040503050406030204" pitchFamily="18" charset="0"/>
                  </a:rPr>
                  <m:t>f</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x</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sSub>
                  <m:e>
                    <m:r>
                      <a:rPr xmlns:a="http://schemas.openxmlformats.org/drawingml/2006/main" sz="1450" i="1">
                        <a:solidFill>
                          <a:srgbClr val="F46524"/>
                        </a:solidFill>
                        <a:latin typeface="Cambria Math" panose="02040503050406030204" pitchFamily="18" charset="0"/>
                      </a:rPr>
                      <m:t>a</m:t>
                    </m:r>
                  </m:e>
                  <m:sub>
                    <m:r>
                      <a:rPr xmlns:a="http://schemas.openxmlformats.org/drawingml/2006/main" sz="1450" i="1">
                        <a:solidFill>
                          <a:srgbClr val="F46524"/>
                        </a:solidFill>
                        <a:latin typeface="Cambria Math" panose="02040503050406030204" pitchFamily="18" charset="0"/>
                      </a:rPr>
                      <m:t>n</m:t>
                    </m:r>
                  </m:sub>
                </m:sSub>
                <m:sSup>
                  <m:e>
                    <m:r>
                      <a:rPr xmlns:a="http://schemas.openxmlformats.org/drawingml/2006/main" sz="1450" i="1">
                        <a:solidFill>
                          <a:srgbClr val="F46524"/>
                        </a:solidFill>
                        <a:latin typeface="Cambria Math" panose="02040503050406030204" pitchFamily="18" charset="0"/>
                      </a:rPr>
                      <m:t>x</m:t>
                    </m:r>
                  </m:e>
                  <m:sup>
                    <m:r>
                      <a:rPr xmlns:a="http://schemas.openxmlformats.org/drawingml/2006/main" sz="1450" i="1">
                        <a:solidFill>
                          <a:srgbClr val="F46524"/>
                        </a:solidFill>
                        <a:latin typeface="Cambria Math" panose="02040503050406030204" pitchFamily="18" charset="0"/>
                      </a:rPr>
                      <m:t>n</m:t>
                    </m:r>
                  </m:sup>
                </m:sSup>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r>
                  <a:rPr xmlns:a="http://schemas.openxmlformats.org/drawingml/2006/main" sz="1450" i="1">
                    <a:solidFill>
                      <a:srgbClr val="F46524"/>
                    </a:solidFill>
                    <a:latin typeface="Cambria Math" panose="02040503050406030204" pitchFamily="18" charset="0"/>
                  </a:rPr>
                  <m:t>+</m:t>
                </m:r>
                <m:sSub>
                  <m:e>
                    <m:r>
                      <a:rPr xmlns:a="http://schemas.openxmlformats.org/drawingml/2006/main" sz="1450" i="1">
                        <a:solidFill>
                          <a:srgbClr val="F46524"/>
                        </a:solidFill>
                        <a:latin typeface="Cambria Math" panose="02040503050406030204" pitchFamily="18" charset="0"/>
                      </a:rPr>
                      <m:t>a</m:t>
                    </m:r>
                  </m:e>
                  <m:sub>
                    <m:r>
                      <a:rPr xmlns:a="http://schemas.openxmlformats.org/drawingml/2006/main" sz="1450" i="1">
                        <a:solidFill>
                          <a:srgbClr val="F46524"/>
                        </a:solidFill>
                        <a:latin typeface="Cambria Math" panose="02040503050406030204" pitchFamily="18" charset="0"/>
                      </a:rPr>
                      <m:t>1</m:t>
                    </m:r>
                  </m:sub>
                </m:sSub>
                <m:r>
                  <a:rPr xmlns:a="http://schemas.openxmlformats.org/drawingml/2006/main" sz="1450" i="1">
                    <a:solidFill>
                      <a:srgbClr val="F46524"/>
                    </a:solidFill>
                    <a:latin typeface="Cambria Math" panose="02040503050406030204" pitchFamily="18" charset="0"/>
                  </a:rPr>
                  <m:t>x</m:t>
                </m:r>
                <m:r>
                  <a:rPr xmlns:a="http://schemas.openxmlformats.org/drawingml/2006/main" sz="1450" i="1">
                    <a:solidFill>
                      <a:srgbClr val="F46524"/>
                    </a:solidFill>
                    <a:latin typeface="Cambria Math" panose="02040503050406030204" pitchFamily="18" charset="0"/>
                  </a:rPr>
                  <m:t>+</m:t>
                </m:r>
                <m:sSub>
                  <m:e>
                    <m:r>
                      <a:rPr xmlns:a="http://schemas.openxmlformats.org/drawingml/2006/main" sz="1450" i="1">
                        <a:solidFill>
                          <a:srgbClr val="F46524"/>
                        </a:solidFill>
                        <a:latin typeface="Cambria Math" panose="02040503050406030204" pitchFamily="18" charset="0"/>
                      </a:rPr>
                      <m:t>a</m:t>
                    </m:r>
                  </m:e>
                  <m:sub>
                    <m:r>
                      <a:rPr xmlns:a="http://schemas.openxmlformats.org/drawingml/2006/main" sz="1450" i="1">
                        <a:solidFill>
                          <a:srgbClr val="F46524"/>
                        </a:solidFill>
                        <a:latin typeface="Cambria Math" panose="02040503050406030204" pitchFamily="18" charset="0"/>
                      </a:rPr>
                      <m:t>0</m:t>
                    </m:r>
                  </m:sub>
                </m:sSub>
                <m:r>
                  <a:rPr xmlns:a="http://schemas.openxmlformats.org/drawingml/2006/main" sz="1450" i="1">
                    <a:solidFill>
                      <a:srgbClr val="F46524"/>
                    </a:solidFill>
                    <a:latin typeface="Cambria Math" panose="02040503050406030204" pitchFamily="18" charset="0"/>
                  </a:rPr>
                  <m:t>,</m:t>
                </m:r>
              </m:oMath>
            </a14:m>
            <a14:m>
              <m:oMath>
                <m:sSub>
                  <m:e>
                    <m:r>
                      <a:rPr xmlns:a="http://schemas.openxmlformats.org/drawingml/2006/main" sz="1700" i="1">
                        <a:solidFill>
                          <a:srgbClr val="F46524"/>
                        </a:solidFill>
                        <a:latin typeface="Cambria Math" panose="02040503050406030204" pitchFamily="18" charset="0"/>
                      </a:rPr>
                      <m:t>a</m:t>
                    </m:r>
                  </m:e>
                  <m:sub>
                    <m:r>
                      <a:rPr xmlns:a="http://schemas.openxmlformats.org/drawingml/2006/main" sz="1700" i="1">
                        <a:solidFill>
                          <a:srgbClr val="F46524"/>
                        </a:solidFill>
                        <a:latin typeface="Cambria Math" panose="02040503050406030204" pitchFamily="18" charset="0"/>
                      </a:rPr>
                      <m:t>n</m:t>
                    </m:r>
                  </m:sub>
                </m:sSub>
                <m:r>
                  <a:rPr xmlns:a="http://schemas.openxmlformats.org/drawingml/2006/main" sz="1700" i="1">
                    <a:solidFill>
                      <a:srgbClr val="F46524"/>
                    </a:solidFill>
                    <a:latin typeface="Cambria Math" panose="02040503050406030204" pitchFamily="18" charset="0"/>
                  </a:rPr>
                  <m:t>≠</m:t>
                </m:r>
                <m:r>
                  <a:rPr xmlns:a="http://schemas.openxmlformats.org/drawingml/2006/main" sz="1700" i="1">
                    <a:solidFill>
                      <a:srgbClr val="F46524"/>
                    </a:solidFill>
                    <a:latin typeface="Cambria Math" panose="02040503050406030204" pitchFamily="18" charset="0"/>
                  </a:rPr>
                  <m:t>0</m:t>
                </m:r>
              </m:oMath>
            </a14:m>
          </a:p>
        </p:txBody>
      </p:sp>
      <p:pic>
        <p:nvPicPr>
          <p:cNvPr id="191" name="IMG_0056.png" descr="IMG_0056.png"/>
          <p:cNvPicPr>
            <a:picLocks noChangeAspect="1"/>
          </p:cNvPicPr>
          <p:nvPr/>
        </p:nvPicPr>
        <p:blipFill>
          <a:blip r:embed="rId3">
            <a:extLst/>
          </a:blip>
          <a:srcRect l="34858" t="18595" r="30253" b="49860"/>
          <a:stretch>
            <a:fillRect/>
          </a:stretch>
        </p:blipFill>
        <p:spPr>
          <a:xfrm>
            <a:off x="221092" y="1074632"/>
            <a:ext cx="3005354" cy="2037977"/>
          </a:xfrm>
          <a:prstGeom prst="rect">
            <a:avLst/>
          </a:prstGeom>
          <a:ln w="12700">
            <a:solidFill>
              <a:srgbClr val="000000"/>
            </a:solidFill>
            <a:miter lim="400000"/>
          </a:ln>
        </p:spPr>
      </p:pic>
      <p:pic>
        <p:nvPicPr>
          <p:cNvPr id="192" name="IMG_0057.png" descr="IMG_0057.png"/>
          <p:cNvPicPr>
            <a:picLocks noChangeAspect="1"/>
          </p:cNvPicPr>
          <p:nvPr/>
        </p:nvPicPr>
        <p:blipFill>
          <a:blip r:embed="rId4">
            <a:extLst/>
          </a:blip>
          <a:srcRect l="34289" t="20120" r="28588" b="48289"/>
          <a:stretch>
            <a:fillRect/>
          </a:stretch>
        </p:blipFill>
        <p:spPr>
          <a:xfrm>
            <a:off x="206209" y="3071578"/>
            <a:ext cx="3035466" cy="1937271"/>
          </a:xfrm>
          <a:prstGeom prst="rect">
            <a:avLst/>
          </a:prstGeom>
          <a:ln w="12700">
            <a:solidFill>
              <a:srgbClr val="000000"/>
            </a:solidFill>
            <a:miter lim="400000"/>
          </a:ln>
        </p:spPr>
      </p:pic>
      <p:sp>
        <p:nvSpPr>
          <p:cNvPr id="193" name="What do we expect the left- and right-hand behavior of   to look like?"/>
          <p:cNvSpPr txBox="1"/>
          <p:nvPr/>
        </p:nvSpPr>
        <p:spPr>
          <a:xfrm>
            <a:off x="3899692" y="904633"/>
            <a:ext cx="4134359" cy="4505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042A9"/>
                </a:solidFill>
              </a:defRPr>
            </a:pPr>
            <a:r>
              <a:t>What do we expect the left- and right-hand behavior of </a:t>
            </a:r>
            <a14:m>
              <m:oMath>
                <m:r>
                  <a:rPr xmlns:a="http://schemas.openxmlformats.org/drawingml/2006/main" sz="1650" i="1">
                    <a:solidFill>
                      <a:srgbClr val="AD3E00"/>
                    </a:solidFill>
                    <a:latin typeface="Cambria Math" panose="02040503050406030204" pitchFamily="18" charset="0"/>
                  </a:rPr>
                  <m:t>f</m:t>
                </m:r>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x</m:t>
                </m:r>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m:t>
                </m:r>
                <m:sSup>
                  <m:e>
                    <m:r>
                      <a:rPr xmlns:a="http://schemas.openxmlformats.org/drawingml/2006/main" sz="1650" i="1">
                        <a:solidFill>
                          <a:srgbClr val="AD3E00"/>
                        </a:solidFill>
                        <a:latin typeface="Cambria Math" panose="02040503050406030204" pitchFamily="18" charset="0"/>
                      </a:rPr>
                      <m:t>x</m:t>
                    </m:r>
                  </m:e>
                  <m:sup>
                    <m:r>
                      <a:rPr xmlns:a="http://schemas.openxmlformats.org/drawingml/2006/main" sz="1650" i="1">
                        <a:solidFill>
                          <a:srgbClr val="AD3E00"/>
                        </a:solidFill>
                        <a:latin typeface="Cambria Math" panose="02040503050406030204" pitchFamily="18" charset="0"/>
                      </a:rPr>
                      <m:t>3</m:t>
                    </m:r>
                  </m:sup>
                </m:sSup>
                <m:r>
                  <a:rPr xmlns:a="http://schemas.openxmlformats.org/drawingml/2006/main" sz="1650" i="1">
                    <a:solidFill>
                      <a:srgbClr val="AD3E00"/>
                    </a:solidFill>
                    <a:latin typeface="Cambria Math" panose="02040503050406030204" pitchFamily="18" charset="0"/>
                  </a:rPr>
                  <m:t>+</m:t>
                </m:r>
                <m:r>
                  <a:rPr xmlns:a="http://schemas.openxmlformats.org/drawingml/2006/main" sz="1650" i="1">
                    <a:solidFill>
                      <a:srgbClr val="AD3E00"/>
                    </a:solidFill>
                    <a:latin typeface="Cambria Math" panose="02040503050406030204" pitchFamily="18" charset="0"/>
                  </a:rPr>
                  <m:t>4</m:t>
                </m:r>
                <m:r>
                  <a:rPr xmlns:a="http://schemas.openxmlformats.org/drawingml/2006/main" sz="1650" i="1">
                    <a:solidFill>
                      <a:srgbClr val="AD3E00"/>
                    </a:solidFill>
                    <a:latin typeface="Cambria Math" panose="02040503050406030204" pitchFamily="18" charset="0"/>
                  </a:rPr>
                  <m:t>x</m:t>
                </m:r>
              </m:oMath>
            </a14:m>
            <a:r>
              <a:t> to look like?</a:t>
            </a:r>
            <a:endParaRPr>
              <a:solidFill>
                <a:srgbClr val="AD3E00"/>
              </a:solidFill>
            </a:endParaRPr>
          </a:p>
        </p:txBody>
      </p:sp>
      <p:pic>
        <p:nvPicPr>
          <p:cNvPr id="194" name="IMG_0058.png" descr="IMG_0058.png"/>
          <p:cNvPicPr>
            <a:picLocks noChangeAspect="1"/>
          </p:cNvPicPr>
          <p:nvPr/>
        </p:nvPicPr>
        <p:blipFill>
          <a:blip r:embed="rId5">
            <a:extLst/>
          </a:blip>
          <a:srcRect l="49973" t="33064" r="33453" b="52906"/>
          <a:stretch>
            <a:fillRect/>
          </a:stretch>
        </p:blipFill>
        <p:spPr>
          <a:xfrm>
            <a:off x="5666390" y="1357844"/>
            <a:ext cx="2964697" cy="1882165"/>
          </a:xfrm>
          <a:prstGeom prst="rect">
            <a:avLst/>
          </a:prstGeom>
          <a:ln w="12700">
            <a:miter lim="400000"/>
          </a:ln>
        </p:spPr>
      </p:pic>
      <p:grpSp>
        <p:nvGrpSpPr>
          <p:cNvPr id="197" name="Problem set. Be sure to:…"/>
          <p:cNvGrpSpPr/>
          <p:nvPr/>
        </p:nvGrpSpPr>
        <p:grpSpPr>
          <a:xfrm>
            <a:off x="4402232" y="3572574"/>
            <a:ext cx="3506776" cy="1130301"/>
            <a:chOff x="0" y="0"/>
            <a:chExt cx="3506775" cy="1130300"/>
          </a:xfrm>
        </p:grpSpPr>
        <p:sp>
          <p:nvSpPr>
            <p:cNvPr id="196" name="Problem set. Be sure to:…"/>
            <p:cNvSpPr txBox="1"/>
            <p:nvPr/>
          </p:nvSpPr>
          <p:spPr>
            <a:xfrm>
              <a:off x="12700" y="12700"/>
              <a:ext cx="3481376" cy="1104900"/>
            </a:xfrm>
            <a:prstGeom prst="rect">
              <a:avLst/>
            </a:prstGeom>
            <a:noFill/>
            <a:ln>
              <a:noFill/>
            </a:ln>
            <a:effectLst/>
            <a:extLst>
              <a:ext uri="{C572A759-6A51-4108-AA02-DFA0A04FC94B}">
                <ma14:wrappingTextBoxFlag xmlns:ma14="http://schemas.microsoft.com/office/mac/drawingml/2011/main" val="1"/>
              </a:ext>
            </a:extLst>
          </p:spPr>
          <p:txBody>
            <a:bodyPr wrap="square" lIns="0" tIns="0" rIns="0" bIns="0" numCol="1" anchor="t">
              <a:spAutoFit/>
            </a:bodyPr>
            <a:lstStyle/>
            <a:p>
              <a:pPr>
                <a:defRPr>
                  <a:solidFill>
                    <a:srgbClr val="000000"/>
                  </a:solidFill>
                </a:defRPr>
              </a:pPr>
              <a:r>
                <a:t>Problem set. </a:t>
              </a:r>
              <a:r>
                <a:rPr>
                  <a:solidFill>
                    <a:srgbClr val="FF6A00"/>
                  </a:solidFill>
                </a:rPr>
                <a:t>Be sure to: </a:t>
              </a:r>
              <a:endParaRPr>
                <a:solidFill>
                  <a:srgbClr val="FF6A00"/>
                </a:solidFill>
              </a:endParaRPr>
            </a:p>
            <a:p>
              <a:pPr marL="140368" indent="-140368">
                <a:buSzPct val="100000"/>
                <a:buChar char="•"/>
                <a:defRPr>
                  <a:solidFill>
                    <a:srgbClr val="000000"/>
                  </a:solidFill>
                </a:defRPr>
              </a:pPr>
              <a:r>
                <a:t>Do all work in notebook.</a:t>
              </a:r>
            </a:p>
            <a:p>
              <a:pPr marL="140368" indent="-140368">
                <a:buSzPct val="100000"/>
                <a:buChar char="•"/>
                <a:defRPr>
                  <a:solidFill>
                    <a:srgbClr val="000000"/>
                  </a:solidFill>
                </a:defRPr>
              </a:pPr>
              <a:r>
                <a:t>Show all work.</a:t>
              </a:r>
            </a:p>
            <a:p>
              <a:pPr marL="140368" indent="-140368">
                <a:buSzPct val="100000"/>
                <a:buChar char="•"/>
                <a:defRPr>
                  <a:solidFill>
                    <a:srgbClr val="000000"/>
                  </a:solidFill>
                </a:defRPr>
              </a:pPr>
              <a:r>
                <a:t>Work at volume 0 for first </a:t>
              </a:r>
              <a:r>
                <a:rPr u="sng"/>
                <a:t>four</a:t>
              </a:r>
              <a:r>
                <a:t> minutes. Then you can check in with a neighbor</a:t>
              </a:r>
            </a:p>
          </p:txBody>
        </p:sp>
        <p:pic>
          <p:nvPicPr>
            <p:cNvPr id="195" name="Problem set. Be sure to:… Problem set. Be sure to: Do all work in notebook.Show all work.Work at volume 0 for first four minutes. Then you can check in with a neighbor" descr="Problem set. Be sure to:… Problem set. Be sure to: Do all work in notebook.Show all work.Work at volume 0 for first four minutes. Then you can check in with a neighbor"/>
            <p:cNvPicPr>
              <a:picLocks noChangeAspect="0"/>
            </p:cNvPicPr>
            <p:nvPr/>
          </p:nvPicPr>
          <p:blipFill>
            <a:blip r:embed="rId6">
              <a:extLst/>
            </a:blip>
            <a:stretch>
              <a:fillRect/>
            </a:stretch>
          </p:blipFill>
          <p:spPr>
            <a:xfrm>
              <a:off x="0" y="0"/>
              <a:ext cx="3506776" cy="1130300"/>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 grpId="2"/>
      <p:bldP build="whole" bldLvl="1" animBg="1" rev="0" advAuto="0" spid="192" grpId="1"/>
      <p:bldP build="whole" bldLvl="1" animBg="1" rev="0" advAuto="0" spid="194" grpId="3"/>
      <p:bldP build="whole" bldLvl="1" animBg="1" rev="0" advAuto="0" spid="197" grpId="4"/>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Double-click to edit"/>
          <p:cNvSpPr txBox="1"/>
          <p:nvPr>
            <p:ph type="title"/>
          </p:nvPr>
        </p:nvSpPr>
        <p:spPr>
          <a:prstGeom prst="rect">
            <a:avLst/>
          </a:prstGeom>
        </p:spPr>
        <p:txBody>
          <a:bodyPr/>
          <a:lstStyle/>
          <a:p>
            <a:pPr defTabSz="886968">
              <a:defRPr sz="2910"/>
            </a:pPr>
          </a:p>
        </p:txBody>
      </p:sp>
      <p:sp>
        <p:nvSpPr>
          <p:cNvPr id="202" name="Double-click to edit"/>
          <p:cNvSpPr txBox="1"/>
          <p:nvPr>
            <p:ph type="body" idx="1"/>
          </p:nvPr>
        </p:nvSpPr>
        <p:spPr>
          <a:prstGeom prst="rect">
            <a:avLst/>
          </a:prstGeom>
        </p:spPr>
        <p:txBody>
          <a:bodyPr/>
          <a:lstStyle/>
          <a:p>
            <a:pPr/>
          </a:p>
        </p:txBody>
      </p:sp>
      <p:pic>
        <p:nvPicPr>
          <p:cNvPr id="203" name="Image" descr="Image"/>
          <p:cNvPicPr>
            <a:picLocks noChangeAspect="1"/>
          </p:cNvPicPr>
          <p:nvPr/>
        </p:nvPicPr>
        <p:blipFill>
          <a:blip r:embed="rId3">
            <a:extLst/>
          </a:blip>
          <a:stretch>
            <a:fillRect/>
          </a:stretch>
        </p:blipFill>
        <p:spPr>
          <a:xfrm>
            <a:off x="1028700" y="1352600"/>
            <a:ext cx="7086600" cy="1981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ouble-click to edit"/>
          <p:cNvSpPr txBox="1"/>
          <p:nvPr>
            <p:ph type="title"/>
          </p:nvPr>
        </p:nvSpPr>
        <p:spPr>
          <a:prstGeom prst="rect">
            <a:avLst/>
          </a:prstGeom>
        </p:spPr>
        <p:txBody>
          <a:bodyPr/>
          <a:lstStyle/>
          <a:p>
            <a:pPr defTabSz="886968">
              <a:defRPr sz="2910"/>
            </a:pPr>
          </a:p>
        </p:txBody>
      </p:sp>
      <p:sp>
        <p:nvSpPr>
          <p:cNvPr id="208" name="Double-click to edit"/>
          <p:cNvSpPr txBox="1"/>
          <p:nvPr>
            <p:ph type="body" idx="1"/>
          </p:nvPr>
        </p:nvSpPr>
        <p:spPr>
          <a:prstGeom prst="rect">
            <a:avLst/>
          </a:prstGeom>
        </p:spPr>
        <p:txBody>
          <a:bodyPr/>
          <a:lstStyle/>
          <a:p>
            <a:pPr/>
          </a:p>
        </p:txBody>
      </p:sp>
      <p:pic>
        <p:nvPicPr>
          <p:cNvPr id="209" name="Image" descr="Image"/>
          <p:cNvPicPr>
            <a:picLocks noChangeAspect="1"/>
          </p:cNvPicPr>
          <p:nvPr/>
        </p:nvPicPr>
        <p:blipFill>
          <a:blip r:embed="rId2">
            <a:extLst/>
          </a:blip>
          <a:stretch>
            <a:fillRect/>
          </a:stretch>
        </p:blipFill>
        <p:spPr>
          <a:xfrm>
            <a:off x="1022350" y="1504950"/>
            <a:ext cx="7099300" cy="21336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ouble-click to edit"/>
          <p:cNvSpPr txBox="1"/>
          <p:nvPr>
            <p:ph type="title"/>
          </p:nvPr>
        </p:nvSpPr>
        <p:spPr>
          <a:prstGeom prst="rect">
            <a:avLst/>
          </a:prstGeom>
        </p:spPr>
        <p:txBody>
          <a:bodyPr/>
          <a:lstStyle/>
          <a:p>
            <a:pPr defTabSz="886968">
              <a:defRPr sz="2910"/>
            </a:pPr>
          </a:p>
        </p:txBody>
      </p:sp>
      <p:sp>
        <p:nvSpPr>
          <p:cNvPr id="212" name="Double-click to edit"/>
          <p:cNvSpPr txBox="1"/>
          <p:nvPr>
            <p:ph type="body" idx="1"/>
          </p:nvPr>
        </p:nvSpPr>
        <p:spPr>
          <a:prstGeom prst="rect">
            <a:avLst/>
          </a:prstGeom>
        </p:spPr>
        <p:txBody>
          <a:bodyPr/>
          <a:lstStyle/>
          <a:p>
            <a:pPr/>
          </a:p>
        </p:txBody>
      </p:sp>
      <p:pic>
        <p:nvPicPr>
          <p:cNvPr id="213" name="Image" descr="Image"/>
          <p:cNvPicPr>
            <a:picLocks noChangeAspect="1"/>
          </p:cNvPicPr>
          <p:nvPr/>
        </p:nvPicPr>
        <p:blipFill>
          <a:blip r:embed="rId2">
            <a:extLst/>
          </a:blip>
          <a:stretch>
            <a:fillRect/>
          </a:stretch>
        </p:blipFill>
        <p:spPr>
          <a:xfrm>
            <a:off x="679450" y="1371600"/>
            <a:ext cx="7785100" cy="24003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